
<file path=[Content_Types].xml><?xml version="1.0" encoding="utf-8"?>
<Types xmlns="http://schemas.openxmlformats.org/package/2006/content-types"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tif" ContentType="image/tif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1192" r:id="rId2"/>
    <p:sldId id="1280" r:id="rId3"/>
    <p:sldId id="1281" r:id="rId4"/>
    <p:sldId id="1282" r:id="rId5"/>
    <p:sldId id="1283" r:id="rId6"/>
    <p:sldId id="1284" r:id="rId7"/>
    <p:sldId id="1285" r:id="rId8"/>
    <p:sldId id="1286" r:id="rId9"/>
    <p:sldId id="1287" r:id="rId10"/>
    <p:sldId id="1288" r:id="rId11"/>
    <p:sldId id="1291" r:id="rId12"/>
    <p:sldId id="1290" r:id="rId13"/>
    <p:sldId id="1294" r:id="rId14"/>
    <p:sldId id="1293" r:id="rId15"/>
    <p:sldId id="1271" r:id="rId1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110" userDrawn="1">
          <p15:clr>
            <a:srgbClr val="A4A3A4"/>
          </p15:clr>
        </p15:guide>
        <p15:guide id="2" pos="3840">
          <p15:clr>
            <a:srgbClr val="A4A3A4"/>
          </p15:clr>
        </p15:guide>
        <p15:guide id="3" pos="302" userDrawn="1">
          <p15:clr>
            <a:srgbClr val="A4A3A4"/>
          </p15:clr>
        </p15:guide>
        <p15:guide id="4" orient="horz" pos="618" userDrawn="1">
          <p15:clr>
            <a:srgbClr val="A4A3A4"/>
          </p15:clr>
        </p15:guide>
        <p15:guide id="5" orient="horz" pos="1253" userDrawn="1">
          <p15:clr>
            <a:srgbClr val="A4A3A4"/>
          </p15:clr>
        </p15:guide>
        <p15:guide id="6" pos="6743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gnė Mačėnaitė" initials="AM" lastIdx="4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498A0"/>
    <a:srgbClr val="92AEB4"/>
    <a:srgbClr val="325A5C"/>
    <a:srgbClr val="333333"/>
    <a:srgbClr val="6C624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1542" autoAdjust="0"/>
    <p:restoredTop sz="88869" autoAdjust="0"/>
  </p:normalViewPr>
  <p:slideViewPr>
    <p:cSldViewPr>
      <p:cViewPr varScale="1">
        <p:scale>
          <a:sx n="72" d="100"/>
          <a:sy n="72" d="100"/>
        </p:scale>
        <p:origin x="384" y="60"/>
      </p:cViewPr>
      <p:guideLst>
        <p:guide orient="horz" pos="4110"/>
        <p:guide pos="3840"/>
        <p:guide pos="302"/>
        <p:guide orient="horz" pos="618"/>
        <p:guide orient="horz" pos="1253"/>
        <p:guide pos="6743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notesViewPr>
    <p:cSldViewPr>
      <p:cViewPr varScale="1">
        <p:scale>
          <a:sx n="77" d="100"/>
          <a:sy n="77" d="100"/>
        </p:scale>
        <p:origin x="-2952" y="-8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commentAuthors" Target="commentAuthors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lt-LT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540D81B-88F1-49A2-9028-A4D41FE78E34}" type="datetimeFigureOut">
              <a:rPr lang="lt-LT" smtClean="0"/>
              <a:t>2019.03.15</a:t>
            </a:fld>
            <a:endParaRPr lang="lt-LT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lt-LT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lt-L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lt-L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EB167D7-EFB9-43F9-9AC1-D2389581F3AA}" type="slidenum">
              <a:rPr lang="lt-LT" smtClean="0"/>
              <a:t>‹#›</a:t>
            </a:fld>
            <a:endParaRPr lang="lt-LT"/>
          </a:p>
        </p:txBody>
      </p:sp>
    </p:spTree>
    <p:extLst>
      <p:ext uri="{BB962C8B-B14F-4D97-AF65-F5344CB8AC3E}">
        <p14:creationId xmlns:p14="http://schemas.microsoft.com/office/powerpoint/2010/main" val="28615124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B167D7-EFB9-43F9-9AC1-D2389581F3AA}" type="slidenum">
              <a:rPr lang="lt-LT" smtClean="0"/>
              <a:t>1</a:t>
            </a:fld>
            <a:endParaRPr lang="lt-LT"/>
          </a:p>
        </p:txBody>
      </p:sp>
    </p:spTree>
    <p:extLst>
      <p:ext uri="{BB962C8B-B14F-4D97-AF65-F5344CB8AC3E}">
        <p14:creationId xmlns:p14="http://schemas.microsoft.com/office/powerpoint/2010/main" val="26261261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lt-LT" sz="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B167D7-EFB9-43F9-9AC1-D2389581F3AA}" type="slidenum">
              <a:rPr lang="lt-LT" smtClean="0"/>
              <a:t>2</a:t>
            </a:fld>
            <a:endParaRPr lang="lt-LT"/>
          </a:p>
        </p:txBody>
      </p:sp>
    </p:spTree>
    <p:extLst>
      <p:ext uri="{BB962C8B-B14F-4D97-AF65-F5344CB8AC3E}">
        <p14:creationId xmlns:p14="http://schemas.microsoft.com/office/powerpoint/2010/main" val="9078025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lt-LT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B167D7-EFB9-43F9-9AC1-D2389581F3AA}" type="slidenum">
              <a:rPr lang="lt-LT" smtClean="0"/>
              <a:t>3</a:t>
            </a:fld>
            <a:endParaRPr lang="lt-LT"/>
          </a:p>
        </p:txBody>
      </p:sp>
    </p:spTree>
    <p:extLst>
      <p:ext uri="{BB962C8B-B14F-4D97-AF65-F5344CB8AC3E}">
        <p14:creationId xmlns:p14="http://schemas.microsoft.com/office/powerpoint/2010/main" val="258983052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lt-LT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B167D7-EFB9-43F9-9AC1-D2389581F3AA}" type="slidenum">
              <a:rPr lang="lt-LT" smtClean="0"/>
              <a:t>4</a:t>
            </a:fld>
            <a:endParaRPr lang="lt-LT"/>
          </a:p>
        </p:txBody>
      </p:sp>
    </p:spTree>
    <p:extLst>
      <p:ext uri="{BB962C8B-B14F-4D97-AF65-F5344CB8AC3E}">
        <p14:creationId xmlns:p14="http://schemas.microsoft.com/office/powerpoint/2010/main" val="83544352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B167D7-EFB9-43F9-9AC1-D2389581F3AA}" type="slidenum">
              <a:rPr lang="lt-LT" smtClean="0"/>
              <a:t>5</a:t>
            </a:fld>
            <a:endParaRPr lang="lt-LT"/>
          </a:p>
        </p:txBody>
      </p:sp>
    </p:spTree>
    <p:extLst>
      <p:ext uri="{BB962C8B-B14F-4D97-AF65-F5344CB8AC3E}">
        <p14:creationId xmlns:p14="http://schemas.microsoft.com/office/powerpoint/2010/main" val="191465560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B167D7-EFB9-43F9-9AC1-D2389581F3AA}" type="slidenum">
              <a:rPr lang="lt-LT" smtClean="0"/>
              <a:t>6</a:t>
            </a:fld>
            <a:endParaRPr lang="lt-LT"/>
          </a:p>
        </p:txBody>
      </p:sp>
    </p:spTree>
    <p:extLst>
      <p:ext uri="{BB962C8B-B14F-4D97-AF65-F5344CB8AC3E}">
        <p14:creationId xmlns:p14="http://schemas.microsoft.com/office/powerpoint/2010/main" val="242419824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B167D7-EFB9-43F9-9AC1-D2389581F3AA}" type="slidenum">
              <a:rPr lang="lt-LT" smtClean="0"/>
              <a:t>7</a:t>
            </a:fld>
            <a:endParaRPr lang="lt-LT"/>
          </a:p>
        </p:txBody>
      </p:sp>
    </p:spTree>
    <p:extLst>
      <p:ext uri="{BB962C8B-B14F-4D97-AF65-F5344CB8AC3E}">
        <p14:creationId xmlns:p14="http://schemas.microsoft.com/office/powerpoint/2010/main" val="287682304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lt-LT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B167D7-EFB9-43F9-9AC1-D2389581F3AA}" type="slidenum">
              <a:rPr lang="lt-LT" smtClean="0"/>
              <a:t>8</a:t>
            </a:fld>
            <a:endParaRPr lang="lt-LT"/>
          </a:p>
        </p:txBody>
      </p:sp>
    </p:spTree>
    <p:extLst>
      <p:ext uri="{BB962C8B-B14F-4D97-AF65-F5344CB8AC3E}">
        <p14:creationId xmlns:p14="http://schemas.microsoft.com/office/powerpoint/2010/main" val="231591321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lt-LT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B167D7-EFB9-43F9-9AC1-D2389581F3AA}" type="slidenum">
              <a:rPr lang="lt-LT" smtClean="0"/>
              <a:t>13</a:t>
            </a:fld>
            <a:endParaRPr lang="lt-LT"/>
          </a:p>
        </p:txBody>
      </p:sp>
    </p:spTree>
    <p:extLst>
      <p:ext uri="{BB962C8B-B14F-4D97-AF65-F5344CB8AC3E}">
        <p14:creationId xmlns:p14="http://schemas.microsoft.com/office/powerpoint/2010/main" val="271158330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AFC044-C042-4076-8FCE-6493503A1354}" type="datetimeFigureOut">
              <a:rPr lang="en-US" smtClean="0"/>
              <a:t>3/15/2019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FA216B-D161-4C55-BBAD-4A7AF91227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75905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AFC044-C042-4076-8FCE-6493503A1354}" type="datetimeFigureOut">
              <a:rPr lang="en-US" smtClean="0"/>
              <a:t>3/15/2019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FA216B-D161-4C55-BBAD-4A7AF91227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54902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AFC044-C042-4076-8FCE-6493503A1354}" type="datetimeFigureOut">
              <a:rPr lang="en-US" smtClean="0"/>
              <a:t>3/15/2019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FA216B-D161-4C55-BBAD-4A7AF91227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60068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AFC044-C042-4076-8FCE-6493503A1354}" type="datetimeFigureOut">
              <a:rPr lang="en-US" smtClean="0"/>
              <a:t>3/15/2019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FA216B-D161-4C55-BBAD-4A7AF91227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88155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AFC044-C042-4076-8FCE-6493503A1354}" type="datetimeFigureOut">
              <a:rPr lang="en-US" smtClean="0"/>
              <a:t>3/15/2019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FA216B-D161-4C55-BBAD-4A7AF91227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21635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AFC044-C042-4076-8FCE-6493503A1354}" type="datetimeFigureOut">
              <a:rPr lang="en-US" smtClean="0"/>
              <a:t>3/15/2019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FA216B-D161-4C55-BBAD-4A7AF91227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93973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AFC044-C042-4076-8FCE-6493503A1354}" type="datetimeFigureOut">
              <a:rPr lang="en-US" smtClean="0"/>
              <a:t>3/15/2019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FA216B-D161-4C55-BBAD-4A7AF91227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334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75803" y="6632528"/>
            <a:ext cx="1293701" cy="1201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91430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AFC044-C042-4076-8FCE-6493503A1354}" type="datetimeFigureOut">
              <a:rPr lang="en-US" smtClean="0"/>
              <a:t>3/15/2019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FA216B-D161-4C55-BBAD-4A7AF91227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05356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AFC044-C042-4076-8FCE-6493503A1354}" type="datetimeFigureOut">
              <a:rPr lang="en-US" smtClean="0"/>
              <a:t>3/15/2019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FA216B-D161-4C55-BBAD-4A7AF91227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11378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AFC044-C042-4076-8FCE-6493503A1354}" type="datetimeFigureOut">
              <a:rPr lang="en-US" smtClean="0"/>
              <a:t>3/15/2019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FA216B-D161-4C55-BBAD-4A7AF91227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20745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7AFC044-C042-4076-8FCE-6493503A1354}" type="datetimeFigureOut">
              <a:rPr lang="en-US" smtClean="0"/>
              <a:t>3/15/2019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FA216B-D161-4C55-BBAD-4A7AF91227DF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07993" y="6604934"/>
            <a:ext cx="1448647" cy="1364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11482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microsoft.com/office/2007/relationships/hdphoto" Target="../media/hdphoto1.wdp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ti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jpeg"/><Relationship Id="rId3" Type="http://schemas.openxmlformats.org/officeDocument/2006/relationships/image" Target="../media/image21.jpeg"/><Relationship Id="rId7" Type="http://schemas.openxmlformats.org/officeDocument/2006/relationships/image" Target="../media/image25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2.jpeg"/><Relationship Id="rId9" Type="http://schemas.openxmlformats.org/officeDocument/2006/relationships/image" Target="../media/image27.jpe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jpeg"/><Relationship Id="rId3" Type="http://schemas.openxmlformats.org/officeDocument/2006/relationships/image" Target="../media/image29.jpeg"/><Relationship Id="rId7" Type="http://schemas.openxmlformats.org/officeDocument/2006/relationships/image" Target="../media/image33.pn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jpeg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Rectangle 58"/>
          <p:cNvSpPr/>
          <p:nvPr/>
        </p:nvSpPr>
        <p:spPr>
          <a:xfrm>
            <a:off x="-24680" y="0"/>
            <a:ext cx="12192000" cy="688252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Title 1"/>
          <p:cNvSpPr txBox="1">
            <a:spLocks/>
          </p:cNvSpPr>
          <p:nvPr/>
        </p:nvSpPr>
        <p:spPr>
          <a:xfrm>
            <a:off x="6096001" y="1623810"/>
            <a:ext cx="4476766" cy="1575285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75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6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ACTIVE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51770" y="6331193"/>
            <a:ext cx="1768980" cy="164347"/>
          </a:xfrm>
          <a:prstGeom prst="rect">
            <a:avLst/>
          </a:prstGeom>
        </p:spPr>
      </p:pic>
      <p:sp>
        <p:nvSpPr>
          <p:cNvPr id="8" name="Subtitle 2"/>
          <p:cNvSpPr txBox="1">
            <a:spLocks/>
          </p:cNvSpPr>
          <p:nvPr/>
        </p:nvSpPr>
        <p:spPr>
          <a:xfrm>
            <a:off x="6528048" y="3281148"/>
            <a:ext cx="3816424" cy="55189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SIT-STAND DESKS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xmlns="" id="{244BD4F9-3868-4B42-881A-A72BCFAA7163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/>
        </p:blipFill>
        <p:spPr>
          <a:xfrm rot="5400000">
            <a:off x="-975834" y="2278404"/>
            <a:ext cx="6857342" cy="23897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646434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xmlns="" id="{6958DC94-A0FE-47AB-BD55-E882C9540C0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919"/>
          <a:stretch/>
        </p:blipFill>
        <p:spPr>
          <a:xfrm>
            <a:off x="4487144" y="673752"/>
            <a:ext cx="7704856" cy="6184248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1415480" y="548680"/>
            <a:ext cx="448392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r>
              <a:rPr lang="lt-LT" sz="3200" b="1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nti-collision</a:t>
            </a:r>
            <a:r>
              <a:rPr lang="lt-LT" sz="3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lt-LT" sz="3200" b="1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solution</a:t>
            </a:r>
            <a:endParaRPr lang="en-US" sz="3200" b="1" dirty="0"/>
          </a:p>
        </p:txBody>
      </p:sp>
      <p:sp>
        <p:nvSpPr>
          <p:cNvPr id="9" name="Rectangle 8"/>
          <p:cNvSpPr/>
          <p:nvPr/>
        </p:nvSpPr>
        <p:spPr>
          <a:xfrm>
            <a:off x="1513126" y="3046889"/>
            <a:ext cx="432048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lt-LT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ACTIVE </a:t>
            </a:r>
            <a:r>
              <a:rPr lang="lt-LT" sz="2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with</a:t>
            </a:r>
            <a:r>
              <a:rPr lang="lt-LT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2-level </a:t>
            </a:r>
            <a:r>
              <a:rPr lang="lt-LT" sz="2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and</a:t>
            </a:r>
            <a:r>
              <a:rPr lang="lt-LT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3-level </a:t>
            </a:r>
            <a:r>
              <a:rPr lang="lt-LT" sz="2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columns</a:t>
            </a:r>
            <a:r>
              <a:rPr lang="lt-LT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ha</a:t>
            </a:r>
            <a:r>
              <a:rPr 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</a:t>
            </a:r>
            <a:r>
              <a:rPr lang="lt-LT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lt-LT" sz="2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hardware</a:t>
            </a:r>
            <a:r>
              <a:rPr lang="lt-LT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lt-LT" sz="2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based</a:t>
            </a:r>
            <a:r>
              <a:rPr lang="lt-LT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lt-LT" sz="2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anti-collision</a:t>
            </a:r>
            <a:r>
              <a:rPr lang="lt-LT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lt-LT" sz="2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solution</a:t>
            </a:r>
            <a:r>
              <a:rPr 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lt-LT" sz="2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that</a:t>
            </a:r>
            <a:r>
              <a:rPr lang="lt-LT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limit</a:t>
            </a:r>
            <a:r>
              <a:rPr lang="lt-LT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</a:t>
            </a:r>
            <a:r>
              <a:rPr 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material damages</a:t>
            </a:r>
            <a:r>
              <a:rPr lang="lt-LT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lt-LT" sz="2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</a:t>
            </a:r>
            <a:r>
              <a:rPr lang="lt-LT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lt-LT" sz="2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case</a:t>
            </a:r>
            <a:r>
              <a:rPr lang="lt-LT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lt-LT" sz="2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desk</a:t>
            </a:r>
            <a:r>
              <a:rPr lang="lt-LT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lt-LT" sz="2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collides</a:t>
            </a:r>
            <a:r>
              <a:rPr lang="lt-LT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lt-LT" sz="2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with</a:t>
            </a:r>
            <a:r>
              <a:rPr 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 solid </a:t>
            </a:r>
            <a:r>
              <a:rPr lang="en-US" sz="2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objec</a:t>
            </a:r>
            <a:r>
              <a:rPr lang="lt-LT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t.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1355"/>
          <a:stretch/>
        </p:blipFill>
        <p:spPr>
          <a:xfrm>
            <a:off x="119336" y="203446"/>
            <a:ext cx="1393790" cy="12752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45096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407368" y="548680"/>
            <a:ext cx="307648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lt-LT" sz="3200" b="1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Fabric</a:t>
            </a:r>
            <a:r>
              <a:rPr lang="lt-LT" sz="3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lt-LT" sz="3200" b="1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screens</a:t>
            </a:r>
            <a:endParaRPr lang="lt-LT" sz="32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xmlns="" id="{E0311C4C-E9FD-4E93-9E16-8E2DC619BC0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372" y="975509"/>
            <a:ext cx="9865096" cy="55491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404783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xmlns="" id="{6FBAA686-4E3A-4AAA-AF5F-6771786E6E9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975"/>
          <a:stretch/>
        </p:blipFill>
        <p:spPr>
          <a:xfrm>
            <a:off x="5311205" y="2043071"/>
            <a:ext cx="4639341" cy="3944591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407368" y="548680"/>
            <a:ext cx="993710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lt-LT" sz="3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 </a:t>
            </a:r>
            <a:r>
              <a:rPr lang="lt-LT" sz="3200" b="1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options</a:t>
            </a:r>
            <a:r>
              <a:rPr lang="lt-LT" sz="3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lt-LT" sz="3200" b="1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</a:t>
            </a:r>
            <a:r>
              <a:rPr lang="lt-LT" sz="3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f</a:t>
            </a:r>
            <a:r>
              <a:rPr lang="en-US" sz="3200" b="1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abric</a:t>
            </a:r>
            <a:r>
              <a:rPr lang="en-US" sz="3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-lined metal drawer</a:t>
            </a:r>
            <a:r>
              <a:rPr lang="lt-LT" sz="3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 </a:t>
            </a:r>
            <a:r>
              <a:rPr lang="en-US" sz="3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with lock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A5C4D956-0C37-446E-88DD-406E5CB980C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699" t="13848" r="26513" b="28678"/>
          <a:stretch/>
        </p:blipFill>
        <p:spPr>
          <a:xfrm>
            <a:off x="479425" y="2708920"/>
            <a:ext cx="4255805" cy="2709018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xmlns="" id="{938467C9-8127-4E68-BA55-EAD86280AE86}"/>
              </a:ext>
            </a:extLst>
          </p:cNvPr>
          <p:cNvSpPr/>
          <p:nvPr/>
        </p:nvSpPr>
        <p:spPr>
          <a:xfrm>
            <a:off x="6157483" y="1496436"/>
            <a:ext cx="223904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NEW</a:t>
            </a:r>
            <a:endParaRPr lang="lt-LT" sz="2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331452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22"/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523727" y="2221534"/>
            <a:ext cx="2250262" cy="947478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 rotWithShape="1"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3903"/>
          <a:stretch/>
        </p:blipFill>
        <p:spPr>
          <a:xfrm>
            <a:off x="3541741" y="3099167"/>
            <a:ext cx="2183563" cy="742100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 rotWithShape="1">
          <a:blip r:embed="rId5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843661" y="2349263"/>
            <a:ext cx="2124547" cy="708182"/>
          </a:xfrm>
          <a:prstGeom prst="rect">
            <a:avLst/>
          </a:prstGeom>
        </p:spPr>
      </p:pic>
      <p:pic>
        <p:nvPicPr>
          <p:cNvPr id="27" name="Picture 26"/>
          <p:cNvPicPr>
            <a:picLocks noChangeAspect="1"/>
          </p:cNvPicPr>
          <p:nvPr/>
        </p:nvPicPr>
        <p:blipFill rotWithShape="1">
          <a:blip r:embed="rId6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040216" y="2342532"/>
            <a:ext cx="2183563" cy="715772"/>
          </a:xfrm>
          <a:prstGeom prst="rect">
            <a:avLst/>
          </a:prstGeom>
        </p:spPr>
      </p:pic>
      <p:sp>
        <p:nvSpPr>
          <p:cNvPr id="18" name="Rectangle 17"/>
          <p:cNvSpPr/>
          <p:nvPr/>
        </p:nvSpPr>
        <p:spPr>
          <a:xfrm>
            <a:off x="407368" y="5256860"/>
            <a:ext cx="291495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With adjustable electric legs (2-level columns)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xmlns="" id="{BDA6821B-830F-4990-9DD5-1E0DC8DDFE08}"/>
              </a:ext>
            </a:extLst>
          </p:cNvPr>
          <p:cNvSpPr/>
          <p:nvPr/>
        </p:nvSpPr>
        <p:spPr>
          <a:xfrm>
            <a:off x="405300" y="539969"/>
            <a:ext cx="143661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lt-LT" sz="3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Range</a:t>
            </a:r>
          </a:p>
        </p:txBody>
      </p:sp>
      <p:sp>
        <p:nvSpPr>
          <p:cNvPr id="15" name="Rectangle 14"/>
          <p:cNvSpPr/>
          <p:nvPr/>
        </p:nvSpPr>
        <p:spPr>
          <a:xfrm>
            <a:off x="407368" y="1979548"/>
            <a:ext cx="171774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lt-LT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Plain</a:t>
            </a:r>
            <a:endParaRPr lang="lt-LT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407368" y="2534255"/>
            <a:ext cx="276614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With cut-out for grommet</a:t>
            </a:r>
          </a:p>
        </p:txBody>
      </p:sp>
      <p:sp>
        <p:nvSpPr>
          <p:cNvPr id="21" name="Rectangle 20"/>
          <p:cNvSpPr/>
          <p:nvPr/>
        </p:nvSpPr>
        <p:spPr>
          <a:xfrm>
            <a:off x="407368" y="3212976"/>
            <a:ext cx="324036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With cut-out (scallop) for wire management </a:t>
            </a:r>
          </a:p>
        </p:txBody>
      </p:sp>
      <p:sp>
        <p:nvSpPr>
          <p:cNvPr id="20" name="Rectangle 19"/>
          <p:cNvSpPr/>
          <p:nvPr/>
        </p:nvSpPr>
        <p:spPr>
          <a:xfrm>
            <a:off x="407368" y="1410495"/>
            <a:ext cx="171774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lt-LT" sz="2400" b="1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Desktop</a:t>
            </a:r>
            <a:endParaRPr lang="lt-LT" sz="2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407368" y="4661137"/>
            <a:ext cx="324036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lt-LT" sz="2400" b="1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Telescopic</a:t>
            </a:r>
            <a:r>
              <a:rPr lang="lt-LT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lt-LT" sz="2400" b="1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frame</a:t>
            </a:r>
            <a:endParaRPr lang="lt-LT" sz="2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xmlns="" id="{6F82EFC3-7EAC-4E02-BBA4-85FC4D27EF19}"/>
              </a:ext>
            </a:extLst>
          </p:cNvPr>
          <p:cNvSpPr/>
          <p:nvPr/>
        </p:nvSpPr>
        <p:spPr>
          <a:xfrm>
            <a:off x="372022" y="3851756"/>
            <a:ext cx="626868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lt-LT" b="1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Desk</a:t>
            </a:r>
            <a:r>
              <a:rPr lang="lt-LT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lt-LT" b="1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length</a:t>
            </a:r>
            <a:r>
              <a:rPr lang="lt-LT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lt-LT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1200 / 1400 / 1600 / 1800 mm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*</a:t>
            </a:r>
            <a:r>
              <a:rPr lang="lt-LT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n-US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Desk width: </a:t>
            </a:r>
            <a:r>
              <a:rPr lang="lt-LT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700 / 800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xmlns="" id="{F6CCC9CE-C047-40C7-B284-99A3D63C5ECE}"/>
              </a:ext>
            </a:extLst>
          </p:cNvPr>
          <p:cNvSpPr/>
          <p:nvPr/>
        </p:nvSpPr>
        <p:spPr>
          <a:xfrm>
            <a:off x="6096000" y="5173097"/>
            <a:ext cx="288032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With adjustable electric legs (3-level columns)</a:t>
            </a:r>
          </a:p>
        </p:txBody>
      </p:sp>
      <p:pic>
        <p:nvPicPr>
          <p:cNvPr id="22" name="Picture 21"/>
          <p:cNvPicPr>
            <a:picLocks noChangeAspect="1"/>
          </p:cNvPicPr>
          <p:nvPr/>
        </p:nvPicPr>
        <p:blipFill rotWithShape="1">
          <a:blip r:embed="rId7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8213"/>
          <a:stretch/>
        </p:blipFill>
        <p:spPr>
          <a:xfrm>
            <a:off x="3572702" y="1554490"/>
            <a:ext cx="2171585" cy="861933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xmlns="" id="{DCC322B6-F4C6-4A8C-AE21-7880AB45727D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201" b="8838"/>
          <a:stretch/>
        </p:blipFill>
        <p:spPr>
          <a:xfrm>
            <a:off x="3296494" y="4372978"/>
            <a:ext cx="2880320" cy="2187904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xmlns="" id="{FFDFAB47-2479-40FC-9E4A-72EC2F295C58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64" t="18157" b="7101"/>
          <a:stretch/>
        </p:blipFill>
        <p:spPr>
          <a:xfrm>
            <a:off x="8913305" y="4412463"/>
            <a:ext cx="2693316" cy="2184889"/>
          </a:xfrm>
          <a:prstGeom prst="rect">
            <a:avLst/>
          </a:prstGeom>
        </p:spPr>
      </p:pic>
      <p:sp>
        <p:nvSpPr>
          <p:cNvPr id="30" name="TextBox 29"/>
          <p:cNvSpPr txBox="1"/>
          <p:nvPr/>
        </p:nvSpPr>
        <p:spPr>
          <a:xfrm>
            <a:off x="417590" y="6261306"/>
            <a:ext cx="48143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*Available only with 800 mm width desktop</a:t>
            </a:r>
            <a:endParaRPr lang="lt-LT" sz="14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0813274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Picture 27">
            <a:extLst>
              <a:ext uri="{FF2B5EF4-FFF2-40B4-BE49-F238E27FC236}">
                <a16:creationId xmlns:a16="http://schemas.microsoft.com/office/drawing/2014/main" xmlns="" id="{0E6CE881-67EF-4A01-87CE-D1FA1FDEF483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051" b="39547"/>
          <a:stretch/>
        </p:blipFill>
        <p:spPr>
          <a:xfrm>
            <a:off x="4483914" y="3861048"/>
            <a:ext cx="2286606" cy="1519883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xmlns="" id="{0C92C374-558E-4DB2-8041-1A47458884A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02931" y="1455902"/>
            <a:ext cx="2098204" cy="1510707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xmlns="" id="{6A73DD8C-4E7E-4DF1-AC23-2C12BBBE4A1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47933" y="4036422"/>
            <a:ext cx="1781414" cy="1781414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xmlns="" id="{5AC42E4A-D3B7-4DEE-BA5F-C140E7069890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463137" y="1040375"/>
            <a:ext cx="2244609" cy="2244609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xmlns="" id="{91A1FF8C-32C1-4B92-A87B-AED5272B9509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286" y="980728"/>
            <a:ext cx="2436834" cy="2436834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xmlns="" id="{2754724A-418F-40D7-A819-5DCB931E0982}"/>
              </a:ext>
            </a:extLst>
          </p:cNvPr>
          <p:cNvSpPr/>
          <p:nvPr/>
        </p:nvSpPr>
        <p:spPr>
          <a:xfrm>
            <a:off x="4754005" y="5633170"/>
            <a:ext cx="194421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Screens</a:t>
            </a:r>
            <a:endParaRPr lang="lt-LT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xmlns="" id="{74CDDCBF-3A08-49D7-8AC9-C8AFCD4078E3}"/>
              </a:ext>
            </a:extLst>
          </p:cNvPr>
          <p:cNvSpPr/>
          <p:nvPr/>
        </p:nvSpPr>
        <p:spPr>
          <a:xfrm>
            <a:off x="4741267" y="2878683"/>
            <a:ext cx="194421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lt-LT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Cable</a:t>
            </a:r>
            <a:r>
              <a:rPr lang="lt-LT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lt-LT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trays</a:t>
            </a:r>
            <a:endParaRPr lang="lt-LT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xmlns="" id="{FE9C62FE-4E84-4684-96A2-54BA35319A74}"/>
              </a:ext>
            </a:extLst>
          </p:cNvPr>
          <p:cNvSpPr/>
          <p:nvPr/>
        </p:nvSpPr>
        <p:spPr>
          <a:xfrm>
            <a:off x="6995456" y="2904214"/>
            <a:ext cx="194421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lt-LT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Power </a:t>
            </a:r>
            <a:r>
              <a:rPr lang="lt-LT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socket</a:t>
            </a:r>
            <a:r>
              <a:rPr lang="lt-LT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lt-LT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blocks</a:t>
            </a:r>
            <a:endParaRPr lang="lt-LT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xmlns="" id="{1F4AEFA5-8D95-4EB2-BF14-6758A66EF9FB}"/>
              </a:ext>
            </a:extLst>
          </p:cNvPr>
          <p:cNvSpPr/>
          <p:nvPr/>
        </p:nvSpPr>
        <p:spPr>
          <a:xfrm>
            <a:off x="4655840" y="692696"/>
            <a:ext cx="2232248" cy="400110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Optional</a:t>
            </a:r>
            <a:endParaRPr lang="lt-LT" sz="20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xmlns="" id="{4F56D770-E485-4221-BBFE-243B4A5886CE}"/>
              </a:ext>
            </a:extLst>
          </p:cNvPr>
          <p:cNvSpPr/>
          <p:nvPr/>
        </p:nvSpPr>
        <p:spPr>
          <a:xfrm>
            <a:off x="9227382" y="2904214"/>
            <a:ext cx="201622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lt-LT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Cable</a:t>
            </a:r>
            <a:r>
              <a:rPr lang="lt-LT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lt-LT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ducts</a:t>
            </a:r>
            <a:endParaRPr lang="lt-LT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xmlns="" id="{5B7883DA-75CE-41E5-9B7E-AD701FC3346A}"/>
              </a:ext>
            </a:extLst>
          </p:cNvPr>
          <p:cNvSpPr/>
          <p:nvPr/>
        </p:nvSpPr>
        <p:spPr>
          <a:xfrm>
            <a:off x="7032104" y="5642462"/>
            <a:ext cx="194421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Felt-lined metal drawer with lock</a:t>
            </a:r>
            <a:endParaRPr lang="lt-LT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xmlns="" id="{979B698C-8C00-47D8-862D-3F53D2E17075}"/>
              </a:ext>
            </a:extLst>
          </p:cNvPr>
          <p:cNvSpPr/>
          <p:nvPr/>
        </p:nvSpPr>
        <p:spPr>
          <a:xfrm>
            <a:off x="839416" y="2904214"/>
            <a:ext cx="266429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lt-LT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Metal</a:t>
            </a:r>
            <a:r>
              <a:rPr lang="lt-LT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lt-LT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grommet</a:t>
            </a:r>
            <a:r>
              <a:rPr lang="lt-LT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r>
              <a:rPr lang="lt-LT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317x119 mm, H=27 mm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xmlns="" id="{A5D7FC1B-E19B-44C4-815A-81973BDCDB6C}"/>
              </a:ext>
            </a:extLst>
          </p:cNvPr>
          <p:cNvSpPr/>
          <p:nvPr/>
        </p:nvSpPr>
        <p:spPr>
          <a:xfrm>
            <a:off x="407368" y="692696"/>
            <a:ext cx="3780421" cy="677108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Mus be ordered</a:t>
            </a:r>
          </a:p>
          <a:p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 desktops with cut-out</a:t>
            </a:r>
            <a:endParaRPr lang="lt-LT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xmlns="" id="{F1C53483-4701-4144-9008-9AB7C5E2BC54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5400000">
            <a:off x="1528583" y="3754417"/>
            <a:ext cx="5250112" cy="147726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xmlns="" id="{9286CDBF-CAB2-493E-9458-732AC5943247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07929" y="1410895"/>
            <a:ext cx="1871957" cy="13478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290331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Rectangle 58"/>
          <p:cNvSpPr/>
          <p:nvPr/>
        </p:nvSpPr>
        <p:spPr>
          <a:xfrm>
            <a:off x="0" y="-89826"/>
            <a:ext cx="12192000" cy="694782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15283" y="6021288"/>
            <a:ext cx="3761433" cy="349456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xmlns="" id="{414DA5BD-1F28-4A77-B06B-DD69A7459E1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/>
        </p:blipFill>
        <p:spPr>
          <a:xfrm rot="10800000">
            <a:off x="7392" y="1556792"/>
            <a:ext cx="6857342" cy="238978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xmlns="" id="{A39FA523-57A2-4FA8-A280-8033939C5CF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/>
        </p:blipFill>
        <p:spPr>
          <a:xfrm rot="10800000">
            <a:off x="6888088" y="1551154"/>
            <a:ext cx="6857342" cy="23897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882364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xmlns="" id="{C3C0695D-028E-4FB9-983E-E1B0609D1213}"/>
              </a:ext>
            </a:extLst>
          </p:cNvPr>
          <p:cNvSpPr/>
          <p:nvPr/>
        </p:nvSpPr>
        <p:spPr>
          <a:xfrm>
            <a:off x="10056440" y="5939850"/>
            <a:ext cx="187280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lt-LT" sz="3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ACTIVE</a:t>
            </a:r>
            <a:endParaRPr lang="en-US" sz="32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D1E20EF2-8CA9-45AA-B4FE-DC0DD268E56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021" b="4861"/>
          <a:stretch/>
        </p:blipFill>
        <p:spPr>
          <a:xfrm>
            <a:off x="0" y="0"/>
            <a:ext cx="12192000" cy="68573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101459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xmlns="" id="{2BE4E98C-5CC7-4B16-9D54-4E9899B7AC28}"/>
              </a:ext>
            </a:extLst>
          </p:cNvPr>
          <p:cNvSpPr/>
          <p:nvPr/>
        </p:nvSpPr>
        <p:spPr>
          <a:xfrm>
            <a:off x="401356" y="548680"/>
            <a:ext cx="461452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lt-LT" sz="2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Simple</a:t>
            </a:r>
            <a:r>
              <a:rPr lang="lt-LT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 be</a:t>
            </a:r>
            <a:r>
              <a:rPr lang="lt-LT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lt-LT" sz="3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ACTIVE</a:t>
            </a:r>
            <a:r>
              <a:rPr lang="lt-LT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at </a:t>
            </a:r>
            <a:r>
              <a:rPr lang="lt-LT" sz="2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wor</a:t>
            </a:r>
            <a:r>
              <a:rPr 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k</a:t>
            </a:r>
            <a:r>
              <a:rPr lang="lt-LT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!</a:t>
            </a:r>
            <a:endParaRPr lang="en-US" sz="24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xmlns="" id="{482D226C-5903-4B29-9F92-A59EE78C2B4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32" t="11550" r="4522" b="13901"/>
          <a:stretch/>
        </p:blipFill>
        <p:spPr>
          <a:xfrm>
            <a:off x="515404" y="1268760"/>
            <a:ext cx="11161191" cy="51125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087680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CFAAC069-880D-4FC8-9475-EE01851167F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33" t="3364" r="22304" b="8369"/>
          <a:stretch/>
        </p:blipFill>
        <p:spPr>
          <a:xfrm>
            <a:off x="3721493" y="184179"/>
            <a:ext cx="8283197" cy="6340446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xmlns="" id="{2BE4E98C-5CC7-4B16-9D54-4E9899B7AC28}"/>
              </a:ext>
            </a:extLst>
          </p:cNvPr>
          <p:cNvSpPr/>
          <p:nvPr/>
        </p:nvSpPr>
        <p:spPr>
          <a:xfrm>
            <a:off x="371983" y="1204308"/>
            <a:ext cx="4211849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lt-LT" sz="2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Height</a:t>
            </a:r>
            <a:r>
              <a:rPr lang="lt-LT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lt-LT" sz="2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adjustable</a:t>
            </a:r>
            <a:r>
              <a:rPr lang="lt-LT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lt-LT" sz="2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desking</a:t>
            </a:r>
            <a:r>
              <a:rPr lang="lt-LT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lt-LT" sz="2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system</a:t>
            </a:r>
            <a:r>
              <a:rPr lang="lt-LT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stands for two key characteristics: </a:t>
            </a:r>
            <a:r>
              <a:rPr lang="lt-LT" sz="2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functionality</a:t>
            </a:r>
            <a:r>
              <a:rPr 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lt-LT" sz="2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and</a:t>
            </a:r>
            <a:r>
              <a:rPr 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lt-LT" sz="2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quality</a:t>
            </a:r>
            <a:r>
              <a:rPr lang="lt-LT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xmlns="" id="{E6F750DF-1540-4D9D-B857-E48C57B0FB87}"/>
              </a:ext>
            </a:extLst>
          </p:cNvPr>
          <p:cNvSpPr/>
          <p:nvPr/>
        </p:nvSpPr>
        <p:spPr>
          <a:xfrm>
            <a:off x="407368" y="548680"/>
            <a:ext cx="187280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lt-LT" sz="3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ACTIVE</a:t>
            </a:r>
            <a:endParaRPr lang="en-US" sz="32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3673182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0">
            <a:extLst>
              <a:ext uri="{FF2B5EF4-FFF2-40B4-BE49-F238E27FC236}">
                <a16:creationId xmlns:a16="http://schemas.microsoft.com/office/drawing/2014/main" xmlns="" id="{EAED707E-2DC0-4EED-81FA-2006F7877118}"/>
              </a:ext>
            </a:extLst>
          </p:cNvPr>
          <p:cNvSpPr/>
          <p:nvPr/>
        </p:nvSpPr>
        <p:spPr>
          <a:xfrm>
            <a:off x="407368" y="548680"/>
            <a:ext cx="187280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lt-LT" sz="3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ACTIVE</a:t>
            </a:r>
            <a:endParaRPr lang="en-US" sz="32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F521380D-CE50-47DD-944C-7F63C582B79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547" t="5800" r="25391" b="7933"/>
          <a:stretch/>
        </p:blipFill>
        <p:spPr>
          <a:xfrm>
            <a:off x="4741912" y="368660"/>
            <a:ext cx="7449666" cy="6120680"/>
          </a:xfrm>
          <a:prstGeom prst="rect">
            <a:avLst/>
          </a:prstGeom>
        </p:spPr>
      </p:pic>
      <p:sp>
        <p:nvSpPr>
          <p:cNvPr id="23" name="Rectangle 22">
            <a:extLst>
              <a:ext uri="{FF2B5EF4-FFF2-40B4-BE49-F238E27FC236}">
                <a16:creationId xmlns:a16="http://schemas.microsoft.com/office/drawing/2014/main" xmlns="" id="{C50A2120-40B4-463B-A209-9D67ECCA2380}"/>
              </a:ext>
            </a:extLst>
          </p:cNvPr>
          <p:cNvSpPr/>
          <p:nvPr/>
        </p:nvSpPr>
        <p:spPr>
          <a:xfrm>
            <a:off x="371983" y="1628800"/>
            <a:ext cx="572401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lt-LT" sz="2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Not</a:t>
            </a:r>
            <a:r>
              <a:rPr lang="lt-LT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lt-LT" sz="2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centered</a:t>
            </a:r>
            <a:r>
              <a:rPr lang="lt-LT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2-level or 3-level column with a wider segment at the bottom (DOWN version)</a:t>
            </a:r>
            <a:r>
              <a:rPr lang="lt-LT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83833268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0">
            <a:extLst>
              <a:ext uri="{FF2B5EF4-FFF2-40B4-BE49-F238E27FC236}">
                <a16:creationId xmlns:a16="http://schemas.microsoft.com/office/drawing/2014/main" xmlns="" id="{EAED707E-2DC0-4EED-81FA-2006F7877118}"/>
              </a:ext>
            </a:extLst>
          </p:cNvPr>
          <p:cNvSpPr/>
          <p:nvPr/>
        </p:nvSpPr>
        <p:spPr>
          <a:xfrm>
            <a:off x="407417" y="548680"/>
            <a:ext cx="187280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lt-LT" sz="3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ACTIVE</a:t>
            </a:r>
            <a:endParaRPr lang="en-US" sz="32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28A6828C-BBC4-4573-A85C-46CA7FDE656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257" r="32553"/>
          <a:stretch/>
        </p:blipFill>
        <p:spPr>
          <a:xfrm>
            <a:off x="4727848" y="11807"/>
            <a:ext cx="5256584" cy="6846193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xmlns="" id="{39DBFEED-0B24-448D-B686-8EF129700C59}"/>
              </a:ext>
            </a:extLst>
          </p:cNvPr>
          <p:cNvSpPr/>
          <p:nvPr/>
        </p:nvSpPr>
        <p:spPr>
          <a:xfrm>
            <a:off x="371983" y="1628800"/>
            <a:ext cx="446373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Aesthetic design column.</a:t>
            </a:r>
          </a:p>
          <a:p>
            <a:endParaRPr lang="en-US" sz="24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Glide system solution prevents desk columns from possible paint scratches.</a:t>
            </a:r>
          </a:p>
        </p:txBody>
      </p:sp>
    </p:spTree>
    <p:extLst>
      <p:ext uri="{BB962C8B-B14F-4D97-AF65-F5344CB8AC3E}">
        <p14:creationId xmlns:p14="http://schemas.microsoft.com/office/powerpoint/2010/main" val="406745136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xmlns="" id="{5BFFACDE-BFD3-4350-9BBD-B1FD5ABAD82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467" b="4861"/>
          <a:stretch/>
        </p:blipFill>
        <p:spPr>
          <a:xfrm>
            <a:off x="2507452" y="27979"/>
            <a:ext cx="9684548" cy="6037809"/>
          </a:xfrm>
          <a:prstGeom prst="rect">
            <a:avLst/>
          </a:prstGeom>
        </p:spPr>
      </p:pic>
      <p:sp>
        <p:nvSpPr>
          <p:cNvPr id="21" name="Rectangle 20">
            <a:extLst>
              <a:ext uri="{FF2B5EF4-FFF2-40B4-BE49-F238E27FC236}">
                <a16:creationId xmlns:a16="http://schemas.microsoft.com/office/drawing/2014/main" xmlns="" id="{EAED707E-2DC0-4EED-81FA-2006F7877118}"/>
              </a:ext>
            </a:extLst>
          </p:cNvPr>
          <p:cNvSpPr/>
          <p:nvPr/>
        </p:nvSpPr>
        <p:spPr>
          <a:xfrm>
            <a:off x="427286" y="548680"/>
            <a:ext cx="187280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lt-LT" sz="3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ACTIVE</a:t>
            </a:r>
            <a:endParaRPr lang="en-US" sz="32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xmlns="" id="{C50A2120-40B4-463B-A209-9D67ECCA2380}"/>
              </a:ext>
            </a:extLst>
          </p:cNvPr>
          <p:cNvSpPr/>
          <p:nvPr/>
        </p:nvSpPr>
        <p:spPr>
          <a:xfrm>
            <a:off x="407417" y="1628800"/>
            <a:ext cx="540055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lt-LT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 </a:t>
            </a:r>
            <a:r>
              <a:rPr lang="lt-LT" sz="2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types</a:t>
            </a:r>
            <a:r>
              <a:rPr lang="lt-LT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lt-LT" sz="2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</a:t>
            </a:r>
            <a:r>
              <a:rPr lang="lt-LT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lt-LT" sz="2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feet</a:t>
            </a:r>
            <a:r>
              <a:rPr 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lt-LT" sz="24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7060868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D743421B-E6C9-494B-803A-615EBA1EC20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931" r="8386"/>
          <a:stretch/>
        </p:blipFill>
        <p:spPr>
          <a:xfrm>
            <a:off x="456282" y="1726652"/>
            <a:ext cx="5456310" cy="422262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xmlns="" id="{0822DE62-7E0E-4A25-B45F-13BEAB4425F5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351"/>
          <a:stretch/>
        </p:blipFill>
        <p:spPr>
          <a:xfrm>
            <a:off x="5015880" y="1726652"/>
            <a:ext cx="6054158" cy="4222628"/>
          </a:xfrm>
          <a:prstGeom prst="rect">
            <a:avLst/>
          </a:prstGeom>
        </p:spPr>
      </p:pic>
      <p:sp>
        <p:nvSpPr>
          <p:cNvPr id="43" name="Rectangle 42"/>
          <p:cNvSpPr/>
          <p:nvPr/>
        </p:nvSpPr>
        <p:spPr>
          <a:xfrm>
            <a:off x="1468794" y="551629"/>
            <a:ext cx="628339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Height control</a:t>
            </a:r>
            <a:endParaRPr lang="lt-LT" sz="28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xmlns="" id="{3449FECB-D5FB-4625-8345-A96509F6549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95178" y="5517232"/>
            <a:ext cx="2854451" cy="79208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 </a:t>
            </a:r>
            <a:r>
              <a:rPr lang="lt-LT" sz="1800" b="1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level</a:t>
            </a:r>
            <a:r>
              <a:rPr lang="lt-LT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columns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xmlns="" id="{941034B7-5EFB-4F9C-92F7-5C507F1697EE}"/>
              </a:ext>
            </a:extLst>
          </p:cNvPr>
          <p:cNvSpPr txBox="1">
            <a:spLocks/>
          </p:cNvSpPr>
          <p:nvPr/>
        </p:nvSpPr>
        <p:spPr>
          <a:xfrm>
            <a:off x="6877805" y="5557842"/>
            <a:ext cx="4014389" cy="79208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3 </a:t>
            </a:r>
            <a:r>
              <a:rPr lang="lt-LT" sz="1800" b="1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level</a:t>
            </a:r>
            <a:r>
              <a:rPr lang="lt-LT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columns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CEFB467B-DDAF-4854-A787-8E835AD97EE1}"/>
              </a:ext>
            </a:extLst>
          </p:cNvPr>
          <p:cNvSpPr txBox="1"/>
          <p:nvPr/>
        </p:nvSpPr>
        <p:spPr>
          <a:xfrm>
            <a:off x="5158182" y="3200776"/>
            <a:ext cx="808271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>
              <a:defRPr sz="2800" b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sz="2400" dirty="0"/>
              <a:t>723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xmlns="" id="{1EB2CDA9-8972-4B0B-B47F-0B155A87E35A}"/>
              </a:ext>
            </a:extLst>
          </p:cNvPr>
          <p:cNvSpPr/>
          <p:nvPr/>
        </p:nvSpPr>
        <p:spPr>
          <a:xfrm>
            <a:off x="505360" y="6155293"/>
            <a:ext cx="424443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! Plastic feet with height levelling (+10 mm)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xmlns="" id="{01D77BC1-865D-40C9-B573-B1BDE493761F}"/>
              </a:ext>
            </a:extLst>
          </p:cNvPr>
          <p:cNvSpPr txBox="1"/>
          <p:nvPr/>
        </p:nvSpPr>
        <p:spPr>
          <a:xfrm>
            <a:off x="10961809" y="3295293"/>
            <a:ext cx="772895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>
              <a:defRPr sz="2800" b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sz="2400" dirty="0"/>
              <a:t>642</a:t>
            </a:r>
          </a:p>
        </p:txBody>
      </p:sp>
      <p:sp>
        <p:nvSpPr>
          <p:cNvPr id="38" name="Oval 37">
            <a:extLst>
              <a:ext uri="{FF2B5EF4-FFF2-40B4-BE49-F238E27FC236}">
                <a16:creationId xmlns:a16="http://schemas.microsoft.com/office/drawing/2014/main" xmlns="" id="{102B27EC-7734-421C-972C-8BE87DAF2B29}"/>
              </a:ext>
            </a:extLst>
          </p:cNvPr>
          <p:cNvSpPr/>
          <p:nvPr/>
        </p:nvSpPr>
        <p:spPr>
          <a:xfrm>
            <a:off x="335360" y="257580"/>
            <a:ext cx="934615" cy="934615"/>
          </a:xfrm>
          <a:prstGeom prst="ellipse">
            <a:avLst/>
          </a:prstGeom>
          <a:noFill/>
          <a:ln w="19050"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t-LT"/>
          </a:p>
        </p:txBody>
      </p: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xmlns="" id="{E1B0044E-91E5-4A0F-AB76-B7FF89A6ED92}"/>
              </a:ext>
            </a:extLst>
          </p:cNvPr>
          <p:cNvCxnSpPr>
            <a:cxnSpLocks/>
          </p:cNvCxnSpPr>
          <p:nvPr/>
        </p:nvCxnSpPr>
        <p:spPr>
          <a:xfrm>
            <a:off x="730659" y="404664"/>
            <a:ext cx="0" cy="630649"/>
          </a:xfrm>
          <a:prstGeom prst="line">
            <a:avLst/>
          </a:prstGeom>
          <a:ln w="19050">
            <a:solidFill>
              <a:schemeClr val="bg2">
                <a:lumMod val="25000"/>
              </a:schemeClr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>
            <a:extLst>
              <a:ext uri="{FF2B5EF4-FFF2-40B4-BE49-F238E27FC236}">
                <a16:creationId xmlns:a16="http://schemas.microsoft.com/office/drawing/2014/main" xmlns="" id="{ECE83DD0-F605-4055-B11B-9BB99FA6D27D}"/>
              </a:ext>
            </a:extLst>
          </p:cNvPr>
          <p:cNvCxnSpPr>
            <a:cxnSpLocks/>
          </p:cNvCxnSpPr>
          <p:nvPr/>
        </p:nvCxnSpPr>
        <p:spPr>
          <a:xfrm>
            <a:off x="839416" y="404664"/>
            <a:ext cx="0" cy="644618"/>
          </a:xfrm>
          <a:prstGeom prst="line">
            <a:avLst/>
          </a:prstGeom>
          <a:ln w="19050">
            <a:solidFill>
              <a:schemeClr val="bg2">
                <a:lumMod val="25000"/>
              </a:schemeClr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Straight Connector 54">
            <a:extLst>
              <a:ext uri="{FF2B5EF4-FFF2-40B4-BE49-F238E27FC236}">
                <a16:creationId xmlns:a16="http://schemas.microsoft.com/office/drawing/2014/main" xmlns="" id="{0A626889-5BBB-4DF7-B026-E3E0A58AEA95}"/>
              </a:ext>
            </a:extLst>
          </p:cNvPr>
          <p:cNvCxnSpPr>
            <a:cxnSpLocks/>
          </p:cNvCxnSpPr>
          <p:nvPr/>
        </p:nvCxnSpPr>
        <p:spPr>
          <a:xfrm>
            <a:off x="2687704" y="2328498"/>
            <a:ext cx="3048255" cy="0"/>
          </a:xfrm>
          <a:prstGeom prst="line">
            <a:avLst/>
          </a:prstGeom>
          <a:ln w="12700"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xmlns="" id="{EC07D271-1DE2-44E3-A842-C915C9473D50}"/>
              </a:ext>
            </a:extLst>
          </p:cNvPr>
          <p:cNvCxnSpPr>
            <a:cxnSpLocks/>
          </p:cNvCxnSpPr>
          <p:nvPr/>
        </p:nvCxnSpPr>
        <p:spPr>
          <a:xfrm>
            <a:off x="4273286" y="3174651"/>
            <a:ext cx="1462673" cy="0"/>
          </a:xfrm>
          <a:prstGeom prst="line">
            <a:avLst/>
          </a:prstGeom>
          <a:ln w="12700"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TextBox 58">
            <a:extLst>
              <a:ext uri="{FF2B5EF4-FFF2-40B4-BE49-F238E27FC236}">
                <a16:creationId xmlns:a16="http://schemas.microsoft.com/office/drawing/2014/main" xmlns="" id="{9ACEF386-4611-4770-AC73-C9A2EE160724}"/>
              </a:ext>
            </a:extLst>
          </p:cNvPr>
          <p:cNvSpPr txBox="1"/>
          <p:nvPr/>
        </p:nvSpPr>
        <p:spPr>
          <a:xfrm>
            <a:off x="5006091" y="1862241"/>
            <a:ext cx="99481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>
              <a:defRPr sz="2800" b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lt-LT" sz="2400" dirty="0"/>
              <a:t>1193</a:t>
            </a:r>
            <a:endParaRPr lang="en-US" sz="2400" dirty="0"/>
          </a:p>
        </p:txBody>
      </p:sp>
      <p:cxnSp>
        <p:nvCxnSpPr>
          <p:cNvPr id="65" name="Straight Connector 64">
            <a:extLst>
              <a:ext uri="{FF2B5EF4-FFF2-40B4-BE49-F238E27FC236}">
                <a16:creationId xmlns:a16="http://schemas.microsoft.com/office/drawing/2014/main" xmlns="" id="{C7604C5B-BD83-4DF4-A1F5-8A75C4ABBC43}"/>
              </a:ext>
            </a:extLst>
          </p:cNvPr>
          <p:cNvCxnSpPr>
            <a:cxnSpLocks/>
          </p:cNvCxnSpPr>
          <p:nvPr/>
        </p:nvCxnSpPr>
        <p:spPr>
          <a:xfrm>
            <a:off x="8653714" y="2152081"/>
            <a:ext cx="2875129" cy="0"/>
          </a:xfrm>
          <a:prstGeom prst="line">
            <a:avLst/>
          </a:prstGeom>
          <a:ln w="12700"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Straight Connector 65">
            <a:extLst>
              <a:ext uri="{FF2B5EF4-FFF2-40B4-BE49-F238E27FC236}">
                <a16:creationId xmlns:a16="http://schemas.microsoft.com/office/drawing/2014/main" xmlns="" id="{6C3D6A73-7ACC-4C9C-BA0C-D14E1A609496}"/>
              </a:ext>
            </a:extLst>
          </p:cNvPr>
          <p:cNvCxnSpPr>
            <a:cxnSpLocks/>
          </p:cNvCxnSpPr>
          <p:nvPr/>
        </p:nvCxnSpPr>
        <p:spPr>
          <a:xfrm>
            <a:off x="10237890" y="3307341"/>
            <a:ext cx="1308370" cy="0"/>
          </a:xfrm>
          <a:prstGeom prst="line">
            <a:avLst/>
          </a:prstGeom>
          <a:ln w="12700"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TextBox 67">
            <a:extLst>
              <a:ext uri="{FF2B5EF4-FFF2-40B4-BE49-F238E27FC236}">
                <a16:creationId xmlns:a16="http://schemas.microsoft.com/office/drawing/2014/main" xmlns="" id="{E6D29EE4-AF91-4120-8EE8-BFCEB289DE7E}"/>
              </a:ext>
            </a:extLst>
          </p:cNvPr>
          <p:cNvSpPr txBox="1"/>
          <p:nvPr/>
        </p:nvSpPr>
        <p:spPr>
          <a:xfrm>
            <a:off x="10764967" y="1715728"/>
            <a:ext cx="110442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>
              <a:defRPr sz="2800" b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sz="2400" dirty="0"/>
              <a:t>1292</a:t>
            </a:r>
          </a:p>
        </p:txBody>
      </p:sp>
      <p:grpSp>
        <p:nvGrpSpPr>
          <p:cNvPr id="96" name="Group 95">
            <a:extLst>
              <a:ext uri="{FF2B5EF4-FFF2-40B4-BE49-F238E27FC236}">
                <a16:creationId xmlns:a16="http://schemas.microsoft.com/office/drawing/2014/main" xmlns="" id="{A227994B-CC63-4FE0-915D-3C082139B3B1}"/>
              </a:ext>
            </a:extLst>
          </p:cNvPr>
          <p:cNvGrpSpPr/>
          <p:nvPr/>
        </p:nvGrpSpPr>
        <p:grpSpPr>
          <a:xfrm>
            <a:off x="5425702" y="2472514"/>
            <a:ext cx="310258" cy="566726"/>
            <a:chOff x="5233376" y="2420888"/>
            <a:chExt cx="668826" cy="566726"/>
          </a:xfrm>
        </p:grpSpPr>
        <p:cxnSp>
          <p:nvCxnSpPr>
            <p:cNvPr id="76" name="Straight Connector 75">
              <a:extLst>
                <a:ext uri="{FF2B5EF4-FFF2-40B4-BE49-F238E27FC236}">
                  <a16:creationId xmlns:a16="http://schemas.microsoft.com/office/drawing/2014/main" xmlns="" id="{E279FD76-9897-4F8B-8247-4C7B1AAF69E3}"/>
                </a:ext>
              </a:extLst>
            </p:cNvPr>
            <p:cNvCxnSpPr>
              <a:cxnSpLocks/>
            </p:cNvCxnSpPr>
            <p:nvPr/>
          </p:nvCxnSpPr>
          <p:spPr>
            <a:xfrm>
              <a:off x="5233376" y="2987614"/>
              <a:ext cx="668826" cy="0"/>
            </a:xfrm>
            <a:prstGeom prst="line">
              <a:avLst/>
            </a:prstGeom>
            <a:ln w="12700">
              <a:solidFill>
                <a:schemeClr val="bg2">
                  <a:lumMod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Straight Connector 77">
              <a:extLst>
                <a:ext uri="{FF2B5EF4-FFF2-40B4-BE49-F238E27FC236}">
                  <a16:creationId xmlns:a16="http://schemas.microsoft.com/office/drawing/2014/main" xmlns="" id="{894858F5-00D2-4C1D-9869-C62231F01914}"/>
                </a:ext>
              </a:extLst>
            </p:cNvPr>
            <p:cNvCxnSpPr>
              <a:cxnSpLocks/>
            </p:cNvCxnSpPr>
            <p:nvPr/>
          </p:nvCxnSpPr>
          <p:spPr>
            <a:xfrm>
              <a:off x="5233376" y="2852936"/>
              <a:ext cx="668826" cy="0"/>
            </a:xfrm>
            <a:prstGeom prst="line">
              <a:avLst/>
            </a:prstGeom>
            <a:ln w="12700">
              <a:solidFill>
                <a:schemeClr val="bg2">
                  <a:lumMod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Straight Connector 78">
              <a:extLst>
                <a:ext uri="{FF2B5EF4-FFF2-40B4-BE49-F238E27FC236}">
                  <a16:creationId xmlns:a16="http://schemas.microsoft.com/office/drawing/2014/main" xmlns="" id="{ED88A84A-709F-4F2A-AD9B-BAC25C64CE83}"/>
                </a:ext>
              </a:extLst>
            </p:cNvPr>
            <p:cNvCxnSpPr>
              <a:cxnSpLocks/>
            </p:cNvCxnSpPr>
            <p:nvPr/>
          </p:nvCxnSpPr>
          <p:spPr>
            <a:xfrm>
              <a:off x="5233376" y="2708920"/>
              <a:ext cx="668826" cy="0"/>
            </a:xfrm>
            <a:prstGeom prst="line">
              <a:avLst/>
            </a:prstGeom>
            <a:ln w="12700">
              <a:solidFill>
                <a:schemeClr val="bg2">
                  <a:lumMod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Straight Connector 79">
              <a:extLst>
                <a:ext uri="{FF2B5EF4-FFF2-40B4-BE49-F238E27FC236}">
                  <a16:creationId xmlns:a16="http://schemas.microsoft.com/office/drawing/2014/main" xmlns="" id="{15518122-4427-4DDD-B5B9-1230DC827822}"/>
                </a:ext>
              </a:extLst>
            </p:cNvPr>
            <p:cNvCxnSpPr>
              <a:cxnSpLocks/>
            </p:cNvCxnSpPr>
            <p:nvPr/>
          </p:nvCxnSpPr>
          <p:spPr>
            <a:xfrm>
              <a:off x="5233376" y="2564904"/>
              <a:ext cx="668826" cy="0"/>
            </a:xfrm>
            <a:prstGeom prst="line">
              <a:avLst/>
            </a:prstGeom>
            <a:ln w="12700">
              <a:solidFill>
                <a:schemeClr val="bg2">
                  <a:lumMod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Straight Connector 80">
              <a:extLst>
                <a:ext uri="{FF2B5EF4-FFF2-40B4-BE49-F238E27FC236}">
                  <a16:creationId xmlns:a16="http://schemas.microsoft.com/office/drawing/2014/main" xmlns="" id="{FD3B17F4-F9A5-4762-A794-977F08CDE3CC}"/>
                </a:ext>
              </a:extLst>
            </p:cNvPr>
            <p:cNvCxnSpPr>
              <a:cxnSpLocks/>
            </p:cNvCxnSpPr>
            <p:nvPr/>
          </p:nvCxnSpPr>
          <p:spPr>
            <a:xfrm>
              <a:off x="5233376" y="2420888"/>
              <a:ext cx="668826" cy="0"/>
            </a:xfrm>
            <a:prstGeom prst="line">
              <a:avLst/>
            </a:prstGeom>
            <a:ln w="12700">
              <a:solidFill>
                <a:schemeClr val="bg2">
                  <a:lumMod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xmlns="" id="{1410E388-DBCA-4CE1-89C6-72813CDF0AA9}"/>
              </a:ext>
            </a:extLst>
          </p:cNvPr>
          <p:cNvGrpSpPr/>
          <p:nvPr/>
        </p:nvGrpSpPr>
        <p:grpSpPr>
          <a:xfrm>
            <a:off x="11233162" y="2314257"/>
            <a:ext cx="304390" cy="838759"/>
            <a:chOff x="11564476" y="2322966"/>
            <a:chExt cx="304390" cy="838759"/>
          </a:xfrm>
        </p:grpSpPr>
        <p:cxnSp>
          <p:nvCxnSpPr>
            <p:cNvPr id="82" name="Straight Connector 81">
              <a:extLst>
                <a:ext uri="{FF2B5EF4-FFF2-40B4-BE49-F238E27FC236}">
                  <a16:creationId xmlns:a16="http://schemas.microsoft.com/office/drawing/2014/main" xmlns="" id="{C9ED97C2-1B5A-4F17-A6E7-DBE60D0EE441}"/>
                </a:ext>
              </a:extLst>
            </p:cNvPr>
            <p:cNvCxnSpPr>
              <a:cxnSpLocks/>
            </p:cNvCxnSpPr>
            <p:nvPr/>
          </p:nvCxnSpPr>
          <p:spPr>
            <a:xfrm>
              <a:off x="11564476" y="3161725"/>
              <a:ext cx="304390" cy="0"/>
            </a:xfrm>
            <a:prstGeom prst="line">
              <a:avLst/>
            </a:prstGeom>
            <a:ln w="12700">
              <a:solidFill>
                <a:schemeClr val="bg2">
                  <a:lumMod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Straight Connector 82">
              <a:extLst>
                <a:ext uri="{FF2B5EF4-FFF2-40B4-BE49-F238E27FC236}">
                  <a16:creationId xmlns:a16="http://schemas.microsoft.com/office/drawing/2014/main" xmlns="" id="{BA82EE86-7B56-4F24-9382-790163577338}"/>
                </a:ext>
              </a:extLst>
            </p:cNvPr>
            <p:cNvCxnSpPr>
              <a:cxnSpLocks/>
            </p:cNvCxnSpPr>
            <p:nvPr/>
          </p:nvCxnSpPr>
          <p:spPr>
            <a:xfrm>
              <a:off x="11564476" y="3027047"/>
              <a:ext cx="304390" cy="0"/>
            </a:xfrm>
            <a:prstGeom prst="line">
              <a:avLst/>
            </a:prstGeom>
            <a:ln w="12700">
              <a:solidFill>
                <a:schemeClr val="bg2">
                  <a:lumMod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Straight Connector 83">
              <a:extLst>
                <a:ext uri="{FF2B5EF4-FFF2-40B4-BE49-F238E27FC236}">
                  <a16:creationId xmlns:a16="http://schemas.microsoft.com/office/drawing/2014/main" xmlns="" id="{1454D232-DA4B-46BD-B9C2-3B83AD992414}"/>
                </a:ext>
              </a:extLst>
            </p:cNvPr>
            <p:cNvCxnSpPr>
              <a:cxnSpLocks/>
            </p:cNvCxnSpPr>
            <p:nvPr/>
          </p:nvCxnSpPr>
          <p:spPr>
            <a:xfrm>
              <a:off x="11564476" y="2883031"/>
              <a:ext cx="304390" cy="0"/>
            </a:xfrm>
            <a:prstGeom prst="line">
              <a:avLst/>
            </a:prstGeom>
            <a:ln w="12700">
              <a:solidFill>
                <a:schemeClr val="bg2">
                  <a:lumMod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Straight Connector 84">
              <a:extLst>
                <a:ext uri="{FF2B5EF4-FFF2-40B4-BE49-F238E27FC236}">
                  <a16:creationId xmlns:a16="http://schemas.microsoft.com/office/drawing/2014/main" xmlns="" id="{3A9DCFE7-2FBE-4CA9-A4BA-B2A39D26EE62}"/>
                </a:ext>
              </a:extLst>
            </p:cNvPr>
            <p:cNvCxnSpPr>
              <a:cxnSpLocks/>
            </p:cNvCxnSpPr>
            <p:nvPr/>
          </p:nvCxnSpPr>
          <p:spPr>
            <a:xfrm>
              <a:off x="11564476" y="2739015"/>
              <a:ext cx="304390" cy="0"/>
            </a:xfrm>
            <a:prstGeom prst="line">
              <a:avLst/>
            </a:prstGeom>
            <a:ln w="12700">
              <a:solidFill>
                <a:schemeClr val="bg2">
                  <a:lumMod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Straight Connector 85">
              <a:extLst>
                <a:ext uri="{FF2B5EF4-FFF2-40B4-BE49-F238E27FC236}">
                  <a16:creationId xmlns:a16="http://schemas.microsoft.com/office/drawing/2014/main" xmlns="" id="{2A14E7DC-274F-4675-8471-B673BBC2812F}"/>
                </a:ext>
              </a:extLst>
            </p:cNvPr>
            <p:cNvCxnSpPr>
              <a:cxnSpLocks/>
            </p:cNvCxnSpPr>
            <p:nvPr/>
          </p:nvCxnSpPr>
          <p:spPr>
            <a:xfrm>
              <a:off x="11564476" y="2594999"/>
              <a:ext cx="304390" cy="0"/>
            </a:xfrm>
            <a:prstGeom prst="line">
              <a:avLst/>
            </a:prstGeom>
            <a:ln w="12700">
              <a:solidFill>
                <a:schemeClr val="bg2">
                  <a:lumMod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Straight Connector 86">
              <a:extLst>
                <a:ext uri="{FF2B5EF4-FFF2-40B4-BE49-F238E27FC236}">
                  <a16:creationId xmlns:a16="http://schemas.microsoft.com/office/drawing/2014/main" xmlns="" id="{AEBB3C77-FC51-4074-83A6-E0A2FD1379E6}"/>
                </a:ext>
              </a:extLst>
            </p:cNvPr>
            <p:cNvCxnSpPr>
              <a:cxnSpLocks/>
            </p:cNvCxnSpPr>
            <p:nvPr/>
          </p:nvCxnSpPr>
          <p:spPr>
            <a:xfrm>
              <a:off x="11564476" y="2457644"/>
              <a:ext cx="304390" cy="0"/>
            </a:xfrm>
            <a:prstGeom prst="line">
              <a:avLst/>
            </a:prstGeom>
            <a:ln w="12700">
              <a:solidFill>
                <a:schemeClr val="bg2">
                  <a:lumMod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Straight Connector 87">
              <a:extLst>
                <a:ext uri="{FF2B5EF4-FFF2-40B4-BE49-F238E27FC236}">
                  <a16:creationId xmlns:a16="http://schemas.microsoft.com/office/drawing/2014/main" xmlns="" id="{093C072F-DD6E-466A-9A2A-603C689C9F0C}"/>
                </a:ext>
              </a:extLst>
            </p:cNvPr>
            <p:cNvCxnSpPr>
              <a:cxnSpLocks/>
            </p:cNvCxnSpPr>
            <p:nvPr/>
          </p:nvCxnSpPr>
          <p:spPr>
            <a:xfrm>
              <a:off x="11564476" y="2322966"/>
              <a:ext cx="304390" cy="0"/>
            </a:xfrm>
            <a:prstGeom prst="line">
              <a:avLst/>
            </a:prstGeom>
            <a:ln w="12700">
              <a:solidFill>
                <a:schemeClr val="bg2">
                  <a:lumMod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08120155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9C76A61B-6073-4DD7-AD9B-F162C04C63F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87426"/>
            <a:ext cx="8643296" cy="4861854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7361" y="184444"/>
            <a:ext cx="1387730" cy="1209933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>
          <a:xfrm>
            <a:off x="1485091" y="317159"/>
            <a:ext cx="6123077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Height adjustment with memory function and screen</a:t>
            </a:r>
          </a:p>
        </p:txBody>
      </p:sp>
      <p:sp>
        <p:nvSpPr>
          <p:cNvPr id="9" name="Rectangle 8"/>
          <p:cNvSpPr/>
          <p:nvPr/>
        </p:nvSpPr>
        <p:spPr>
          <a:xfrm>
            <a:off x="8209838" y="3717032"/>
            <a:ext cx="393483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lt-LT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Other option</a:t>
            </a:r>
            <a:r>
              <a:rPr 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lt-LT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– up/down. 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xmlns="" id="{5D21456A-A9D6-4A23-A88A-2B5BB105E149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503" b="8915"/>
          <a:stretch/>
        </p:blipFill>
        <p:spPr>
          <a:xfrm>
            <a:off x="8209838" y="4290829"/>
            <a:ext cx="3982112" cy="18722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391726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14044</TotalTime>
  <Words>242</Words>
  <Application>Microsoft Office PowerPoint</Application>
  <PresentationFormat>Widescreen</PresentationFormat>
  <Paragraphs>59</Paragraphs>
  <Slides>15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0" baseType="lpstr">
      <vt:lpstr>Arial</vt:lpstr>
      <vt:lpstr>Calibri</vt:lpstr>
      <vt:lpstr>Calibri Light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PLANA</dc:title>
  <dc:creator>Ieva Martūzaitė</dc:creator>
  <cp:lastModifiedBy>Sandra Romanovskaja</cp:lastModifiedBy>
  <cp:revision>1043</cp:revision>
  <dcterms:created xsi:type="dcterms:W3CDTF">2015-06-19T10:50:18Z</dcterms:created>
  <dcterms:modified xsi:type="dcterms:W3CDTF">2019-03-15T12:47:03Z</dcterms:modified>
</cp:coreProperties>
</file>