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99" r:id="rId2"/>
    <p:sldId id="422" r:id="rId3"/>
    <p:sldId id="409" r:id="rId4"/>
    <p:sldId id="454" r:id="rId5"/>
    <p:sldId id="450" r:id="rId6"/>
    <p:sldId id="426" r:id="rId7"/>
    <p:sldId id="430" r:id="rId8"/>
    <p:sldId id="446" r:id="rId9"/>
    <p:sldId id="432" r:id="rId10"/>
    <p:sldId id="447" r:id="rId11"/>
    <p:sldId id="437" r:id="rId12"/>
    <p:sldId id="425" r:id="rId13"/>
    <p:sldId id="452" r:id="rId14"/>
    <p:sldId id="449" r:id="rId15"/>
    <p:sldId id="416" r:id="rId16"/>
    <p:sldId id="423" r:id="rId17"/>
    <p:sldId id="419" r:id="rId18"/>
    <p:sldId id="441" r:id="rId19"/>
    <p:sldId id="439" r:id="rId20"/>
    <p:sldId id="453" r:id="rId21"/>
    <p:sldId id="34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3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gnė Mačėnaitė" initials="AM" lastIdx="3" clrIdx="0"/>
  <p:cmAuthor id="2" name="Birutė Palaimaitė" initials="BP" lastIdx="8" clrIdx="1"/>
  <p:cmAuthor id="3" name="Birutė Baublienė" initials="BB" lastIdx="1" clrIdx="2">
    <p:extLst>
      <p:ext uri="{19B8F6BF-5375-455C-9EA6-DF929625EA0E}">
        <p15:presenceInfo xmlns:p15="http://schemas.microsoft.com/office/powerpoint/2012/main" userId="Birutė Baublienė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98A0"/>
    <a:srgbClr val="92AEB4"/>
    <a:srgbClr val="325A5C"/>
    <a:srgbClr val="333333"/>
    <a:srgbClr val="6C62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2" autoAdjust="0"/>
    <p:restoredTop sz="85333" autoAdjust="0"/>
  </p:normalViewPr>
  <p:slideViewPr>
    <p:cSldViewPr snapToGrid="0">
      <p:cViewPr varScale="1">
        <p:scale>
          <a:sx n="114" d="100"/>
          <a:sy n="114" d="100"/>
        </p:scale>
        <p:origin x="132" y="180"/>
      </p:cViewPr>
      <p:guideLst>
        <p:guide orient="horz" pos="4133"/>
        <p:guide pos="2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-2952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0D81B-88F1-49A2-9028-A4D41FE78E34}" type="datetimeFigureOut">
              <a:rPr lang="lt-LT" smtClean="0"/>
              <a:t>2019.07.25</a:t>
            </a:fld>
            <a:endParaRPr lang="lt-LT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167D7-EFB9-43F9-9AC1-D2389581F3AA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861512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67D7-EFB9-43F9-9AC1-D2389581F3AA}" type="slidenum">
              <a:rPr lang="lt-LT" smtClean="0"/>
              <a:t>3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653168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67D7-EFB9-43F9-9AC1-D2389581F3AA}" type="slidenum">
              <a:rPr lang="lt-LT" smtClean="0"/>
              <a:t>4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169078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167D7-EFB9-43F9-9AC1-D2389581F3AA}" type="slidenum">
              <a:rPr lang="lt-LT" smtClean="0"/>
              <a:t>5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925397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67D7-EFB9-43F9-9AC1-D2389581F3AA}" type="slidenum">
              <a:rPr lang="lt-LT" smtClean="0"/>
              <a:t>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55873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67D7-EFB9-43F9-9AC1-D2389581F3AA}" type="slidenum">
              <a:rPr lang="lt-LT" smtClean="0"/>
              <a:t>14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70803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67D7-EFB9-43F9-9AC1-D2389581F3AA}" type="slidenum">
              <a:rPr lang="lt-LT" smtClean="0"/>
              <a:t>16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621698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590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81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535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14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wmf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1.jpeg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5" Type="http://schemas.openxmlformats.org/officeDocument/2006/relationships/image" Target="../media/image5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49DF40E-B562-4E75-A0F8-36C011019237}"/>
              </a:ext>
            </a:extLst>
          </p:cNvPr>
          <p:cNvSpPr txBox="1"/>
          <p:nvPr/>
        </p:nvSpPr>
        <p:spPr>
          <a:xfrm>
            <a:off x="3672901" y="2520000"/>
            <a:ext cx="4846198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sz="9600" dirty="0">
                <a:latin typeface="Roboto Light" panose="02000000000000000000" pitchFamily="2" charset="0"/>
                <a:ea typeface="Roboto Light" panose="02000000000000000000" pitchFamily="2" charset="0"/>
              </a:rPr>
              <a:t>MOTION</a:t>
            </a:r>
            <a:endParaRPr lang="lt-LT" sz="96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EE26AB0-A726-46F2-8502-225EA3ADEA94}"/>
              </a:ext>
            </a:extLst>
          </p:cNvPr>
          <p:cNvSpPr txBox="1"/>
          <p:nvPr/>
        </p:nvSpPr>
        <p:spPr>
          <a:xfrm>
            <a:off x="3850033" y="3960000"/>
            <a:ext cx="4491935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sz="3200" dirty="0">
                <a:latin typeface="Roboto Light" panose="02000000000000000000" pitchFamily="2" charset="0"/>
                <a:ea typeface="Roboto Light" panose="02000000000000000000" pitchFamily="2" charset="0"/>
              </a:rPr>
              <a:t>Set yourself in MOTION!</a:t>
            </a:r>
            <a:endParaRPr lang="lt-LT" sz="3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36AC45-AA28-48F9-A062-96F92412DF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130" y="6300000"/>
            <a:ext cx="1919740" cy="21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43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08EAD4-F2AE-47B9-8DBA-29F8FFA42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9527"/>
            <a:ext cx="8197702" cy="46112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0000" y="360000"/>
            <a:ext cx="92142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Adjust your desk height with remote control application via Bluetooth (Android, iOS)</a:t>
            </a:r>
          </a:p>
        </p:txBody>
      </p:sp>
      <p:sp>
        <p:nvSpPr>
          <p:cNvPr id="7" name="Rectangle 6"/>
          <p:cNvSpPr/>
          <p:nvPr/>
        </p:nvSpPr>
        <p:spPr>
          <a:xfrm>
            <a:off x="8112104" y="1973685"/>
            <a:ext cx="31374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Up and down drive</a:t>
            </a: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Displays actual height</a:t>
            </a: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Easy support</a:t>
            </a: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t-LT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2-4 memory positions</a:t>
            </a: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Possibility to enable automatic drive on memory positions</a:t>
            </a: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Available in English, German, French, Spanish, Italian, Korean, Chinese and Japanese.</a:t>
            </a:r>
            <a:endParaRPr lang="lt-LT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860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832CA7D-FB32-4380-A307-E5FDABB5F4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05" r="16505"/>
          <a:stretch/>
        </p:blipFill>
        <p:spPr>
          <a:xfrm>
            <a:off x="2419497" y="1360967"/>
            <a:ext cx="9772503" cy="54970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0000" y="1800000"/>
            <a:ext cx="335227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Hardware based anti-collision PIEZO solution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limit</a:t>
            </a: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s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material damages</a:t>
            </a: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lt-LT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in</a:t>
            </a: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lt-LT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case</a:t>
            </a: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lt-LT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desk</a:t>
            </a: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lt-LT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collides</a:t>
            </a: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lt-LT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with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a solid </a:t>
            </a:r>
            <a:r>
              <a:rPr lang="en-US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objec</a:t>
            </a: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t.</a:t>
            </a:r>
          </a:p>
          <a:p>
            <a:endParaRPr lang="lt-LT" sz="24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endParaRPr lang="lt-LT" sz="24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lt-LT" altLang="lt-LT" sz="16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Note</a:t>
            </a:r>
            <a:r>
              <a:rPr lang="lt-LT" altLang="lt-LT" sz="1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:</a:t>
            </a:r>
          </a:p>
          <a:p>
            <a:endParaRPr lang="lt-LT" altLang="lt-LT" sz="16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altLang="lt-LT" sz="1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o</a:t>
            </a:r>
            <a:r>
              <a:rPr lang="en-US" altLang="lt-LT" sz="16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nly</a:t>
            </a:r>
            <a:r>
              <a:rPr lang="en-US" altLang="lt-LT" sz="1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desks with 3 columns have anti-collision function;</a:t>
            </a:r>
            <a:endParaRPr lang="lt-LT" altLang="lt-LT" sz="16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endParaRPr lang="lt-LT" altLang="lt-LT" sz="16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1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system is less sensitive if the collision happens close to a column or at high </a:t>
            </a:r>
            <a:r>
              <a:rPr lang="lt-LT" sz="16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load</a:t>
            </a:r>
            <a:r>
              <a:rPr lang="lt-LT" sz="1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360000" y="359788"/>
            <a:ext cx="40446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A</a:t>
            </a:r>
            <a:r>
              <a:rPr lang="lt-LT" sz="32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nti-collision</a:t>
            </a:r>
            <a:r>
              <a:rPr lang="lt-LT" sz="3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solution</a:t>
            </a:r>
            <a:endParaRPr lang="en-US" sz="3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443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4ED909-12EF-4E1F-9294-F269C52F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t="-26829" r="1923" b="26829"/>
          <a:stretch/>
        </p:blipFill>
        <p:spPr>
          <a:xfrm>
            <a:off x="0" y="0"/>
            <a:ext cx="12192000" cy="71323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0000" y="1800000"/>
            <a:ext cx="6030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Improve acoustic comfort, avoid chaos and maintain the neat office look.</a:t>
            </a: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Choose from 2 acoustic class</a:t>
            </a: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: D or C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60000" y="360000"/>
            <a:ext cx="68482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Fixed height acoustic screen</a:t>
            </a:r>
            <a:r>
              <a:rPr lang="lt-LT" sz="3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s MODUS for bench desks</a:t>
            </a:r>
            <a:endParaRPr lang="en-US" sz="3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115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3DF78D-7A3B-49C8-8F1D-F02E71C2A1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7" b="13457"/>
          <a:stretch/>
        </p:blipFill>
        <p:spPr>
          <a:xfrm>
            <a:off x="859402" y="1152750"/>
            <a:ext cx="10205995" cy="51068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EEF21EB-08DD-4044-BEC7-A5EC809487F0}"/>
              </a:ext>
            </a:extLst>
          </p:cNvPr>
          <p:cNvSpPr/>
          <p:nvPr/>
        </p:nvSpPr>
        <p:spPr>
          <a:xfrm>
            <a:off x="360001" y="360000"/>
            <a:ext cx="49579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Acoustic </a:t>
            </a:r>
            <a:r>
              <a:rPr lang="en-US" sz="3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screen</a:t>
            </a:r>
            <a:r>
              <a:rPr lang="lt-LT" sz="3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s MODUS for single desks</a:t>
            </a:r>
            <a:endParaRPr lang="en-US" sz="3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088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94D5094-F5AB-4814-A467-6E671DB9AC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7" b="9298"/>
          <a:stretch/>
        </p:blipFill>
        <p:spPr>
          <a:xfrm>
            <a:off x="151211" y="2041762"/>
            <a:ext cx="9970981" cy="464763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7CF234-22C7-4A6B-8A47-FAC6BE4FF9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r="13276" b="2976"/>
          <a:stretch/>
        </p:blipFill>
        <p:spPr>
          <a:xfrm flipH="1">
            <a:off x="8006316" y="359999"/>
            <a:ext cx="3240000" cy="2159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5D67C4B-E4F8-4559-84B4-080DDE47A548}"/>
              </a:ext>
            </a:extLst>
          </p:cNvPr>
          <p:cNvSpPr/>
          <p:nvPr/>
        </p:nvSpPr>
        <p:spPr>
          <a:xfrm>
            <a:off x="360000" y="360000"/>
            <a:ext cx="34291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Easy to join desks</a:t>
            </a:r>
            <a:endParaRPr lang="en-US" sz="3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6370A9-A244-4861-B4A1-2B1EEB98BD31}"/>
              </a:ext>
            </a:extLst>
          </p:cNvPr>
          <p:cNvSpPr txBox="1"/>
          <p:nvPr/>
        </p:nvSpPr>
        <p:spPr>
          <a:xfrm>
            <a:off x="407989" y="1265594"/>
            <a:ext cx="7412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Assembling without screws by using metal connecting parts.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Colour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of the connecting parts matches the columns and frame.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FCE69B1-A54C-4825-A8AD-88FDBD82C9F9}"/>
              </a:ext>
            </a:extLst>
          </p:cNvPr>
          <p:cNvSpPr/>
          <p:nvPr/>
        </p:nvSpPr>
        <p:spPr>
          <a:xfrm>
            <a:off x="8006316" y="360000"/>
            <a:ext cx="3240000" cy="21600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D45BC20-0C9C-4722-AFF1-33E3B5BEFFA2}"/>
              </a:ext>
            </a:extLst>
          </p:cNvPr>
          <p:cNvSpPr/>
          <p:nvPr/>
        </p:nvSpPr>
        <p:spPr>
          <a:xfrm>
            <a:off x="4596701" y="4312416"/>
            <a:ext cx="1080000" cy="7200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xmlns="" id="{652AB5BA-43F1-463C-A62A-5CB72FE63040}"/>
              </a:ext>
            </a:extLst>
          </p:cNvPr>
          <p:cNvCxnSpPr>
            <a:cxnSpLocks/>
            <a:stCxn id="30" idx="3"/>
            <a:endCxn id="28" idx="2"/>
          </p:cNvCxnSpPr>
          <p:nvPr/>
        </p:nvCxnSpPr>
        <p:spPr>
          <a:xfrm flipV="1">
            <a:off x="5676701" y="2520000"/>
            <a:ext cx="3949615" cy="215241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662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90B3E3-BC45-43DF-97B7-19EAF5182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0000" y="360000"/>
            <a:ext cx="66351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Smart cable management solutions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360000" y="6300000"/>
            <a:ext cx="4199949" cy="2862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Can be adapted to individual needs</a:t>
            </a:r>
          </a:p>
        </p:txBody>
      </p:sp>
    </p:spTree>
    <p:extLst>
      <p:ext uri="{BB962C8B-B14F-4D97-AF65-F5344CB8AC3E}">
        <p14:creationId xmlns:p14="http://schemas.microsoft.com/office/powerpoint/2010/main" val="2522047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844376" y="1488498"/>
            <a:ext cx="33606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Fi</a:t>
            </a:r>
            <a:r>
              <a:rPr lang="en-US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xed</a:t>
            </a: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Sliding (for bench desks)</a:t>
            </a: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W</a:t>
            </a: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ith cut-out (scallop) for </a:t>
            </a:r>
            <a:r>
              <a:rPr lang="lt-LT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wire</a:t>
            </a: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lt-LT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management</a:t>
            </a: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W</a:t>
            </a: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ith cut-out </a:t>
            </a:r>
            <a:r>
              <a:rPr lang="lt-LT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for</a:t>
            </a: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lt-LT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grommet</a:t>
            </a: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360000" y="360000"/>
            <a:ext cx="44958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t-LT" sz="3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4 t</a:t>
            </a:r>
            <a:r>
              <a:rPr lang="en-US" sz="32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ypes</a:t>
            </a:r>
            <a:r>
              <a:rPr lang="en-US" sz="3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of desktop</a:t>
            </a:r>
          </a:p>
        </p:txBody>
      </p:sp>
      <p:sp>
        <p:nvSpPr>
          <p:cNvPr id="3" name="Rectangle 2"/>
          <p:cNvSpPr/>
          <p:nvPr/>
        </p:nvSpPr>
        <p:spPr>
          <a:xfrm>
            <a:off x="7094542" y="4254527"/>
            <a:ext cx="31105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Sliding desktop for convenient wiring of all the IT cables you might need at your work space.</a:t>
            </a:r>
            <a:r>
              <a:rPr lang="lt-LT" sz="1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When the table top is pulled, the cable storage opens up; when the table top is pushed, the storage closes. It takes only one simple push/pull movement.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3009D63-811A-40D3-899E-A8D8F7164F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369"/>
            <a:ext cx="6565625" cy="472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60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75" y="969573"/>
            <a:ext cx="3280604" cy="2362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167" y="969573"/>
            <a:ext cx="3280604" cy="23620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80000" y="1800000"/>
            <a:ext cx="5655503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P</a:t>
            </a:r>
            <a:r>
              <a:rPr lang="lt-LT" b="1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ower </a:t>
            </a:r>
            <a:r>
              <a:rPr lang="lt-LT" b="1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socket</a:t>
            </a:r>
            <a:r>
              <a:rPr lang="lt-LT" b="1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lt-LT" b="1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block</a:t>
            </a:r>
            <a:endParaRPr lang="lt-LT" b="1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endParaRPr lang="en-US" b="1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1 </a:t>
            </a: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/ 2 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LAN ports and 3 sockets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colour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lt-LT" b="1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External power </a:t>
            </a:r>
            <a:r>
              <a:rPr lang="lt-LT" b="1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socket</a:t>
            </a:r>
            <a:r>
              <a:rPr lang="lt-LT" b="1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lt-LT" b="1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block</a:t>
            </a:r>
            <a:endParaRPr lang="lt-LT" b="1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endParaRPr lang="en-US" b="1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2 sockets; 2 LAN; 2 USB charging sockets</a:t>
            </a:r>
            <a:endParaRPr lang="lt-LT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colour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endParaRPr lang="lt-LT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Meet EU, UK, FR standards</a:t>
            </a:r>
            <a:endParaRPr lang="lt-LT" sz="14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0000" y="360000"/>
            <a:ext cx="37385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Power socket types</a:t>
            </a:r>
            <a:endParaRPr lang="en-US" sz="3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" t="27843" r="6972" b="19977"/>
          <a:stretch/>
        </p:blipFill>
        <p:spPr>
          <a:xfrm>
            <a:off x="7062029" y="3882073"/>
            <a:ext cx="2597300" cy="11314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26819" r="6827" b="19499"/>
          <a:stretch/>
        </p:blipFill>
        <p:spPr>
          <a:xfrm>
            <a:off x="7062029" y="5127837"/>
            <a:ext cx="2701007" cy="1192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9" r="34410"/>
          <a:stretch/>
        </p:blipFill>
        <p:spPr>
          <a:xfrm rot="2069503">
            <a:off x="2687889" y="4661603"/>
            <a:ext cx="420048" cy="3674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20"/>
          <a:stretch/>
        </p:blipFill>
        <p:spPr>
          <a:xfrm rot="2069503">
            <a:off x="2233601" y="2750371"/>
            <a:ext cx="408355" cy="367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40" t="2541" r="-3091" b="-2541"/>
          <a:stretch/>
        </p:blipFill>
        <p:spPr>
          <a:xfrm rot="2069503">
            <a:off x="2232983" y="4649686"/>
            <a:ext cx="420048" cy="3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65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FBAA686-4E3A-4AAA-AF5F-6771786E6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75"/>
          <a:stretch/>
        </p:blipFill>
        <p:spPr>
          <a:xfrm>
            <a:off x="6560429" y="2007725"/>
            <a:ext cx="5187105" cy="44103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0000" y="360000"/>
            <a:ext cx="55641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2 </a:t>
            </a:r>
            <a:r>
              <a:rPr lang="lt-LT" sz="32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options</a:t>
            </a:r>
            <a:r>
              <a:rPr lang="lt-LT" sz="3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lt-LT" sz="32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of</a:t>
            </a:r>
            <a:r>
              <a:rPr lang="lt-LT" sz="3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f</a:t>
            </a:r>
            <a:r>
              <a:rPr lang="en-US" sz="32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abric</a:t>
            </a:r>
            <a:r>
              <a:rPr lang="en-US" sz="3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-lined metal drawer</a:t>
            </a:r>
            <a:r>
              <a:rPr lang="lt-LT" sz="3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s </a:t>
            </a:r>
            <a:r>
              <a:rPr lang="en-US" sz="3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with lock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C4D956-0C37-446E-88DD-406E5CB980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9" t="13848" r="26513" b="28678"/>
          <a:stretch/>
        </p:blipFill>
        <p:spPr>
          <a:xfrm>
            <a:off x="455015" y="2674834"/>
            <a:ext cx="5291085" cy="33680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38467C9-8127-4E68-BA55-EAD86280AE86}"/>
              </a:ext>
            </a:extLst>
          </p:cNvPr>
          <p:cNvSpPr/>
          <p:nvPr/>
        </p:nvSpPr>
        <p:spPr>
          <a:xfrm>
            <a:off x="6157483" y="1496436"/>
            <a:ext cx="22390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endParaRPr lang="lt-LT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076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3" b="17044"/>
          <a:stretch/>
        </p:blipFill>
        <p:spPr>
          <a:xfrm>
            <a:off x="4625163" y="2181247"/>
            <a:ext cx="7160437" cy="43337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0000" y="360000"/>
            <a:ext cx="3898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Possibility to choose</a:t>
            </a:r>
            <a:endParaRPr lang="en-US" sz="3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870033" y="1776606"/>
            <a:ext cx="307649" cy="3076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241174" y="1776606"/>
            <a:ext cx="307649" cy="3076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727694" y="2190382"/>
            <a:ext cx="307649" cy="3076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098835" y="2190382"/>
            <a:ext cx="307649" cy="3076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24492" y="1256552"/>
            <a:ext cx="568130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Desktop and side panel cover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 panel insert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520864" y="1379303"/>
            <a:ext cx="2552663" cy="327131"/>
            <a:chOff x="6725908" y="1875877"/>
            <a:chExt cx="2552663" cy="32713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64"/>
            <a:stretch/>
          </p:blipFill>
          <p:spPr>
            <a:xfrm>
              <a:off x="8589459" y="1890038"/>
              <a:ext cx="306403" cy="30618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265"/>
            <a:stretch/>
          </p:blipFill>
          <p:spPr>
            <a:xfrm>
              <a:off x="6725908" y="1883109"/>
              <a:ext cx="307282" cy="311795"/>
            </a:xfrm>
            <a:prstGeom prst="ellipse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82"/>
            <a:stretch/>
          </p:blipFill>
          <p:spPr>
            <a:xfrm>
              <a:off x="7091543" y="1880714"/>
              <a:ext cx="311683" cy="311795"/>
            </a:xfrm>
            <a:prstGeom prst="ellipse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47"/>
            <a:stretch/>
          </p:blipFill>
          <p:spPr>
            <a:xfrm>
              <a:off x="8204508" y="1875877"/>
              <a:ext cx="312709" cy="327131"/>
            </a:xfrm>
            <a:prstGeom prst="ellipse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161"/>
            <a:stretch/>
          </p:blipFill>
          <p:spPr>
            <a:xfrm>
              <a:off x="7827006" y="1881492"/>
              <a:ext cx="304956" cy="321516"/>
            </a:xfrm>
            <a:prstGeom prst="ellipse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917"/>
            <a:stretch/>
          </p:blipFill>
          <p:spPr>
            <a:xfrm>
              <a:off x="7459353" y="1880274"/>
              <a:ext cx="301394" cy="313411"/>
            </a:xfrm>
            <a:prstGeom prst="ellipse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43"/>
            <a:stretch/>
          </p:blipFill>
          <p:spPr>
            <a:xfrm>
              <a:off x="8970201" y="1888723"/>
              <a:ext cx="308370" cy="30618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314617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EED578-D843-44EC-A47D-2294D72A26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545" r="1" b="13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9C5A42C-FB55-4E3F-9721-0905BB071C56}"/>
              </a:ext>
            </a:extLst>
          </p:cNvPr>
          <p:cNvSpPr/>
          <p:nvPr/>
        </p:nvSpPr>
        <p:spPr>
          <a:xfrm>
            <a:off x="360000" y="5940000"/>
            <a:ext cx="5214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Electric height adjustable desking system for more dynamic and healthy work style</a:t>
            </a:r>
          </a:p>
        </p:txBody>
      </p:sp>
    </p:spTree>
    <p:extLst>
      <p:ext uri="{BB962C8B-B14F-4D97-AF65-F5344CB8AC3E}">
        <p14:creationId xmlns:p14="http://schemas.microsoft.com/office/powerpoint/2010/main" val="2539688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0000" y="1418464"/>
            <a:ext cx="216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Panel legs</a:t>
            </a:r>
            <a:endParaRPr lang="lt-LT" sz="16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5" b="7202"/>
          <a:stretch/>
        </p:blipFill>
        <p:spPr>
          <a:xfrm>
            <a:off x="9706523" y="2456207"/>
            <a:ext cx="1501227" cy="10681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3" b="9822"/>
          <a:stretch/>
        </p:blipFill>
        <p:spPr>
          <a:xfrm>
            <a:off x="4922870" y="2495527"/>
            <a:ext cx="1501227" cy="9895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6" b="9822"/>
          <a:stretch/>
        </p:blipFill>
        <p:spPr>
          <a:xfrm>
            <a:off x="7314696" y="2502080"/>
            <a:ext cx="1501227" cy="9764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7" b="10258"/>
          <a:stretch/>
        </p:blipFill>
        <p:spPr>
          <a:xfrm>
            <a:off x="2531044" y="2505356"/>
            <a:ext cx="1501227" cy="96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52201C-C382-4808-BB20-9C62B7B5F6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7"/>
          <a:stretch/>
        </p:blipFill>
        <p:spPr>
          <a:xfrm>
            <a:off x="7176708" y="985367"/>
            <a:ext cx="1343642" cy="1204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1FE14D-B7FB-4263-BF0C-A097684D12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7"/>
          <a:stretch/>
        </p:blipFill>
        <p:spPr>
          <a:xfrm>
            <a:off x="2469988" y="985367"/>
            <a:ext cx="1343642" cy="12047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A4AD11C-A39F-41AA-886E-E94FE54A9F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7"/>
          <a:stretch/>
        </p:blipFill>
        <p:spPr>
          <a:xfrm>
            <a:off x="4823348" y="985367"/>
            <a:ext cx="1343642" cy="120474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0000" y="3952670"/>
            <a:ext cx="216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6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Panel</a:t>
            </a:r>
            <a:r>
              <a:rPr lang="lt-LT" sz="1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lt-LT" sz="16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and</a:t>
            </a:r>
            <a:r>
              <a:rPr lang="lt-LT" sz="1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H type metal legs</a:t>
            </a:r>
            <a:endParaRPr lang="lt-LT" sz="16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98821" y="360000"/>
            <a:ext cx="216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Fixed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desktop</a:t>
            </a:r>
            <a:endParaRPr lang="lt-LT" sz="16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0000" y="5369806"/>
            <a:ext cx="216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H type metal legs</a:t>
            </a:r>
            <a:endParaRPr lang="lt-LT" sz="16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85102" y="360000"/>
            <a:ext cx="216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Desktop w</a:t>
            </a:r>
            <a:r>
              <a:rPr lang="lt-LT" sz="1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ith cut-out for grommet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57663" y="360000"/>
            <a:ext cx="216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Sliding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desktop</a:t>
            </a:r>
            <a:endParaRPr lang="lt-LT" sz="16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0000" y="6300000"/>
            <a:ext cx="82994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! </a:t>
            </a:r>
            <a:r>
              <a:rPr lang="en-US" sz="1600" b="1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Desk length 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1400 / 1600 </a:t>
            </a:r>
            <a:r>
              <a:rPr lang="lt-LT" sz="1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/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lt-LT" sz="1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1800 mm (except sliding desktop)</a:t>
            </a:r>
            <a:endParaRPr lang="en-US" sz="16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71383" y="360000"/>
            <a:ext cx="216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Desktop w</a:t>
            </a:r>
            <a:r>
              <a:rPr lang="lt-LT" sz="1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ith cut-out (scallop) for wire management </a:t>
            </a:r>
          </a:p>
        </p:txBody>
      </p:sp>
      <p:pic>
        <p:nvPicPr>
          <p:cNvPr id="22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1" b="12301"/>
          <a:stretch/>
        </p:blipFill>
        <p:spPr>
          <a:xfrm>
            <a:off x="4899645" y="5123376"/>
            <a:ext cx="1583087" cy="10079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0" b="11531"/>
          <a:stretch/>
        </p:blipFill>
        <p:spPr>
          <a:xfrm>
            <a:off x="7344014" y="5121793"/>
            <a:ext cx="1501227" cy="9829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4" b="11057"/>
          <a:stretch/>
        </p:blipFill>
        <p:spPr>
          <a:xfrm>
            <a:off x="2537136" y="5120545"/>
            <a:ext cx="1501227" cy="96331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2" b="10533"/>
          <a:stretch/>
        </p:blipFill>
        <p:spPr>
          <a:xfrm>
            <a:off x="9694405" y="3788633"/>
            <a:ext cx="1501227" cy="10091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2" b="10968"/>
          <a:stretch/>
        </p:blipFill>
        <p:spPr>
          <a:xfrm>
            <a:off x="4923271" y="3811570"/>
            <a:ext cx="1501227" cy="9633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8" b="8694"/>
          <a:stretch/>
        </p:blipFill>
        <p:spPr>
          <a:xfrm>
            <a:off x="7308838" y="3782081"/>
            <a:ext cx="1501227" cy="10222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0" b="10585"/>
          <a:stretch/>
        </p:blipFill>
        <p:spPr>
          <a:xfrm>
            <a:off x="2537704" y="3808293"/>
            <a:ext cx="1501227" cy="96987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7" b="11930"/>
          <a:stretch/>
        </p:blipFill>
        <p:spPr>
          <a:xfrm>
            <a:off x="9706523" y="5118883"/>
            <a:ext cx="1501227" cy="93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0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2F40927-6898-43DB-9B08-0D92F1381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691120"/>
            <a:ext cx="10972800" cy="6172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939649-CFA4-463B-8E2D-0215053C68AE}"/>
              </a:ext>
            </a:extLst>
          </p:cNvPr>
          <p:cNvSpPr txBox="1"/>
          <p:nvPr/>
        </p:nvSpPr>
        <p:spPr>
          <a:xfrm>
            <a:off x="3850032" y="738630"/>
            <a:ext cx="4491935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sz="3200" dirty="0">
                <a:latin typeface="Roboto Light" panose="02000000000000000000" pitchFamily="2" charset="0"/>
                <a:ea typeface="Roboto Light" panose="02000000000000000000" pitchFamily="2" charset="0"/>
              </a:rPr>
              <a:t>Set yourself in MOTION!</a:t>
            </a:r>
            <a:endParaRPr lang="lt-LT" sz="3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688FD6D-BF03-4474-9589-4C03D904E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130" y="6300000"/>
            <a:ext cx="1919740" cy="21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07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38C3DF-FA35-4436-B93A-E3F2A8464A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7" t="17677" r="14157" b="106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CF25D0B-D76D-48AE-B49F-61B49EB73C88}"/>
              </a:ext>
            </a:extLst>
          </p:cNvPr>
          <p:cNvSpPr/>
          <p:nvPr/>
        </p:nvSpPr>
        <p:spPr>
          <a:xfrm>
            <a:off x="360000" y="360000"/>
            <a:ext cx="40251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Smart solutions to meet everyday needs in the workplace</a:t>
            </a:r>
          </a:p>
        </p:txBody>
      </p:sp>
    </p:spTree>
    <p:extLst>
      <p:ext uri="{BB962C8B-B14F-4D97-AF65-F5344CB8AC3E}">
        <p14:creationId xmlns:p14="http://schemas.microsoft.com/office/powerpoint/2010/main" val="83685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92A6FE-2667-4CAD-AD5F-989F30E4FE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18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FE81239-EF71-4545-8CF8-7306FE54A933}"/>
              </a:ext>
            </a:extLst>
          </p:cNvPr>
          <p:cNvSpPr/>
          <p:nvPr/>
        </p:nvSpPr>
        <p:spPr>
          <a:xfrm>
            <a:off x="360000" y="5940000"/>
            <a:ext cx="31178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Single desks</a:t>
            </a:r>
            <a:endParaRPr lang="lt-LT" sz="3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216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0A3411E-AF79-447B-AD4B-EBBFF7F514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12285" r="4219" b="88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7CB3BBC-AA4F-47F8-B5AA-3E90D550E873}"/>
              </a:ext>
            </a:extLst>
          </p:cNvPr>
          <p:cNvSpPr/>
          <p:nvPr/>
        </p:nvSpPr>
        <p:spPr>
          <a:xfrm>
            <a:off x="360000" y="5940000"/>
            <a:ext cx="31178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Bench desks</a:t>
            </a:r>
            <a:endParaRPr lang="lt-LT" sz="3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76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60000" y="360000"/>
            <a:ext cx="105156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Choose from two types of table legs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4641636"/>
            <a:ext cx="3745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H type metal legs 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gives the additional free space for moving and storing things</a:t>
            </a:r>
            <a:r>
              <a:rPr lang="lt-LT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0" y="4633090"/>
            <a:ext cx="3541296" cy="175432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Panel legs 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are an option for those who prefer more privacy. This type of legs visually covers the space under the desk and creates an aesthetic office look.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4" b="11156"/>
          <a:stretch/>
        </p:blipFill>
        <p:spPr>
          <a:xfrm>
            <a:off x="6452498" y="1781944"/>
            <a:ext cx="4251533" cy="2726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2" b="14372"/>
          <a:stretch/>
        </p:blipFill>
        <p:spPr>
          <a:xfrm>
            <a:off x="838200" y="1901584"/>
            <a:ext cx="4251533" cy="260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7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6605314-2BCA-4D3F-9CD3-CC0CDDE375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359999" y="360000"/>
            <a:ext cx="43502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Height </a:t>
            </a:r>
            <a:r>
              <a:rPr lang="en-GB" sz="3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differences</a:t>
            </a:r>
            <a:endParaRPr lang="lt-LT" sz="3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3449FECB-D5FB-4625-8345-A96509F6549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06968" y="5689559"/>
            <a:ext cx="160653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2 </a:t>
            </a:r>
            <a:r>
              <a:rPr lang="en-US" sz="24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columns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941034B7-5EFB-4F9C-92F7-5C507F1697EE}"/>
              </a:ext>
            </a:extLst>
          </p:cNvPr>
          <p:cNvSpPr txBox="1">
            <a:spLocks/>
          </p:cNvSpPr>
          <p:nvPr/>
        </p:nvSpPr>
        <p:spPr>
          <a:xfrm>
            <a:off x="8402298" y="5669178"/>
            <a:ext cx="1681871" cy="4247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smtClean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3 </a:t>
            </a:r>
            <a:r>
              <a:rPr lang="en-US" sz="24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columns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6C4B417-0C2A-40D0-AC5F-A51B7B9696E9}"/>
              </a:ext>
            </a:extLst>
          </p:cNvPr>
          <p:cNvSpPr/>
          <p:nvPr/>
        </p:nvSpPr>
        <p:spPr>
          <a:xfrm>
            <a:off x="359999" y="6300000"/>
            <a:ext cx="43502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* </a:t>
            </a:r>
            <a:r>
              <a:rPr lang="lt-LT" sz="14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With</a:t>
            </a:r>
            <a:r>
              <a:rPr lang="lt-LT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 MODUS C </a:t>
            </a:r>
            <a:r>
              <a:rPr lang="lt-LT" sz="14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class</a:t>
            </a:r>
            <a:r>
              <a:rPr lang="lt-LT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lt-LT" sz="14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screens</a:t>
            </a:r>
            <a:endParaRPr lang="en-US" sz="1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281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0000" y="360000"/>
            <a:ext cx="79991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Height adjustment with memory function, Bluetooth</a:t>
            </a:r>
            <a:r>
              <a:rPr lang="lt-LT" sz="3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lt-LT" sz="32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and</a:t>
            </a:r>
            <a:r>
              <a:rPr lang="lt-LT" sz="32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LED </a:t>
            </a:r>
            <a:r>
              <a:rPr lang="lt-LT" sz="32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reminder</a:t>
            </a:r>
            <a:endParaRPr lang="en-US" sz="32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14114" y="1440000"/>
            <a:ext cx="4392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Other options: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6560" t="43286" r="28869" b="41857"/>
          <a:stretch/>
        </p:blipFill>
        <p:spPr>
          <a:xfrm>
            <a:off x="8262096" y="2234095"/>
            <a:ext cx="2556667" cy="9662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9D98E29-A04B-4635-A083-CAB3F2CB7D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123" y="3619530"/>
            <a:ext cx="2558640" cy="14392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800F3CD-9F8C-4E5C-AE81-88B3B038B2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123" y="5058765"/>
            <a:ext cx="2558640" cy="14392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5ED841E-7996-44A0-89A3-56D7947F8A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3"/>
          <a:stretch/>
        </p:blipFill>
        <p:spPr>
          <a:xfrm>
            <a:off x="0" y="1798122"/>
            <a:ext cx="7474688" cy="466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35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0000" y="360000"/>
            <a:ext cx="6552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Comparison</a:t>
            </a:r>
            <a:r>
              <a:rPr lang="lt-LT" sz="3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lt-LT" sz="36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of</a:t>
            </a:r>
            <a:r>
              <a:rPr lang="lt-LT" sz="3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lt-LT" sz="3600" dirty="0" err="1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buttons</a:t>
            </a:r>
            <a:r>
              <a:rPr lang="lt-LT" sz="3600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 </a:t>
            </a:r>
            <a:endParaRPr lang="en-US" sz="3600" dirty="0"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6CDAD800-9D43-4F11-A6EB-74B61740DA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033808"/>
              </p:ext>
            </p:extLst>
          </p:nvPr>
        </p:nvGraphicFramePr>
        <p:xfrm>
          <a:off x="407368" y="1124744"/>
          <a:ext cx="10975979" cy="53077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7589">
                  <a:extLst>
                    <a:ext uri="{9D8B030D-6E8A-4147-A177-3AD203B41FA5}">
                      <a16:colId xmlns:a16="http://schemas.microsoft.com/office/drawing/2014/main" xmlns="" val="1692662225"/>
                    </a:ext>
                  </a:extLst>
                </a:gridCol>
                <a:gridCol w="1188482">
                  <a:extLst>
                    <a:ext uri="{9D8B030D-6E8A-4147-A177-3AD203B41FA5}">
                      <a16:colId xmlns:a16="http://schemas.microsoft.com/office/drawing/2014/main" xmlns="" val="1235211634"/>
                    </a:ext>
                  </a:extLst>
                </a:gridCol>
                <a:gridCol w="1124807">
                  <a:extLst>
                    <a:ext uri="{9D8B030D-6E8A-4147-A177-3AD203B41FA5}">
                      <a16:colId xmlns:a16="http://schemas.microsoft.com/office/drawing/2014/main" xmlns="" val="179409266"/>
                    </a:ext>
                  </a:extLst>
                </a:gridCol>
                <a:gridCol w="1579278">
                  <a:extLst>
                    <a:ext uri="{9D8B030D-6E8A-4147-A177-3AD203B41FA5}">
                      <a16:colId xmlns:a16="http://schemas.microsoft.com/office/drawing/2014/main" xmlns="" val="4213218527"/>
                    </a:ext>
                  </a:extLst>
                </a:gridCol>
                <a:gridCol w="1958304">
                  <a:extLst>
                    <a:ext uri="{9D8B030D-6E8A-4147-A177-3AD203B41FA5}">
                      <a16:colId xmlns:a16="http://schemas.microsoft.com/office/drawing/2014/main" xmlns="" val="2163115402"/>
                    </a:ext>
                  </a:extLst>
                </a:gridCol>
                <a:gridCol w="2258769">
                  <a:extLst>
                    <a:ext uri="{9D8B030D-6E8A-4147-A177-3AD203B41FA5}">
                      <a16:colId xmlns:a16="http://schemas.microsoft.com/office/drawing/2014/main" xmlns="" val="3118602730"/>
                    </a:ext>
                  </a:extLst>
                </a:gridCol>
                <a:gridCol w="978750">
                  <a:extLst>
                    <a:ext uri="{9D8B030D-6E8A-4147-A177-3AD203B41FA5}">
                      <a16:colId xmlns:a16="http://schemas.microsoft.com/office/drawing/2014/main" xmlns="" val="1152708595"/>
                    </a:ext>
                  </a:extLst>
                </a:gridCol>
              </a:tblGrid>
              <a:tr h="75909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lt-LT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</a:t>
                      </a:r>
                      <a:r>
                        <a:rPr lang="lt-LT" sz="16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lt-LT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16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button</a:t>
                      </a:r>
                      <a:endParaRPr lang="lt-LT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7498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/ </a:t>
                      </a:r>
                    </a:p>
                    <a:p>
                      <a:pPr algn="ctr" fontAlgn="ctr"/>
                      <a:r>
                        <a:rPr lang="lt-LT" sz="16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Down</a:t>
                      </a:r>
                      <a:endParaRPr lang="lt-LT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7498A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lt-LT" sz="1600" b="1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Memory</a:t>
                      </a:r>
                      <a:r>
                        <a:rPr lang="lt-LT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1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positions</a:t>
                      </a:r>
                    </a:p>
                  </a:txBody>
                  <a:tcPr marL="0" marR="0" marT="0" marB="0" anchor="ctr">
                    <a:solidFill>
                      <a:srgbClr val="7498A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Control with application via Bluetooth</a:t>
                      </a:r>
                    </a:p>
                  </a:txBody>
                  <a:tcPr marL="0" marR="0" marT="0" marB="0" anchor="ctr">
                    <a:solidFill>
                      <a:srgbClr val="7498A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lt-LT" sz="1600" b="1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Options</a:t>
                      </a:r>
                      <a:endParaRPr lang="lt-LT" sz="16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7498A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lt-LT" sz="16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</a:t>
                      </a:r>
                      <a:r>
                        <a:rPr lang="lt-LT" sz="1600" b="1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stems</a:t>
                      </a:r>
                      <a:endParaRPr lang="lt-LT" sz="16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7498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0826240"/>
                  </a:ext>
                </a:extLst>
              </a:tr>
              <a:tr h="1096083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t-LT" sz="11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</a:t>
                      </a:r>
                      <a:r>
                        <a:rPr lang="lt-LT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(black)</a:t>
                      </a:r>
                      <a:br>
                        <a:rPr lang="lt-LT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lt-LT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</a:t>
                      </a:r>
                      <a:r>
                        <a:rPr lang="lt-LT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(white)</a:t>
                      </a:r>
                      <a:endParaRPr lang="lt-LT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AE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lt-LT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lt-LT" sz="130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lt-LT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lt-LT" sz="130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with Bluetooth adapter ZZZ051</a:t>
                      </a:r>
                      <a:endParaRPr lang="en-US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Only with Bluetooth adapter ZZZ051</a:t>
                      </a:r>
                      <a:endParaRPr lang="en-US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lt-LT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MOTION</a:t>
                      </a:r>
                      <a:br>
                        <a:rPr lang="lt-LT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lt-LT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EASY</a:t>
                      </a:r>
                      <a:endParaRPr lang="lt-LT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4544446"/>
                  </a:ext>
                </a:extLst>
              </a:tr>
              <a:tr h="933783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t-LT" sz="11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 </a:t>
                      </a:r>
                      <a:r>
                        <a:rPr lang="lt-LT" sz="14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(black)</a:t>
                      </a:r>
                    </a:p>
                  </a:txBody>
                  <a:tcPr marL="0" marR="0" marT="0" marB="0" anchor="ctr">
                    <a:solidFill>
                      <a:srgbClr val="92AE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3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None</a:t>
                      </a:r>
                      <a:endParaRPr lang="lt-LT" sz="13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 </a:t>
                      </a:r>
                      <a:endParaRPr lang="lt-LT" sz="13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with Bluetooth adapter ZZZ051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Only with Bluetooth adapter ZZZ051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3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3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MOTION</a:t>
                      </a:r>
                      <a:br>
                        <a:rPr lang="lt-LT" sz="13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lt-LT" sz="13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EASY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3494619"/>
                  </a:ext>
                </a:extLst>
              </a:tr>
              <a:tr h="933783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t-LT" sz="11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</a:t>
                      </a:r>
                      <a:r>
                        <a:rPr lang="lt-LT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14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lt-LT" sz="1400" b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black</a:t>
                      </a:r>
                      <a:r>
                        <a:rPr lang="lt-LT" sz="14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solidFill>
                      <a:srgbClr val="92AE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lt-LT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lt-LT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Only with Bluetooth adapter ZZZ051</a:t>
                      </a:r>
                      <a:endParaRPr lang="en-US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lt-LT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MOTION</a:t>
                      </a:r>
                      <a:br>
                        <a:rPr lang="lt-LT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lt-LT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EASY</a:t>
                      </a:r>
                      <a:endParaRPr lang="lt-LT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4708190"/>
                  </a:ext>
                </a:extLst>
              </a:tr>
              <a:tr h="1497325">
                <a:tc>
                  <a:txBody>
                    <a:bodyPr/>
                    <a:lstStyle/>
                    <a:p>
                      <a:pPr algn="l" fontAlgn="b"/>
                      <a:r>
                        <a:rPr lang="lt-LT" sz="11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t-LT" sz="11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lt-LT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</a:t>
                      </a:r>
                      <a:r>
                        <a:rPr lang="lt-LT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14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lt-LT" sz="1400" b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black</a:t>
                      </a:r>
                      <a:r>
                        <a:rPr lang="lt-LT" sz="14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solidFill>
                      <a:srgbClr val="92AE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lt-LT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lt-LT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300" u="none" strike="noStrik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Integrated</a:t>
                      </a:r>
                      <a:endParaRPr lang="lt-LT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Automatic drive on </a:t>
                      </a:r>
                    </a:p>
                    <a:p>
                      <a:pPr algn="ctr" fontAlgn="ctr"/>
                      <a:r>
                        <a:rPr lang="en-US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memory positions;</a:t>
                      </a:r>
                    </a:p>
                    <a:p>
                      <a:pPr algn="ctr" fontAlgn="ctr"/>
                      <a:r>
                        <a:rPr lang="en-US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u="none" strike="noStrik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Customised</a:t>
                      </a:r>
                      <a:r>
                        <a:rPr lang="en-US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logo on front; </a:t>
                      </a:r>
                    </a:p>
                    <a:p>
                      <a:pPr algn="ctr" fontAlgn="ctr"/>
                      <a:r>
                        <a:rPr lang="en-US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lt-LT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300" u="none" strike="noStrik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eminder</a:t>
                      </a:r>
                      <a:r>
                        <a:rPr lang="en-US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via </a:t>
                      </a:r>
                    </a:p>
                    <a:p>
                      <a:pPr algn="ctr" fontAlgn="ctr"/>
                      <a:r>
                        <a:rPr lang="en-US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LED or LINAK app</a:t>
                      </a:r>
                      <a:r>
                        <a:rPr lang="lt-LT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</a:t>
                      </a:r>
                      <a:r>
                        <a:rPr lang="lt-LT" sz="1300" u="none" strike="noStrik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</a:t>
                      </a:r>
                      <a:r>
                        <a:rPr lang="lt-LT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1300" u="none" strike="noStrik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your</a:t>
                      </a:r>
                      <a:r>
                        <a:rPr lang="lt-LT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1300" u="none" strike="noStrik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position</a:t>
                      </a:r>
                      <a:endParaRPr lang="en-US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MOTION</a:t>
                      </a:r>
                    </a:p>
                    <a:p>
                      <a:pPr algn="ctr" fontAlgn="ctr"/>
                      <a:r>
                        <a:rPr lang="lt-LT" sz="13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EASY</a:t>
                      </a:r>
                      <a:endParaRPr lang="lt-LT" sz="13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3851704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EA2442D-475D-4CF7-A28C-2B9116C10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2074134"/>
            <a:ext cx="782359" cy="7823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E8BA43F-7F62-49C8-B536-359D3AD64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976" y="2072652"/>
            <a:ext cx="784085" cy="7823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AA505A-02CB-4BC8-AA40-FF27D8520C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76" y="3045918"/>
            <a:ext cx="1676400" cy="942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63473F6-DC70-478A-82CE-654977B692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76" y="3957038"/>
            <a:ext cx="1676400" cy="942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50901B4-0129-4D85-882E-456CE6944C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76" y="5194745"/>
            <a:ext cx="167640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87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14583</TotalTime>
  <Words>538</Words>
  <Application>Microsoft Office PowerPoint</Application>
  <PresentationFormat>Widescreen</PresentationFormat>
  <Paragraphs>137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Roboto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Choose from two types of table legs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 types of desktop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Ieva Martūzaitė</dc:creator>
  <cp:lastModifiedBy>Sandra Romanovskaja</cp:lastModifiedBy>
  <cp:revision>735</cp:revision>
  <dcterms:created xsi:type="dcterms:W3CDTF">2015-06-19T10:50:18Z</dcterms:created>
  <dcterms:modified xsi:type="dcterms:W3CDTF">2019-07-25T11:39:21Z</dcterms:modified>
</cp:coreProperties>
</file>