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20" r:id="rId2"/>
    <p:sldId id="502" r:id="rId3"/>
    <p:sldId id="517" r:id="rId4"/>
    <p:sldId id="525" r:id="rId5"/>
    <p:sldId id="497" r:id="rId6"/>
    <p:sldId id="509" r:id="rId7"/>
    <p:sldId id="523" r:id="rId8"/>
    <p:sldId id="505" r:id="rId9"/>
    <p:sldId id="522" r:id="rId10"/>
    <p:sldId id="503" r:id="rId11"/>
    <p:sldId id="510" r:id="rId12"/>
    <p:sldId id="513" r:id="rId13"/>
    <p:sldId id="484" r:id="rId14"/>
    <p:sldId id="512" r:id="rId15"/>
    <p:sldId id="476" r:id="rId16"/>
    <p:sldId id="481" r:id="rId17"/>
    <p:sldId id="479" r:id="rId18"/>
    <p:sldId id="467" r:id="rId19"/>
    <p:sldId id="524" r:id="rId20"/>
    <p:sldId id="472" r:id="rId21"/>
    <p:sldId id="460" r:id="rId22"/>
    <p:sldId id="526" r:id="rId23"/>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diminas Talačka" initials="GT" lastIdx="2" clrIdx="0">
    <p:extLst>
      <p:ext uri="{19B8F6BF-5375-455C-9EA6-DF929625EA0E}">
        <p15:presenceInfo xmlns:p15="http://schemas.microsoft.com/office/powerpoint/2012/main" userId="S::gediminas.talacka@narbutas.lt::da440a2f-6a44-48ca-9da7-ab43e2db2d1a" providerId="AD"/>
      </p:ext>
    </p:extLst>
  </p:cmAuthor>
  <p:cmAuthor id="2" name="Grėta Kristina Sereikaitė" initials="GKS" lastIdx="5" clrIdx="1">
    <p:extLst>
      <p:ext uri="{19B8F6BF-5375-455C-9EA6-DF929625EA0E}">
        <p15:presenceInfo xmlns:p15="http://schemas.microsoft.com/office/powerpoint/2012/main" userId="S::greta.sereikaite@narbutas.lt::9fda54f5-5b85-4bcc-b817-ecb89601c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88B"/>
    <a:srgbClr val="1C1C1C"/>
    <a:srgbClr val="3E3E3E"/>
    <a:srgbClr val="3A3A37"/>
    <a:srgbClr val="3C3C3C"/>
    <a:srgbClr val="1A1615"/>
    <a:srgbClr val="000000"/>
    <a:srgbClr val="4A4A4A"/>
    <a:srgbClr val="18181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74217" autoAdjust="0"/>
  </p:normalViewPr>
  <p:slideViewPr>
    <p:cSldViewPr snapToGrid="0" showGuides="1">
      <p:cViewPr>
        <p:scale>
          <a:sx n="70" d="100"/>
          <a:sy n="70" d="100"/>
        </p:scale>
        <p:origin x="3292" y="121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3C687-AE07-41BB-BD2D-CC3835C1EE56}" type="datetimeFigureOut">
              <a:rPr lang="lt-LT" smtClean="0"/>
              <a:t>2020-06-17</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611A7-79CD-40B1-A860-EEA3DCF67BE3}" type="slidenum">
              <a:rPr lang="lt-LT" smtClean="0"/>
              <a:t>‹#›</a:t>
            </a:fld>
            <a:endParaRPr lang="lt-LT"/>
          </a:p>
        </p:txBody>
      </p:sp>
    </p:spTree>
    <p:extLst>
      <p:ext uri="{BB962C8B-B14F-4D97-AF65-F5344CB8AC3E}">
        <p14:creationId xmlns:p14="http://schemas.microsoft.com/office/powerpoint/2010/main" val="110429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1</a:t>
            </a:fld>
            <a:endParaRPr lang="lt-LT"/>
          </a:p>
        </p:txBody>
      </p:sp>
    </p:spTree>
    <p:extLst>
      <p:ext uri="{BB962C8B-B14F-4D97-AF65-F5344CB8AC3E}">
        <p14:creationId xmlns:p14="http://schemas.microsoft.com/office/powerpoint/2010/main" val="370855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Natural elegance</a:t>
            </a:r>
          </a:p>
          <a:p>
            <a:r>
              <a:rPr lang="en-US" sz="1200" b="0" kern="1200" dirty="0">
                <a:solidFill>
                  <a:schemeClr val="tx1"/>
                </a:solidFill>
                <a:effectLst/>
                <a:latin typeface="+mn-lt"/>
                <a:ea typeface="+mn-ea"/>
                <a:cs typeface="+mn-cs"/>
              </a:rPr>
              <a:t>Executive desk in wood veneer looks solid and is aimed at those who value a natural look. The desktop is subtly chamfered, while the side panel encompasses the entire arrangement, giving off an impression of solidness and style.</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Cosiness</a:t>
            </a:r>
            <a:r>
              <a:rPr lang="en-US" sz="1200" b="1" kern="1200" dirty="0">
                <a:solidFill>
                  <a:schemeClr val="tx1"/>
                </a:solidFill>
                <a:effectLst/>
                <a:latin typeface="+mn-lt"/>
                <a:ea typeface="+mn-ea"/>
                <a:cs typeface="+mn-cs"/>
              </a:rPr>
              <a:t> in simplicity</a:t>
            </a:r>
            <a:endParaRPr lang="lt-LT" sz="1200" b="1" kern="1200" dirty="0">
              <a:solidFill>
                <a:schemeClr val="tx1"/>
              </a:solidFill>
              <a:effectLst/>
              <a:latin typeface="+mn-lt"/>
              <a:ea typeface="+mn-ea"/>
              <a:cs typeface="+mn-cs"/>
            </a:endParaRPr>
          </a:p>
          <a:p>
            <a:r>
              <a:rPr lang="en-US" dirty="0"/>
              <a:t>MOTION Executive in MFC finishes does not have a side panel and is more restrained. Unlike its chamfered veneer counterpart, this desktop has a straight ABS edge. This choice evokes an image of </a:t>
            </a:r>
            <a:r>
              <a:rPr lang="en-US" dirty="0" err="1"/>
              <a:t>cosiness</a:t>
            </a:r>
            <a:r>
              <a:rPr lang="en-US" dirty="0"/>
              <a:t> due to its simplicity.</a:t>
            </a:r>
            <a:endParaRPr lang="lt-LT" dirty="0"/>
          </a:p>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10</a:t>
            </a:fld>
            <a:endParaRPr lang="lt-LT"/>
          </a:p>
        </p:txBody>
      </p:sp>
    </p:spTree>
    <p:extLst>
      <p:ext uri="{BB962C8B-B14F-4D97-AF65-F5344CB8AC3E}">
        <p14:creationId xmlns:p14="http://schemas.microsoft.com/office/powerpoint/2010/main" val="276166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Functional item storage</a:t>
            </a:r>
          </a:p>
          <a:p>
            <a:r>
              <a:rPr lang="en-US" sz="1200" kern="1200" dirty="0">
                <a:solidFill>
                  <a:schemeClr val="tx1"/>
                </a:solidFill>
                <a:effectLst/>
                <a:latin typeface="+mn-lt"/>
                <a:ea typeface="+mn-ea"/>
                <a:cs typeface="+mn-cs"/>
              </a:rPr>
              <a:t>MOTION Executive storage area is comprised of multiple different cabinets and drawers. The largest cabinet has a convenient push-open mechanism and includes a height-adjustable shelf. The other cabinets are also easy to open even without handles, which preserves the image or an orderly workspace. In addition, you can order metal rails for hanging files. </a:t>
            </a:r>
          </a:p>
          <a:p>
            <a:r>
              <a:rPr lang="en-US" sz="1200" kern="1200" dirty="0">
                <a:solidFill>
                  <a:schemeClr val="tx1"/>
                </a:solidFill>
                <a:effectLst/>
                <a:latin typeface="+mn-lt"/>
                <a:ea typeface="+mn-ea"/>
                <a:cs typeface="+mn-cs"/>
              </a:rPr>
              <a:t>The easily accessible top drawer is optimal for storing valuable items and can be locked via a side lock to ensure security. As an option, you can also order felt-lining in various </a:t>
            </a:r>
            <a:r>
              <a:rPr lang="en-US" sz="1200" kern="1200" dirty="0" err="1">
                <a:solidFill>
                  <a:schemeClr val="tx1"/>
                </a:solidFill>
                <a:effectLst/>
                <a:latin typeface="+mn-lt"/>
                <a:ea typeface="+mn-ea"/>
                <a:cs typeface="+mn-cs"/>
              </a:rPr>
              <a:t>colours</a:t>
            </a:r>
            <a:r>
              <a:rPr lang="en-US" sz="1200" kern="1200" dirty="0">
                <a:solidFill>
                  <a:schemeClr val="tx1"/>
                </a:solidFill>
                <a:effectLst/>
                <a:latin typeface="+mn-lt"/>
                <a:ea typeface="+mn-ea"/>
                <a:cs typeface="+mn-cs"/>
              </a:rPr>
              <a:t>, which will add to the feeling of </a:t>
            </a:r>
            <a:r>
              <a:rPr lang="en-US" sz="1200" kern="1200" dirty="0" err="1">
                <a:solidFill>
                  <a:schemeClr val="tx1"/>
                </a:solidFill>
                <a:effectLst/>
                <a:latin typeface="+mn-lt"/>
                <a:ea typeface="+mn-ea"/>
                <a:cs typeface="+mn-cs"/>
              </a:rPr>
              <a:t>cosiness</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C611A7-79CD-40B1-A860-EEA3DCF67BE3}" type="slidenum">
              <a:rPr lang="lt-LT" smtClean="0"/>
              <a:t>12</a:t>
            </a:fld>
            <a:endParaRPr lang="lt-LT"/>
          </a:p>
        </p:txBody>
      </p:sp>
    </p:spTree>
    <p:extLst>
      <p:ext uri="{BB962C8B-B14F-4D97-AF65-F5344CB8AC3E}">
        <p14:creationId xmlns:p14="http://schemas.microsoft.com/office/powerpoint/2010/main" val="224851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Functional item storage</a:t>
            </a:r>
          </a:p>
          <a:p>
            <a:r>
              <a:rPr lang="en-US" sz="1200" kern="1200" dirty="0">
                <a:solidFill>
                  <a:schemeClr val="tx1"/>
                </a:solidFill>
                <a:effectLst/>
                <a:latin typeface="+mn-lt"/>
                <a:ea typeface="+mn-ea"/>
                <a:cs typeface="+mn-cs"/>
              </a:rPr>
              <a:t>MOTION Executive storage area is comprised of multiple different cabinets and drawers. The largest cabinet has a convenient push-open mechanism and includes a height-adjustable shelf. The other cabinets are also easy to open even without handles, which preserves the image or an orderly workspace. In addition, you can order metal rails for hanging files. </a:t>
            </a:r>
          </a:p>
          <a:p>
            <a:r>
              <a:rPr lang="en-US" sz="1200" kern="1200" dirty="0">
                <a:solidFill>
                  <a:schemeClr val="tx1"/>
                </a:solidFill>
                <a:effectLst/>
                <a:latin typeface="+mn-lt"/>
                <a:ea typeface="+mn-ea"/>
                <a:cs typeface="+mn-cs"/>
              </a:rPr>
              <a:t>The easily accessible top drawer is optimal for storing valuable items and can be locked via a side lock to ensure security. As an option, you can also order felt-lining in various </a:t>
            </a:r>
            <a:r>
              <a:rPr lang="en-US" sz="1200" kern="1200" dirty="0" err="1">
                <a:solidFill>
                  <a:schemeClr val="tx1"/>
                </a:solidFill>
                <a:effectLst/>
                <a:latin typeface="+mn-lt"/>
                <a:ea typeface="+mn-ea"/>
                <a:cs typeface="+mn-cs"/>
              </a:rPr>
              <a:t>colours</a:t>
            </a:r>
            <a:r>
              <a:rPr lang="en-US" sz="1200" kern="1200" dirty="0">
                <a:solidFill>
                  <a:schemeClr val="tx1"/>
                </a:solidFill>
                <a:effectLst/>
                <a:latin typeface="+mn-lt"/>
                <a:ea typeface="+mn-ea"/>
                <a:cs typeface="+mn-cs"/>
              </a:rPr>
              <a:t>, which will add to the feeling of </a:t>
            </a:r>
            <a:r>
              <a:rPr lang="en-US" sz="1200" kern="1200" dirty="0" err="1">
                <a:solidFill>
                  <a:schemeClr val="tx1"/>
                </a:solidFill>
                <a:effectLst/>
                <a:latin typeface="+mn-lt"/>
                <a:ea typeface="+mn-ea"/>
                <a:cs typeface="+mn-cs"/>
              </a:rPr>
              <a:t>cosiness</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C611A7-79CD-40B1-A860-EEA3DCF67BE3}" type="slidenum">
              <a:rPr lang="lt-LT" smtClean="0"/>
              <a:t>13</a:t>
            </a:fld>
            <a:endParaRPr lang="lt-LT"/>
          </a:p>
        </p:txBody>
      </p:sp>
    </p:spTree>
    <p:extLst>
      <p:ext uri="{BB962C8B-B14F-4D97-AF65-F5344CB8AC3E}">
        <p14:creationId xmlns:p14="http://schemas.microsoft.com/office/powerpoint/2010/main" val="582377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Convenient electric solutions</a:t>
            </a:r>
          </a:p>
          <a:p>
            <a:r>
              <a:rPr lang="en-US" sz="1200" b="0" kern="1200" dirty="0">
                <a:solidFill>
                  <a:schemeClr val="tx1"/>
                </a:solidFill>
                <a:effectLst/>
                <a:latin typeface="+mn-lt"/>
                <a:ea typeface="+mn-ea"/>
                <a:cs typeface="+mn-cs"/>
              </a:rPr>
              <a:t>Usually, power and ethernet cables clutter the workspace and ruin the image. In order to prevent that, we paid significant attention to functional cable management and electric solutions while designing MOTION Executive.</a:t>
            </a:r>
          </a:p>
          <a:p>
            <a:r>
              <a:rPr lang="en-US" sz="1200" b="0" kern="1200" dirty="0">
                <a:solidFill>
                  <a:schemeClr val="tx1"/>
                </a:solidFill>
                <a:effectLst/>
                <a:latin typeface="+mn-lt"/>
                <a:ea typeface="+mn-ea"/>
                <a:cs typeface="+mn-cs"/>
              </a:rPr>
              <a:t>The orderly image is accentuated by a spiral cable. You can also choose your preferred method of access to integrated power – either a flip-up grommet with power sockets mounted underneath it, or a simple flip-up grommet, with the power bank placed into the box below..</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C611A7-79CD-40B1-A860-EEA3DCF67BE3}" type="slidenum">
              <a:rPr lang="lt-LT" smtClean="0"/>
              <a:t>14</a:t>
            </a:fld>
            <a:endParaRPr lang="lt-LT"/>
          </a:p>
        </p:txBody>
      </p:sp>
    </p:spTree>
    <p:extLst>
      <p:ext uri="{BB962C8B-B14F-4D97-AF65-F5344CB8AC3E}">
        <p14:creationId xmlns:p14="http://schemas.microsoft.com/office/powerpoint/2010/main" val="107302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Convenient electric solutions</a:t>
            </a:r>
          </a:p>
          <a:p>
            <a:r>
              <a:rPr lang="en-US" sz="1200" b="0" kern="1200" dirty="0">
                <a:solidFill>
                  <a:schemeClr val="tx1"/>
                </a:solidFill>
                <a:effectLst/>
                <a:latin typeface="+mn-lt"/>
                <a:ea typeface="+mn-ea"/>
                <a:cs typeface="+mn-cs"/>
              </a:rPr>
              <a:t>Usually, power and ethernet cables clutter the workspace and ruin the image. In order to prevent that, we paid significant attention to functional cable management and electric solutions while designing MOTION Executive.</a:t>
            </a:r>
          </a:p>
          <a:p>
            <a:r>
              <a:rPr lang="en-US" sz="1200" b="0" kern="1200" dirty="0">
                <a:solidFill>
                  <a:schemeClr val="tx1"/>
                </a:solidFill>
                <a:effectLst/>
                <a:latin typeface="+mn-lt"/>
                <a:ea typeface="+mn-ea"/>
                <a:cs typeface="+mn-cs"/>
              </a:rPr>
              <a:t>The orderly image is accentuated by a spiral cable. You can also choose your preferred method of access to integrated power – either a flip-up grommet with power sockets mounted underneath it, or a simple flip-up grommet, with the power bank placed into the box below..</a:t>
            </a:r>
          </a:p>
        </p:txBody>
      </p:sp>
      <p:sp>
        <p:nvSpPr>
          <p:cNvPr id="4" name="Slide Number Placeholder 3"/>
          <p:cNvSpPr>
            <a:spLocks noGrp="1"/>
          </p:cNvSpPr>
          <p:nvPr>
            <p:ph type="sldNum" sz="quarter" idx="5"/>
          </p:nvPr>
        </p:nvSpPr>
        <p:spPr/>
        <p:txBody>
          <a:bodyPr/>
          <a:lstStyle/>
          <a:p>
            <a:fld id="{69C611A7-79CD-40B1-A860-EEA3DCF67BE3}" type="slidenum">
              <a:rPr lang="lt-LT" smtClean="0"/>
              <a:t>15</a:t>
            </a:fld>
            <a:endParaRPr lang="lt-LT"/>
          </a:p>
        </p:txBody>
      </p:sp>
    </p:spTree>
    <p:extLst>
      <p:ext uri="{BB962C8B-B14F-4D97-AF65-F5344CB8AC3E}">
        <p14:creationId xmlns:p14="http://schemas.microsoft.com/office/powerpoint/2010/main" val="185037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Anti-collision technology</a:t>
            </a:r>
          </a:p>
          <a:p>
            <a:pPr marL="0" indent="0">
              <a:buNone/>
            </a:pPr>
            <a:r>
              <a:rPr lang="en-US" sz="1200" dirty="0">
                <a:latin typeface="Roboto Light" panose="02000000000000000000" pitchFamily="2" charset="0"/>
                <a:ea typeface="Roboto Light" panose="02000000000000000000" pitchFamily="2" charset="0"/>
              </a:rPr>
              <a:t>MOTION Executive desks include a gyroscope-based anti-collision function. An extremely sensitive sensor reacts to both hard and soft objects, as well as detecting even the tiniest desktop tilt during its vertical movement. This technology helps reduce damage in case the desk encountered an obstacle during vertical movement.</a:t>
            </a:r>
            <a:endParaRPr lang="lt-LT" sz="1200"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69C611A7-79CD-40B1-A860-EEA3DCF67BE3}" type="slidenum">
              <a:rPr lang="lt-LT" smtClean="0"/>
              <a:t>16</a:t>
            </a:fld>
            <a:endParaRPr lang="lt-LT"/>
          </a:p>
        </p:txBody>
      </p:sp>
    </p:spTree>
    <p:extLst>
      <p:ext uri="{BB962C8B-B14F-4D97-AF65-F5344CB8AC3E}">
        <p14:creationId xmlns:p14="http://schemas.microsoft.com/office/powerpoint/2010/main" val="142933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Simple control</a:t>
            </a:r>
          </a:p>
          <a:p>
            <a:r>
              <a:rPr lang="en-US" sz="1200" kern="1200" dirty="0">
                <a:solidFill>
                  <a:schemeClr val="tx1"/>
                </a:solidFill>
                <a:effectLst/>
                <a:latin typeface="+mn-lt"/>
                <a:ea typeface="+mn-ea"/>
                <a:cs typeface="+mn-cs"/>
              </a:rPr>
              <a:t>Oftentimes, a work desk will be surrounded by other objects. While adjusting the desk  height, you might accidentally lower it too much and hit a pedestal. This is avoidable.</a:t>
            </a:r>
          </a:p>
          <a:p>
            <a:r>
              <a:rPr lang="en-US" sz="1200" kern="1200" dirty="0">
                <a:solidFill>
                  <a:schemeClr val="tx1"/>
                </a:solidFill>
                <a:effectLst/>
                <a:latin typeface="+mn-lt"/>
                <a:ea typeface="+mn-ea"/>
                <a:cs typeface="+mn-cs"/>
              </a:rPr>
              <a:t>The range of movement on a MOTION Executive desk is between 700mm at its lowest and 1200mm at its highest position. The desired desk height can be set via a button or remotely – using a Bluetooth-based app on your smartphone. The most convenient desk positions can be saved. The LINAK app can also send you a reminder that it’s time to change your body posture from sitting to standing – and vice versa.</a:t>
            </a:r>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17</a:t>
            </a:fld>
            <a:endParaRPr lang="lt-LT"/>
          </a:p>
        </p:txBody>
      </p:sp>
    </p:spTree>
    <p:extLst>
      <p:ext uri="{BB962C8B-B14F-4D97-AF65-F5344CB8AC3E}">
        <p14:creationId xmlns:p14="http://schemas.microsoft.com/office/powerpoint/2010/main" val="246242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18</a:t>
            </a:fld>
            <a:endParaRPr lang="lt-LT"/>
          </a:p>
        </p:txBody>
      </p:sp>
    </p:spTree>
    <p:extLst>
      <p:ext uri="{BB962C8B-B14F-4D97-AF65-F5344CB8AC3E}">
        <p14:creationId xmlns:p14="http://schemas.microsoft.com/office/powerpoint/2010/main" val="595321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3EB167D7-EFB9-43F9-9AC1-D2389581F3AA}" type="slidenum">
              <a:rPr lang="lt-LT" smtClean="0"/>
              <a:t>20</a:t>
            </a:fld>
            <a:endParaRPr lang="lt-LT" dirty="0"/>
          </a:p>
        </p:txBody>
      </p:sp>
    </p:spTree>
    <p:extLst>
      <p:ext uri="{BB962C8B-B14F-4D97-AF65-F5344CB8AC3E}">
        <p14:creationId xmlns:p14="http://schemas.microsoft.com/office/powerpoint/2010/main" val="3748895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21</a:t>
            </a:fld>
            <a:endParaRPr lang="lt-LT"/>
          </a:p>
        </p:txBody>
      </p:sp>
    </p:spTree>
    <p:extLst>
      <p:ext uri="{BB962C8B-B14F-4D97-AF65-F5344CB8AC3E}">
        <p14:creationId xmlns:p14="http://schemas.microsoft.com/office/powerpoint/2010/main" val="2309736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Modern work desk for an active leader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a:t>
            </a:r>
            <a:r>
              <a:rPr lang="lt-LT" sz="1200" dirty="0">
                <a:latin typeface="Roboto Thin" pitchFamily="2" charset="0"/>
                <a:ea typeface="Roboto Thin" pitchFamily="2" charset="0"/>
              </a:rPr>
              <a:t>EXECUTIVE</a:t>
            </a:r>
            <a:r>
              <a:rPr lang="en-US" sz="1200" dirty="0">
                <a:latin typeface="Roboto Thin" pitchFamily="2" charset="0"/>
                <a:ea typeface="Roboto Thin" pitchFamily="2" charset="0"/>
              </a:rPr>
              <a:t> is an electric height-adjustable desk range, intended for a dynamic executive workspace. This desking range is a combination of modern solidness and well-thought-out functionality.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Roboto Thin" pitchFamily="2" charset="0"/>
              <a:ea typeface="Roboto Thin"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Roboto Thin" pitchFamily="2" charset="0"/>
                <a:ea typeface="Roboto Thin" pitchFamily="2" charset="0"/>
                <a:cs typeface="+mn-cs"/>
              </a:rPr>
              <a:t>The ability to stay active at work is a great benefit to our health. Changing one’s posture regularly is important for feeling good and staying focused, while a tidy and ergonomic working area improves our emotional wellbeing. That is exactly what a modern leader needs – focus for making decisions and a great mood, which can directly influence the entire team.</a:t>
            </a:r>
            <a:endParaRPr lang="lt-L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C611A7-79CD-40B1-A860-EEA3DCF67BE3}" type="slidenum">
              <a:rPr lang="lt-LT" smtClean="0"/>
              <a:t>2</a:t>
            </a:fld>
            <a:endParaRPr lang="lt-LT"/>
          </a:p>
        </p:txBody>
      </p:sp>
    </p:spTree>
    <p:extLst>
      <p:ext uri="{BB962C8B-B14F-4D97-AF65-F5344CB8AC3E}">
        <p14:creationId xmlns:p14="http://schemas.microsoft.com/office/powerpoint/2010/main" val="4145340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22</a:t>
            </a:fld>
            <a:endParaRPr lang="lt-LT"/>
          </a:p>
        </p:txBody>
      </p:sp>
    </p:spTree>
    <p:extLst>
      <p:ext uri="{BB962C8B-B14F-4D97-AF65-F5344CB8AC3E}">
        <p14:creationId xmlns:p14="http://schemas.microsoft.com/office/powerpoint/2010/main" val="137141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3</a:t>
            </a:fld>
            <a:endParaRPr lang="lt-LT"/>
          </a:p>
        </p:txBody>
      </p:sp>
    </p:spTree>
    <p:extLst>
      <p:ext uri="{BB962C8B-B14F-4D97-AF65-F5344CB8AC3E}">
        <p14:creationId xmlns:p14="http://schemas.microsoft.com/office/powerpoint/2010/main" val="3044263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Modern solidness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Panel legs cover the underside of the desk, thus granting privacy to the user. </a:t>
            </a:r>
            <a:r>
              <a:rPr lang="en-US" sz="1200" dirty="0">
                <a:latin typeface="Roboto Thin" pitchFamily="2" charset="0"/>
                <a:ea typeface="Roboto Thin" pitchFamily="2" charset="0"/>
              </a:rPr>
              <a:t>The image of solidness is further enhanced by the large surface area, which allows for extra comfort while working. Depending on your needs you can choose between two MOTION Executive models, which differ both structurally, as well as in their finish options.</a:t>
            </a:r>
            <a:endParaRPr lang="lt-LT" sz="1200" dirty="0">
              <a:latin typeface="Roboto Thin" pitchFamily="2" charset="0"/>
              <a:ea typeface="Roboto Thin" pitchFamily="2" charset="0"/>
            </a:endParaRPr>
          </a:p>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4</a:t>
            </a:fld>
            <a:endParaRPr lang="lt-LT"/>
          </a:p>
        </p:txBody>
      </p:sp>
    </p:spTree>
    <p:extLst>
      <p:ext uri="{BB962C8B-B14F-4D97-AF65-F5344CB8AC3E}">
        <p14:creationId xmlns:p14="http://schemas.microsoft.com/office/powerpoint/2010/main" val="272598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kern="1200" dirty="0">
                <a:solidFill>
                  <a:schemeClr val="tx1"/>
                </a:solidFill>
                <a:latin typeface="+mn-lt"/>
                <a:ea typeface="+mn-ea"/>
                <a:cs typeface="+mn-cs"/>
              </a:rPr>
              <a:t>Reveal your own style and individuality</a:t>
            </a:r>
          </a:p>
          <a:p>
            <a:pPr marL="0" indent="0">
              <a:buFontTx/>
              <a:buNone/>
            </a:pPr>
            <a:r>
              <a:rPr lang="en-US" sz="1200" b="0" kern="1200" dirty="0">
                <a:solidFill>
                  <a:schemeClr val="tx1"/>
                </a:solidFill>
                <a:latin typeface="+mn-lt"/>
                <a:ea typeface="+mn-ea"/>
                <a:cs typeface="+mn-cs"/>
              </a:rPr>
              <a:t>Design a desk that would befit your office interior and your personality.</a:t>
            </a:r>
          </a:p>
          <a:p>
            <a:pPr marL="171450" indent="-171450">
              <a:buFontTx/>
              <a:buChar char="-"/>
            </a:pPr>
            <a:r>
              <a:rPr lang="en-US" sz="1200" b="0" kern="1200" dirty="0">
                <a:solidFill>
                  <a:schemeClr val="tx1"/>
                </a:solidFill>
                <a:latin typeface="+mn-lt"/>
                <a:ea typeface="+mn-ea"/>
                <a:cs typeface="+mn-cs"/>
              </a:rPr>
              <a:t>To emphasize solidness and evoke the image of luxury, choose a natural finish. Panel leg inserts could be in white HPL, or black</a:t>
            </a:r>
            <a:r>
              <a:rPr lang="lt-LT" sz="1200" b="0" kern="1200" dirty="0">
                <a:solidFill>
                  <a:schemeClr val="tx1"/>
                </a:solidFill>
                <a:latin typeface="+mn-lt"/>
                <a:ea typeface="+mn-ea"/>
                <a:cs typeface="+mn-cs"/>
              </a:rPr>
              <a:t> or grey</a:t>
            </a:r>
            <a:r>
              <a:rPr lang="en-US" sz="1200" b="0" kern="1200" dirty="0">
                <a:solidFill>
                  <a:schemeClr val="tx1"/>
                </a:solidFill>
                <a:latin typeface="+mn-lt"/>
                <a:ea typeface="+mn-ea"/>
                <a:cs typeface="+mn-cs"/>
              </a:rPr>
              <a:t> Fenix HPL.</a:t>
            </a:r>
          </a:p>
          <a:p>
            <a:pPr marL="171450" indent="-171450">
              <a:buFontTx/>
              <a:buChar char="-"/>
            </a:pPr>
            <a:r>
              <a:rPr lang="en-US" sz="1200" b="0" kern="1200" dirty="0">
                <a:solidFill>
                  <a:schemeClr val="tx1"/>
                </a:solidFill>
                <a:latin typeface="+mn-lt"/>
                <a:ea typeface="+mn-ea"/>
                <a:cs typeface="+mn-cs"/>
              </a:rPr>
              <a:t>An MFC arrangement would have a choice between </a:t>
            </a:r>
            <a:r>
              <a:rPr lang="lt-LT" sz="1200" b="0" kern="1200" dirty="0">
                <a:solidFill>
                  <a:schemeClr val="tx1"/>
                </a:solidFill>
                <a:latin typeface="+mn-lt"/>
                <a:ea typeface="+mn-ea"/>
                <a:cs typeface="+mn-cs"/>
              </a:rPr>
              <a:t>8</a:t>
            </a:r>
            <a:r>
              <a:rPr lang="en-US" sz="1200" b="0" kern="1200" dirty="0">
                <a:solidFill>
                  <a:schemeClr val="tx1"/>
                </a:solidFill>
                <a:latin typeface="+mn-lt"/>
                <a:ea typeface="+mn-ea"/>
                <a:cs typeface="+mn-cs"/>
              </a:rPr>
              <a:t> desktop </a:t>
            </a:r>
            <a:r>
              <a:rPr lang="en-US" sz="1200" b="0" kern="1200" dirty="0" err="1">
                <a:solidFill>
                  <a:schemeClr val="tx1"/>
                </a:solidFill>
                <a:latin typeface="+mn-lt"/>
                <a:ea typeface="+mn-ea"/>
                <a:cs typeface="+mn-cs"/>
              </a:rPr>
              <a:t>colours</a:t>
            </a:r>
            <a:r>
              <a:rPr lang="en-US" sz="1200" b="0" kern="1200" dirty="0">
                <a:solidFill>
                  <a:schemeClr val="tx1"/>
                </a:solidFill>
                <a:latin typeface="+mn-lt"/>
                <a:ea typeface="+mn-ea"/>
                <a:cs typeface="+mn-cs"/>
              </a:rPr>
              <a:t>, while the panel leg inserts could be in white, black or pearl grey.</a:t>
            </a:r>
          </a:p>
          <a:p>
            <a:pPr marL="171450" indent="-171450">
              <a:buFontTx/>
              <a:buChar char="-"/>
            </a:pPr>
            <a:endParaRPr lang="en-US" sz="1200" b="0" kern="1200" dirty="0">
              <a:solidFill>
                <a:schemeClr val="tx1"/>
              </a:solidFill>
              <a:latin typeface="+mn-lt"/>
              <a:ea typeface="+mn-ea"/>
              <a:cs typeface="+mn-cs"/>
            </a:endParaRPr>
          </a:p>
          <a:p>
            <a:pPr marL="171450" indent="-171450">
              <a:buFontTx/>
              <a:buChar char="-"/>
            </a:pPr>
            <a:r>
              <a:rPr lang="en-US" sz="1200" b="0" kern="1200" dirty="0">
                <a:solidFill>
                  <a:schemeClr val="tx1"/>
                </a:solidFill>
                <a:latin typeface="+mn-lt"/>
                <a:ea typeface="+mn-ea"/>
                <a:cs typeface="+mn-cs"/>
              </a:rPr>
              <a:t>The desktop is available in 4 different veneer and </a:t>
            </a:r>
            <a:r>
              <a:rPr lang="lt-LT" sz="1200" b="0" kern="1200" dirty="0">
                <a:solidFill>
                  <a:schemeClr val="tx1"/>
                </a:solidFill>
                <a:latin typeface="+mn-lt"/>
                <a:ea typeface="+mn-ea"/>
                <a:cs typeface="+mn-cs"/>
              </a:rPr>
              <a:t>8 </a:t>
            </a:r>
            <a:r>
              <a:rPr lang="en-US" sz="1200" b="0" kern="1200" dirty="0">
                <a:solidFill>
                  <a:schemeClr val="tx1"/>
                </a:solidFill>
                <a:latin typeface="+mn-lt"/>
                <a:ea typeface="+mn-ea"/>
                <a:cs typeface="+mn-cs"/>
              </a:rPr>
              <a:t>different Melamine finishes</a:t>
            </a:r>
          </a:p>
          <a:p>
            <a:pPr marL="171450" indent="-171450">
              <a:buFontTx/>
              <a:buChar char="-"/>
            </a:pPr>
            <a:r>
              <a:rPr lang="en-US" sz="1200" b="0" kern="1200" dirty="0">
                <a:solidFill>
                  <a:schemeClr val="tx1"/>
                </a:solidFill>
                <a:latin typeface="+mn-lt"/>
                <a:ea typeface="+mn-ea"/>
                <a:cs typeface="+mn-cs"/>
              </a:rPr>
              <a:t>Inserts are available in </a:t>
            </a:r>
            <a:r>
              <a:rPr lang="lt-LT" sz="1200" b="0" kern="1200" dirty="0">
                <a:solidFill>
                  <a:schemeClr val="tx1"/>
                </a:solidFill>
                <a:latin typeface="+mn-lt"/>
                <a:ea typeface="+mn-ea"/>
                <a:cs typeface="+mn-cs"/>
              </a:rPr>
              <a:t>3 </a:t>
            </a:r>
            <a:r>
              <a:rPr lang="en-US" sz="1200" b="0" kern="1200" dirty="0" err="1">
                <a:solidFill>
                  <a:schemeClr val="tx1"/>
                </a:solidFill>
                <a:latin typeface="+mn-lt"/>
                <a:ea typeface="+mn-ea"/>
                <a:cs typeface="+mn-cs"/>
              </a:rPr>
              <a:t>colours</a:t>
            </a:r>
            <a:r>
              <a:rPr lang="en-US" sz="1200" b="0" kern="1200" dirty="0">
                <a:solidFill>
                  <a:schemeClr val="tx1"/>
                </a:solidFill>
                <a:latin typeface="+mn-lt"/>
                <a:ea typeface="+mn-ea"/>
                <a:cs typeface="+mn-cs"/>
              </a:rPr>
              <a:t> on a veneer desk and 3 </a:t>
            </a:r>
            <a:r>
              <a:rPr lang="en-US" sz="1200" b="0" kern="1200" dirty="0" err="1">
                <a:solidFill>
                  <a:schemeClr val="tx1"/>
                </a:solidFill>
                <a:latin typeface="+mn-lt"/>
                <a:ea typeface="+mn-ea"/>
                <a:cs typeface="+mn-cs"/>
              </a:rPr>
              <a:t>colours</a:t>
            </a:r>
            <a:r>
              <a:rPr lang="en-US" sz="1200" b="0" kern="1200" dirty="0">
                <a:solidFill>
                  <a:schemeClr val="tx1"/>
                </a:solidFill>
                <a:latin typeface="+mn-lt"/>
                <a:ea typeface="+mn-ea"/>
                <a:cs typeface="+mn-cs"/>
              </a:rPr>
              <a:t> on an Melamine desk.</a:t>
            </a:r>
          </a:p>
          <a:p>
            <a:pPr marL="171450" indent="-171450">
              <a:buFontTx/>
              <a:buChar char="-"/>
            </a:pPr>
            <a:r>
              <a:rPr lang="en-US" sz="1200" b="0" kern="1200" dirty="0">
                <a:solidFill>
                  <a:schemeClr val="tx1"/>
                </a:solidFill>
                <a:latin typeface="+mn-lt"/>
                <a:ea typeface="+mn-ea"/>
                <a:cs typeface="+mn-cs"/>
              </a:rPr>
              <a:t>The modesty panel is available in 4 different veneers and </a:t>
            </a:r>
            <a:r>
              <a:rPr lang="lt-LT" sz="1200" b="0" kern="1200" dirty="0">
                <a:solidFill>
                  <a:schemeClr val="tx1"/>
                </a:solidFill>
                <a:latin typeface="+mn-lt"/>
                <a:ea typeface="+mn-ea"/>
                <a:cs typeface="+mn-cs"/>
              </a:rPr>
              <a:t>3 </a:t>
            </a:r>
            <a:r>
              <a:rPr lang="en-US" sz="1200" b="0" kern="1200" dirty="0">
                <a:solidFill>
                  <a:schemeClr val="tx1"/>
                </a:solidFill>
                <a:latin typeface="+mn-lt"/>
                <a:ea typeface="+mn-ea"/>
                <a:cs typeface="+mn-cs"/>
              </a:rPr>
              <a:t>HPL </a:t>
            </a:r>
            <a:r>
              <a:rPr lang="en-US" sz="1200" b="0" kern="1200" dirty="0" err="1">
                <a:solidFill>
                  <a:schemeClr val="tx1"/>
                </a:solidFill>
                <a:latin typeface="+mn-lt"/>
                <a:ea typeface="+mn-ea"/>
                <a:cs typeface="+mn-cs"/>
              </a:rPr>
              <a:t>colours</a:t>
            </a:r>
            <a:r>
              <a:rPr lang="en-US" sz="1200" b="0" kern="1200" dirty="0">
                <a:solidFill>
                  <a:schemeClr val="tx1"/>
                </a:solidFill>
                <a:latin typeface="+mn-lt"/>
                <a:ea typeface="+mn-ea"/>
                <a:cs typeface="+mn-cs"/>
              </a:rPr>
              <a:t> on a veneer desk, or 9 Melamine </a:t>
            </a:r>
            <a:r>
              <a:rPr lang="en-US" sz="1200" b="0" kern="1200" dirty="0" err="1">
                <a:solidFill>
                  <a:schemeClr val="tx1"/>
                </a:solidFill>
                <a:latin typeface="+mn-lt"/>
                <a:ea typeface="+mn-ea"/>
                <a:cs typeface="+mn-cs"/>
              </a:rPr>
              <a:t>colours</a:t>
            </a:r>
            <a:r>
              <a:rPr lang="en-US" sz="1200" b="0" kern="1200" dirty="0">
                <a:solidFill>
                  <a:schemeClr val="tx1"/>
                </a:solidFill>
                <a:latin typeface="+mn-lt"/>
                <a:ea typeface="+mn-ea"/>
                <a:cs typeface="+mn-cs"/>
              </a:rPr>
              <a:t> on an Melamine desk.</a:t>
            </a:r>
          </a:p>
          <a:p>
            <a:pPr marL="171450" indent="-171450">
              <a:buFontTx/>
              <a:buChar char="-"/>
            </a:pPr>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5</a:t>
            </a:fld>
            <a:endParaRPr lang="lt-LT"/>
          </a:p>
        </p:txBody>
      </p:sp>
    </p:spTree>
    <p:extLst>
      <p:ext uri="{BB962C8B-B14F-4D97-AF65-F5344CB8AC3E}">
        <p14:creationId xmlns:p14="http://schemas.microsoft.com/office/powerpoint/2010/main" val="271740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Private room or open space – MOTION suits both!</a:t>
            </a:r>
          </a:p>
          <a:p>
            <a:r>
              <a:rPr lang="en-US" sz="1200" b="0" kern="1200" dirty="0">
                <a:solidFill>
                  <a:schemeClr val="tx1"/>
                </a:solidFill>
                <a:effectLst/>
                <a:latin typeface="+mn-lt"/>
                <a:ea typeface="+mn-ea"/>
                <a:cs typeface="+mn-cs"/>
              </a:rPr>
              <a:t>A MOTION Executive desk can both take a leading role in a closed and private executive room, as well as integrate itself seamlessly into an open-plan office arrangement. The latter would allow a leader to work in the same space as the rest of their team, bearing witness to the multitude of daily tasks they go through. In order to maintain a unified and visually harmonic style throughout the office, we recommend pairing MOTION Executive desks with MOTION height-adjustable single and back-to-back workstations.</a:t>
            </a:r>
            <a:endParaRPr lang="lt-LT" b="0" dirty="0"/>
          </a:p>
        </p:txBody>
      </p:sp>
      <p:sp>
        <p:nvSpPr>
          <p:cNvPr id="4" name="Slide Number Placeholder 3"/>
          <p:cNvSpPr>
            <a:spLocks noGrp="1"/>
          </p:cNvSpPr>
          <p:nvPr>
            <p:ph type="sldNum" sz="quarter" idx="5"/>
          </p:nvPr>
        </p:nvSpPr>
        <p:spPr/>
        <p:txBody>
          <a:bodyPr/>
          <a:lstStyle/>
          <a:p>
            <a:fld id="{69C611A7-79CD-40B1-A860-EEA3DCF67BE3}" type="slidenum">
              <a:rPr lang="lt-LT" smtClean="0"/>
              <a:t>6</a:t>
            </a:fld>
            <a:endParaRPr lang="lt-LT"/>
          </a:p>
        </p:txBody>
      </p:sp>
    </p:spTree>
    <p:extLst>
      <p:ext uri="{BB962C8B-B14F-4D97-AF65-F5344CB8AC3E}">
        <p14:creationId xmlns:p14="http://schemas.microsoft.com/office/powerpoint/2010/main" val="398410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Private room or open space – MOTION suits both!</a:t>
            </a:r>
          </a:p>
          <a:p>
            <a:r>
              <a:rPr lang="en-US" sz="1200" b="0" kern="1200" dirty="0">
                <a:solidFill>
                  <a:schemeClr val="tx1"/>
                </a:solidFill>
                <a:effectLst/>
                <a:latin typeface="+mn-lt"/>
                <a:ea typeface="+mn-ea"/>
                <a:cs typeface="+mn-cs"/>
              </a:rPr>
              <a:t>A MOTION Executive desk can both take a leading role in a closed and private executive room, as well as integrate itself seamlessly into an open-plan office arrangement. The latter would allow a leader to work in the same space as the rest of their team, bearing witness to the multitude of daily tasks they go through. In order to maintain a unified and visually harmonic style throughout the office, we recommend pairing MOTION Executive desks with MOTION height-adjustable single and back-to-back workstations.</a:t>
            </a:r>
            <a:endParaRPr lang="lt-LT" b="0" dirty="0"/>
          </a:p>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7</a:t>
            </a:fld>
            <a:endParaRPr lang="lt-LT"/>
          </a:p>
        </p:txBody>
      </p:sp>
    </p:spTree>
    <p:extLst>
      <p:ext uri="{BB962C8B-B14F-4D97-AF65-F5344CB8AC3E}">
        <p14:creationId xmlns:p14="http://schemas.microsoft.com/office/powerpoint/2010/main" val="153737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Private room or open space – MOTION suits both!</a:t>
            </a:r>
          </a:p>
          <a:p>
            <a:r>
              <a:rPr lang="en-US" sz="1200" b="0" kern="1200" dirty="0">
                <a:solidFill>
                  <a:schemeClr val="tx1"/>
                </a:solidFill>
                <a:effectLst/>
                <a:latin typeface="+mn-lt"/>
                <a:ea typeface="+mn-ea"/>
                <a:cs typeface="+mn-cs"/>
              </a:rPr>
              <a:t>A MOTION Executive desk can both take a leading role in a closed and private executive room, as well as integrate itself seamlessly into an open-plan office arrangement. The latter would allow a leader to work in the same space as the rest of their team, bearing witness to the multitude of daily tasks they go through. In order to maintain a unified and visually harmonic style throughout the office, we recommend pairing MOTION Executive desks with MOTION height-adjustable single and back-to-back workstations.</a:t>
            </a:r>
            <a:endParaRPr lang="lt-LT" b="0" dirty="0"/>
          </a:p>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8</a:t>
            </a:fld>
            <a:endParaRPr lang="lt-LT"/>
          </a:p>
        </p:txBody>
      </p:sp>
    </p:spTree>
    <p:extLst>
      <p:ext uri="{BB962C8B-B14F-4D97-AF65-F5344CB8AC3E}">
        <p14:creationId xmlns:p14="http://schemas.microsoft.com/office/powerpoint/2010/main" val="286659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Natural elegance</a:t>
            </a:r>
          </a:p>
          <a:p>
            <a:r>
              <a:rPr lang="en-US" sz="1200" b="0" kern="1200" dirty="0">
                <a:solidFill>
                  <a:schemeClr val="tx1"/>
                </a:solidFill>
                <a:effectLst/>
                <a:latin typeface="+mn-lt"/>
                <a:ea typeface="+mn-ea"/>
                <a:cs typeface="+mn-cs"/>
              </a:rPr>
              <a:t>Executive desk in wood veneer looks solid and is aimed at those who value a natural look. The desktop is subtly chamfered, while the side panel encompasses the entire arrangement, giving off an impression of solidness and style.</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Cosiness</a:t>
            </a:r>
            <a:r>
              <a:rPr lang="en-US" sz="1200" b="1" kern="1200" dirty="0">
                <a:solidFill>
                  <a:schemeClr val="tx1"/>
                </a:solidFill>
                <a:effectLst/>
                <a:latin typeface="+mn-lt"/>
                <a:ea typeface="+mn-ea"/>
                <a:cs typeface="+mn-cs"/>
              </a:rPr>
              <a:t> in simplicity</a:t>
            </a:r>
            <a:endParaRPr lang="lt-LT" sz="1200" b="1" kern="1200" dirty="0">
              <a:solidFill>
                <a:schemeClr val="tx1"/>
              </a:solidFill>
              <a:effectLst/>
              <a:latin typeface="+mn-lt"/>
              <a:ea typeface="+mn-ea"/>
              <a:cs typeface="+mn-cs"/>
            </a:endParaRPr>
          </a:p>
          <a:p>
            <a:r>
              <a:rPr lang="en-US" dirty="0"/>
              <a:t>MOTION Executive in MFC finishes does not have a side panel and is more restrained. Unlike its chamfered veneer counterpart, this desktop has a straight ABS edge. This choice evokes an image of </a:t>
            </a:r>
            <a:r>
              <a:rPr lang="en-US" dirty="0" err="1"/>
              <a:t>cosiness</a:t>
            </a:r>
            <a:r>
              <a:rPr lang="en-US" dirty="0"/>
              <a:t> due to its simplicity.</a:t>
            </a:r>
            <a:endParaRPr lang="lt-LT" dirty="0"/>
          </a:p>
          <a:p>
            <a:endParaRPr lang="lt-LT" dirty="0"/>
          </a:p>
        </p:txBody>
      </p:sp>
      <p:sp>
        <p:nvSpPr>
          <p:cNvPr id="4" name="Slide Number Placeholder 3"/>
          <p:cNvSpPr>
            <a:spLocks noGrp="1"/>
          </p:cNvSpPr>
          <p:nvPr>
            <p:ph type="sldNum" sz="quarter" idx="5"/>
          </p:nvPr>
        </p:nvSpPr>
        <p:spPr/>
        <p:txBody>
          <a:bodyPr/>
          <a:lstStyle/>
          <a:p>
            <a:fld id="{69C611A7-79CD-40B1-A860-EEA3DCF67BE3}" type="slidenum">
              <a:rPr lang="lt-LT" smtClean="0"/>
              <a:t>9</a:t>
            </a:fld>
            <a:endParaRPr lang="lt-LT"/>
          </a:p>
        </p:txBody>
      </p:sp>
    </p:spTree>
    <p:extLst>
      <p:ext uri="{BB962C8B-B14F-4D97-AF65-F5344CB8AC3E}">
        <p14:creationId xmlns:p14="http://schemas.microsoft.com/office/powerpoint/2010/main" val="3134565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D30CE-D723-4D2F-8CDC-D4018A563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1398DAA1-8844-4BF1-A754-58E128596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4596A151-1419-48A3-B1C4-3180F98B2EF2}"/>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7B9CCAE6-F2FA-46CF-80FD-FFCE4F49BDA6}"/>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5B6E29-616D-4DA4-93AA-649F0D716F05}"/>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232347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BA78-B68A-46B9-808E-07EB0ACEE0E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5F9391C-E8BB-4ADB-ADE9-A2F22F4C2D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4B0DEA22-CF9C-4109-9696-02D0E7C93712}"/>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855A0302-6319-4758-B994-9D2734838DD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6676556B-F32C-4FDC-8B7E-DFE77ECAC4EC}"/>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40725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DFDA6-3063-489D-BB79-5038A66941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245FBA3C-3345-47F7-A308-C7734D1237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AF35944-4199-4BD5-A0BE-2EAE5F9A35EA}"/>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77136EA6-CF64-4A4A-A9FA-FDAE8784388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3D3FE7E-6FD1-4B2B-95B0-1284D360CAED}"/>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999958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31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6ACA-D2ED-4414-904A-7D237DD9C49D}"/>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979628A6-DB42-4D1B-85BB-D0AF0D0CE0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773BF8C4-175F-4478-875F-2B1987E9A2F9}"/>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61D0113F-4FEA-4431-93A1-A455A8AC857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F2303C9C-3601-436C-8F08-716E42F309A7}"/>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388708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26D6-8599-4FC1-94AC-E4E62E8B3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02B9BCF4-9E15-4F8D-AD01-2DA4021296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4CF50-F61E-4966-BF12-B1AEA8F31747}"/>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AC93C754-939D-4DFF-B029-B0C829FA59D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13AA3B85-1A8F-4E6E-981E-D562446B21F8}"/>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75117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C4E2-A12F-4D32-94F3-2283D4C4D74D}"/>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F13DE921-F207-4BAE-94F8-2D19B34AA1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17957E4A-CFFB-4106-9DD8-B3C28CD59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193FD7B6-4E08-48B1-9237-B109F1CAB879}"/>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6" name="Footer Placeholder 5">
            <a:extLst>
              <a:ext uri="{FF2B5EF4-FFF2-40B4-BE49-F238E27FC236}">
                <a16:creationId xmlns:a16="http://schemas.microsoft.com/office/drawing/2014/main" id="{9A03F963-DB72-4C82-9657-3F807B703BE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21D604B3-4DCB-4772-913E-2FF7AC2DA487}"/>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308412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4464-F244-4039-9806-843810EB710B}"/>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9B72683-83AB-4C88-B463-13AE1AC0A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84BEC-CC76-4DB7-8A15-4532CFC146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8B8EFF63-1516-4327-A158-84CB5C852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B5DB82-C33A-43DF-B1E5-E0EA494A8C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B6483097-AE3C-4BDC-BBCD-0D81D61CBAE2}"/>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8" name="Footer Placeholder 7">
            <a:extLst>
              <a:ext uri="{FF2B5EF4-FFF2-40B4-BE49-F238E27FC236}">
                <a16:creationId xmlns:a16="http://schemas.microsoft.com/office/drawing/2014/main" id="{DB3EDBB3-C117-47B2-865F-C5D2014379B0}"/>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8399CFA6-E493-42A2-BA5A-A3688041B513}"/>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08318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C0FD-84F9-4D65-BD7F-7F4488E054C7}"/>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1C643817-6AD3-43FC-A645-BCFD8CCF5EDD}"/>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4" name="Footer Placeholder 3">
            <a:extLst>
              <a:ext uri="{FF2B5EF4-FFF2-40B4-BE49-F238E27FC236}">
                <a16:creationId xmlns:a16="http://schemas.microsoft.com/office/drawing/2014/main" id="{16C835A1-C946-48E2-9FA1-7BCB1E403C2A}"/>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38514EE8-C70E-4F33-A98A-D3026082B8D0}"/>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82718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D3D5C-6CAE-4B47-9B85-F702EB6C5ED3}"/>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3" name="Footer Placeholder 2">
            <a:extLst>
              <a:ext uri="{FF2B5EF4-FFF2-40B4-BE49-F238E27FC236}">
                <a16:creationId xmlns:a16="http://schemas.microsoft.com/office/drawing/2014/main" id="{94A05021-5F9C-4C22-A370-818358F53043}"/>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1A2BA175-A53C-42B8-9934-1B318ED85C61}"/>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76345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1201-1580-4DC1-AA7B-DA052DFA2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169EF5C8-DCC1-4879-BA76-217FEAEBC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17C5C940-21EE-4579-AA84-27959040E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65415-2DD0-40BF-9FBA-B5111CC04F5E}"/>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6" name="Footer Placeholder 5">
            <a:extLst>
              <a:ext uri="{FF2B5EF4-FFF2-40B4-BE49-F238E27FC236}">
                <a16:creationId xmlns:a16="http://schemas.microsoft.com/office/drawing/2014/main" id="{0BDEC77E-F923-40B6-838B-3C13C56E9DD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CAC09DCC-A3A7-4927-AB68-50A8AFD08383}"/>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372235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A5E2-8B53-448D-9B57-ACF38F4F3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9838CDF-DEC5-44BA-AEB4-8940BE75E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F130471B-F824-47E5-AE43-DA2EA53C0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08A70-FA23-494F-AABF-117D9125A936}"/>
              </a:ext>
            </a:extLst>
          </p:cNvPr>
          <p:cNvSpPr>
            <a:spLocks noGrp="1"/>
          </p:cNvSpPr>
          <p:nvPr>
            <p:ph type="dt" sz="half" idx="10"/>
          </p:nvPr>
        </p:nvSpPr>
        <p:spPr/>
        <p:txBody>
          <a:bodyPr/>
          <a:lstStyle/>
          <a:p>
            <a:fld id="{DE65BDCC-3502-4EBD-BF1E-5D58F372B231}" type="datetimeFigureOut">
              <a:rPr lang="lt-LT" smtClean="0"/>
              <a:t>2020-06-17</a:t>
            </a:fld>
            <a:endParaRPr lang="lt-LT"/>
          </a:p>
        </p:txBody>
      </p:sp>
      <p:sp>
        <p:nvSpPr>
          <p:cNvPr id="6" name="Footer Placeholder 5">
            <a:extLst>
              <a:ext uri="{FF2B5EF4-FFF2-40B4-BE49-F238E27FC236}">
                <a16:creationId xmlns:a16="http://schemas.microsoft.com/office/drawing/2014/main" id="{0C1CB0D8-0B45-4454-8F00-EFA9C2567A6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C7508CED-65D2-41B1-8F7F-D8B9D49E6B2E}"/>
              </a:ext>
            </a:extLst>
          </p:cNvPr>
          <p:cNvSpPr>
            <a:spLocks noGrp="1"/>
          </p:cNvSpPr>
          <p:nvPr>
            <p:ph type="sldNum" sz="quarter" idx="12"/>
          </p:nvPr>
        </p:nvSpPr>
        <p:spPr/>
        <p:txBody>
          <a:bodyPr/>
          <a:lstStyle/>
          <a:p>
            <a:fld id="{7C63C6DF-F8A9-4184-8B17-DF3C33BA217B}" type="slidenum">
              <a:rPr lang="lt-LT" smtClean="0"/>
              <a:t>‹#›</a:t>
            </a:fld>
            <a:endParaRPr lang="lt-LT"/>
          </a:p>
        </p:txBody>
      </p:sp>
    </p:spTree>
    <p:extLst>
      <p:ext uri="{BB962C8B-B14F-4D97-AF65-F5344CB8AC3E}">
        <p14:creationId xmlns:p14="http://schemas.microsoft.com/office/powerpoint/2010/main" val="160483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5A253-7435-4068-BA1F-85CB6F892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8A4E702E-768B-44CE-94B6-D88E89AE4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D9ED768-726A-494F-B1FA-C62EA460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5BDCC-3502-4EBD-BF1E-5D58F372B231}" type="datetimeFigureOut">
              <a:rPr lang="lt-LT" smtClean="0"/>
              <a:t>2020-06-17</a:t>
            </a:fld>
            <a:endParaRPr lang="lt-LT"/>
          </a:p>
        </p:txBody>
      </p:sp>
      <p:sp>
        <p:nvSpPr>
          <p:cNvPr id="5" name="Footer Placeholder 4">
            <a:extLst>
              <a:ext uri="{FF2B5EF4-FFF2-40B4-BE49-F238E27FC236}">
                <a16:creationId xmlns:a16="http://schemas.microsoft.com/office/drawing/2014/main" id="{FA49BCE5-78F6-4DA5-A934-E1F7EBFCF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7DB15D19-9783-4280-964F-3861514609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C6DF-F8A9-4184-8B17-DF3C33BA217B}" type="slidenum">
              <a:rPr lang="lt-LT" smtClean="0"/>
              <a:t>‹#›</a:t>
            </a:fld>
            <a:endParaRPr lang="lt-LT"/>
          </a:p>
        </p:txBody>
      </p:sp>
    </p:spTree>
    <p:extLst>
      <p:ext uri="{BB962C8B-B14F-4D97-AF65-F5344CB8AC3E}">
        <p14:creationId xmlns:p14="http://schemas.microsoft.com/office/powerpoint/2010/main" val="3447008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9.png"/><Relationship Id="rId3" Type="http://schemas.openxmlformats.org/officeDocument/2006/relationships/image" Target="../media/image20.jpg"/><Relationship Id="rId7" Type="http://schemas.openxmlformats.org/officeDocument/2006/relationships/image" Target="../media/image24.jpg"/><Relationship Id="rId12"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0208E3-AC04-4D22-A5E3-D3D2D1F41F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49" r="299"/>
          <a:stretch/>
        </p:blipFill>
        <p:spPr>
          <a:xfrm>
            <a:off x="0" y="0"/>
            <a:ext cx="12173448" cy="6858000"/>
          </a:xfrm>
          <a:prstGeom prst="rect">
            <a:avLst/>
          </a:prstGeom>
        </p:spPr>
      </p:pic>
      <p:sp>
        <p:nvSpPr>
          <p:cNvPr id="2" name="Title 1">
            <a:extLst>
              <a:ext uri="{FF2B5EF4-FFF2-40B4-BE49-F238E27FC236}">
                <a16:creationId xmlns:a16="http://schemas.microsoft.com/office/drawing/2014/main" id="{535CA0DF-30E8-46C6-A166-2F6E0C12C48B}"/>
              </a:ext>
            </a:extLst>
          </p:cNvPr>
          <p:cNvSpPr>
            <a:spLocks noGrp="1"/>
          </p:cNvSpPr>
          <p:nvPr>
            <p:ph type="ctrTitle"/>
          </p:nvPr>
        </p:nvSpPr>
        <p:spPr>
          <a:xfrm>
            <a:off x="558074" y="3143346"/>
            <a:ext cx="11449878" cy="1177578"/>
          </a:xfrm>
        </p:spPr>
        <p:txBody>
          <a:bodyPr>
            <a:noAutofit/>
          </a:bodyPr>
          <a:lstStyle/>
          <a:p>
            <a:r>
              <a:rPr lang="en-US" sz="8000" b="1" spc="-150" dirty="0">
                <a:solidFill>
                  <a:schemeClr val="bg1"/>
                </a:solidFill>
                <a:latin typeface="Roboto" panose="02000000000000000000" pitchFamily="2" charset="0"/>
                <a:ea typeface="Roboto" panose="02000000000000000000" pitchFamily="2" charset="0"/>
              </a:rPr>
              <a:t>MOTION</a:t>
            </a:r>
            <a:r>
              <a:rPr lang="en-US" sz="8000" spc="-150" dirty="0">
                <a:solidFill>
                  <a:schemeClr val="bg1"/>
                </a:solidFill>
                <a:latin typeface="Roboto" panose="02000000000000000000" pitchFamily="2" charset="0"/>
                <a:ea typeface="Roboto" panose="02000000000000000000" pitchFamily="2" charset="0"/>
              </a:rPr>
              <a:t> </a:t>
            </a:r>
            <a:r>
              <a:rPr lang="en-US" sz="8000" spc="-150" dirty="0">
                <a:solidFill>
                  <a:schemeClr val="bg1"/>
                </a:solidFill>
                <a:latin typeface="Roboto Thin" pitchFamily="2" charset="0"/>
                <a:ea typeface="Roboto Thin" pitchFamily="2" charset="0"/>
              </a:rPr>
              <a:t>EXECUTIVE</a:t>
            </a:r>
            <a:endParaRPr lang="lt-LT" sz="8000" spc="-150" dirty="0">
              <a:solidFill>
                <a:schemeClr val="bg1"/>
              </a:solidFill>
              <a:latin typeface="Roboto Thin" pitchFamily="2" charset="0"/>
              <a:ea typeface="Roboto Thin" pitchFamily="2" charset="0"/>
            </a:endParaRPr>
          </a:p>
        </p:txBody>
      </p:sp>
      <p:sp>
        <p:nvSpPr>
          <p:cNvPr id="3" name="Subtitle 2">
            <a:extLst>
              <a:ext uri="{FF2B5EF4-FFF2-40B4-BE49-F238E27FC236}">
                <a16:creationId xmlns:a16="http://schemas.microsoft.com/office/drawing/2014/main" id="{656481E6-BDC5-4576-97BF-E4951D9783CA}"/>
              </a:ext>
            </a:extLst>
          </p:cNvPr>
          <p:cNvSpPr>
            <a:spLocks noGrp="1"/>
          </p:cNvSpPr>
          <p:nvPr>
            <p:ph type="subTitle" idx="1"/>
          </p:nvPr>
        </p:nvSpPr>
        <p:spPr>
          <a:xfrm>
            <a:off x="1592482" y="4172681"/>
            <a:ext cx="9144000" cy="1655762"/>
          </a:xfrm>
        </p:spPr>
        <p:txBody>
          <a:bodyPr>
            <a:normAutofit/>
          </a:bodyPr>
          <a:lstStyle/>
          <a:p>
            <a:r>
              <a:rPr lang="en-US" sz="4000" dirty="0">
                <a:solidFill>
                  <a:schemeClr val="bg1"/>
                </a:solidFill>
                <a:latin typeface="Roboto Light" panose="02000000000000000000" pitchFamily="2" charset="0"/>
                <a:ea typeface="Roboto Light" panose="02000000000000000000" pitchFamily="2" charset="0"/>
              </a:rPr>
              <a:t>For an active leader</a:t>
            </a:r>
          </a:p>
          <a:p>
            <a:endParaRPr lang="lt-LT" sz="40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60206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AB97B0-0E2E-45F5-BACD-F3120FF9CB81}"/>
              </a:ext>
            </a:extLst>
          </p:cNvPr>
          <p:cNvPicPr>
            <a:picLocks noChangeAspect="1"/>
          </p:cNvPicPr>
          <p:nvPr/>
        </p:nvPicPr>
        <p:blipFill rotWithShape="1">
          <a:blip r:embed="rId3">
            <a:extLst>
              <a:ext uri="{28A0092B-C50C-407E-A947-70E740481C1C}">
                <a14:useLocalDpi xmlns:a14="http://schemas.microsoft.com/office/drawing/2010/main" val="0"/>
              </a:ext>
            </a:extLst>
          </a:blip>
          <a:srcRect l="11140" t="1890" r="3500" b="16792"/>
          <a:stretch/>
        </p:blipFill>
        <p:spPr>
          <a:xfrm>
            <a:off x="0" y="326004"/>
            <a:ext cx="12192000" cy="6531996"/>
          </a:xfrm>
          <a:prstGeom prst="rect">
            <a:avLst/>
          </a:prstGeom>
        </p:spPr>
      </p:pic>
      <p:sp>
        <p:nvSpPr>
          <p:cNvPr id="7" name="Rectangle 6">
            <a:extLst>
              <a:ext uri="{FF2B5EF4-FFF2-40B4-BE49-F238E27FC236}">
                <a16:creationId xmlns:a16="http://schemas.microsoft.com/office/drawing/2014/main" id="{2DB28E37-1341-4B68-981E-7A7B6DC63842}"/>
              </a:ext>
            </a:extLst>
          </p:cNvPr>
          <p:cNvSpPr/>
          <p:nvPr/>
        </p:nvSpPr>
        <p:spPr>
          <a:xfrm>
            <a:off x="464266" y="609388"/>
            <a:ext cx="8715689" cy="1015663"/>
          </a:xfrm>
          <a:prstGeom prst="rect">
            <a:avLst/>
          </a:prstGeom>
        </p:spPr>
        <p:txBody>
          <a:bodyPr wrap="square">
            <a:spAutoFit/>
          </a:bodyPr>
          <a:lstStyle/>
          <a:p>
            <a:r>
              <a:rPr lang="en-US" sz="6000" dirty="0" err="1">
                <a:latin typeface="Roboto Thin" pitchFamily="2" charset="0"/>
                <a:ea typeface="Roboto Thin" pitchFamily="2" charset="0"/>
              </a:rPr>
              <a:t>Cosiness</a:t>
            </a:r>
            <a:r>
              <a:rPr lang="en-US" sz="6000" dirty="0">
                <a:latin typeface="Roboto Thin" pitchFamily="2" charset="0"/>
                <a:ea typeface="Roboto Thin" pitchFamily="2" charset="0"/>
              </a:rPr>
              <a:t> in simplicity</a:t>
            </a:r>
            <a:endParaRPr lang="lt-LT" sz="6000" dirty="0">
              <a:latin typeface="Roboto Thin" pitchFamily="2" charset="0"/>
              <a:ea typeface="Roboto Thin" pitchFamily="2" charset="0"/>
            </a:endParaRPr>
          </a:p>
        </p:txBody>
      </p:sp>
    </p:spTree>
    <p:extLst>
      <p:ext uri="{BB962C8B-B14F-4D97-AF65-F5344CB8AC3E}">
        <p14:creationId xmlns:p14="http://schemas.microsoft.com/office/powerpoint/2010/main" val="263855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C97043-542D-4545-8635-E59D21E0F679}"/>
              </a:ext>
            </a:extLst>
          </p:cNvPr>
          <p:cNvPicPr>
            <a:picLocks noChangeAspect="1"/>
          </p:cNvPicPr>
          <p:nvPr/>
        </p:nvPicPr>
        <p:blipFill>
          <a:blip r:embed="rId2">
            <a:extLst>
              <a:ext uri="{BEBA8EAE-BF5A-486C-A8C5-ECC9F3942E4B}">
                <a14:imgProps xmlns:a14="http://schemas.microsoft.com/office/drawing/2010/main">
                  <a14:imgLayer r:embed="rId3">
                    <a14:imgEffect>
                      <a14:saturation sat="12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28D20A-43A8-40EF-904B-99D4A0F6E782}"/>
              </a:ext>
            </a:extLst>
          </p:cNvPr>
          <p:cNvSpPr>
            <a:spLocks noGrp="1"/>
          </p:cNvSpPr>
          <p:nvPr>
            <p:ph type="title"/>
          </p:nvPr>
        </p:nvSpPr>
        <p:spPr>
          <a:xfrm>
            <a:off x="611936" y="3196853"/>
            <a:ext cx="11158959" cy="1325563"/>
          </a:xfrm>
        </p:spPr>
        <p:txBody>
          <a:bodyPr>
            <a:noAutofit/>
          </a:bodyPr>
          <a:lstStyle/>
          <a:p>
            <a:pPr algn="ctr"/>
            <a:r>
              <a:rPr lang="lt-LT" sz="8800" dirty="0">
                <a:solidFill>
                  <a:schemeClr val="bg1"/>
                </a:solidFill>
                <a:latin typeface="Roboto Condensed" panose="02000000000000000000" pitchFamily="2" charset="0"/>
                <a:ea typeface="Roboto Condensed" panose="02000000000000000000" pitchFamily="2" charset="0"/>
              </a:rPr>
              <a:t>SIMPLE AND CONVENIENT USAGE</a:t>
            </a:r>
            <a:br>
              <a:rPr lang="lt-LT" sz="8800" dirty="0">
                <a:solidFill>
                  <a:schemeClr val="bg1"/>
                </a:solidFill>
                <a:latin typeface="Roboto Condensed" panose="02000000000000000000" pitchFamily="2" charset="0"/>
                <a:ea typeface="Roboto Condensed" panose="02000000000000000000" pitchFamily="2" charset="0"/>
              </a:rPr>
            </a:br>
            <a:endParaRPr lang="lt-LT" sz="8800" dirty="0">
              <a:solidFill>
                <a:schemeClr val="bg1"/>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03055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0FD7F0-B4E3-4A1B-BD2E-18684FA16762}"/>
              </a:ext>
            </a:extLst>
          </p:cNvPr>
          <p:cNvPicPr>
            <a:picLocks noChangeAspect="1"/>
          </p:cNvPicPr>
          <p:nvPr/>
        </p:nvPicPr>
        <p:blipFill rotWithShape="1">
          <a:blip r:embed="rId3">
            <a:extLst>
              <a:ext uri="{28A0092B-C50C-407E-A947-70E740481C1C}">
                <a14:useLocalDpi xmlns:a14="http://schemas.microsoft.com/office/drawing/2010/main" val="0"/>
              </a:ext>
            </a:extLst>
          </a:blip>
          <a:srcRect l="27921" t="18363" r="-84" b="9473"/>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1FA3FD9-19F9-465F-AC79-05BE276BB582}"/>
              </a:ext>
            </a:extLst>
          </p:cNvPr>
          <p:cNvSpPr/>
          <p:nvPr/>
        </p:nvSpPr>
        <p:spPr>
          <a:xfrm>
            <a:off x="7457902" y="3429000"/>
            <a:ext cx="4262721" cy="2677656"/>
          </a:xfrm>
          <a:prstGeom prst="rect">
            <a:avLst/>
          </a:prstGeom>
        </p:spPr>
        <p:txBody>
          <a:bodyPr wrap="square">
            <a:spAutoFit/>
          </a:bodyPr>
          <a:lstStyle/>
          <a:p>
            <a:pPr marL="342900" indent="-342900">
              <a:buFont typeface="Arial" panose="020B0604020202020204" pitchFamily="34" charset="0"/>
              <a:buChar char="•"/>
            </a:pPr>
            <a:r>
              <a:rPr lang="en-US" sz="2400" dirty="0">
                <a:latin typeface="Roboto Light" panose="02000000000000000000" pitchFamily="2" charset="0"/>
                <a:ea typeface="Roboto Light" panose="02000000000000000000" pitchFamily="2" charset="0"/>
              </a:rPr>
              <a:t>Convenient push-open mechanism</a:t>
            </a:r>
            <a:endParaRPr lang="lt-LT" sz="2400" dirty="0">
              <a:latin typeface="Roboto Light" panose="02000000000000000000" pitchFamily="2" charset="0"/>
              <a:ea typeface="Roboto Light" panose="02000000000000000000" pitchFamily="2" charset="0"/>
            </a:endParaRPr>
          </a:p>
          <a:p>
            <a:pPr marL="457200" indent="-457200">
              <a:buFont typeface="Arial" panose="020B0604020202020204" pitchFamily="34" charset="0"/>
              <a:buChar char="•"/>
            </a:pPr>
            <a:endParaRPr lang="en-US" sz="24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400" dirty="0">
                <a:latin typeface="Roboto Light" panose="02000000000000000000" pitchFamily="2" charset="0"/>
                <a:ea typeface="Roboto Light" panose="02000000000000000000" pitchFamily="2" charset="0"/>
              </a:rPr>
              <a:t>Inset drawer handles</a:t>
            </a:r>
            <a:endParaRPr lang="lt-LT" sz="2400" dirty="0">
              <a:latin typeface="Roboto Light" panose="02000000000000000000" pitchFamily="2" charset="0"/>
              <a:ea typeface="Roboto Light" panose="02000000000000000000" pitchFamily="2" charset="0"/>
            </a:endParaRPr>
          </a:p>
          <a:p>
            <a:pPr marL="457200" indent="-457200">
              <a:buFont typeface="Arial" panose="020B0604020202020204" pitchFamily="34" charset="0"/>
              <a:buChar char="•"/>
            </a:pPr>
            <a:endParaRPr lang="en-US" sz="24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400" dirty="0">
                <a:latin typeface="Roboto Light" panose="02000000000000000000" pitchFamily="2" charset="0"/>
                <a:ea typeface="Roboto Light" panose="02000000000000000000" pitchFamily="2" charset="0"/>
              </a:rPr>
              <a:t>Adjustable shelf</a:t>
            </a:r>
            <a:endParaRPr lang="lt-LT" sz="2400" dirty="0">
              <a:latin typeface="Roboto Light" panose="02000000000000000000" pitchFamily="2" charset="0"/>
              <a:ea typeface="Roboto Light" panose="02000000000000000000" pitchFamily="2" charset="0"/>
            </a:endParaRPr>
          </a:p>
          <a:p>
            <a:endParaRPr lang="lt-LT" sz="2400" dirty="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4B81DB4D-41DB-43BE-BF79-BBC8E3BAB96B}"/>
              </a:ext>
            </a:extLst>
          </p:cNvPr>
          <p:cNvSpPr/>
          <p:nvPr/>
        </p:nvSpPr>
        <p:spPr>
          <a:xfrm>
            <a:off x="7319679" y="1665799"/>
            <a:ext cx="4705744" cy="1446550"/>
          </a:xfrm>
          <a:prstGeom prst="rect">
            <a:avLst/>
          </a:prstGeom>
        </p:spPr>
        <p:txBody>
          <a:bodyPr wrap="square">
            <a:spAutoFit/>
          </a:bodyPr>
          <a:lstStyle/>
          <a:p>
            <a:r>
              <a:rPr lang="en-US" sz="4400" b="1" dirty="0">
                <a:latin typeface="Roboto Light" panose="02000000000000000000" pitchFamily="2" charset="0"/>
                <a:ea typeface="Roboto Light" panose="02000000000000000000" pitchFamily="2" charset="0"/>
              </a:rPr>
              <a:t>MINIMALISTIC CABINET DESIGN</a:t>
            </a:r>
          </a:p>
        </p:txBody>
      </p:sp>
    </p:spTree>
    <p:extLst>
      <p:ext uri="{BB962C8B-B14F-4D97-AF65-F5344CB8AC3E}">
        <p14:creationId xmlns:p14="http://schemas.microsoft.com/office/powerpoint/2010/main" val="249231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11278-1C88-4882-8AE2-8E842CD4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088200B0-B52A-4BBA-85DC-11666532F0C3}"/>
              </a:ext>
            </a:extLst>
          </p:cNvPr>
          <p:cNvSpPr txBox="1">
            <a:spLocks/>
          </p:cNvSpPr>
          <p:nvPr/>
        </p:nvSpPr>
        <p:spPr>
          <a:xfrm>
            <a:off x="379228" y="479642"/>
            <a:ext cx="5132465" cy="7467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Roboto Thin" pitchFamily="2" charset="0"/>
                <a:ea typeface="Roboto Thin" pitchFamily="2" charset="0"/>
              </a:rPr>
              <a:t>Functional item storage</a:t>
            </a:r>
            <a:r>
              <a:rPr lang="lt-LT" sz="6000" dirty="0">
                <a:latin typeface="Roboto Thin" pitchFamily="2" charset="0"/>
                <a:ea typeface="Roboto Thin" pitchFamily="2" charset="0"/>
              </a:rPr>
              <a:t> </a:t>
            </a:r>
          </a:p>
          <a:p>
            <a:endParaRPr lang="lt-LT" sz="5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985340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6762F5-D8AD-43B1-B4C8-096588DA0B12}"/>
              </a:ext>
            </a:extLst>
          </p:cNvPr>
          <p:cNvPicPr>
            <a:picLocks noChangeAspect="1"/>
          </p:cNvPicPr>
          <p:nvPr/>
        </p:nvPicPr>
        <p:blipFill rotWithShape="1">
          <a:blip r:embed="rId3">
            <a:extLst>
              <a:ext uri="{28A0092B-C50C-407E-A947-70E740481C1C}">
                <a14:useLocalDpi xmlns:a14="http://schemas.microsoft.com/office/drawing/2010/main" val="0"/>
              </a:ext>
            </a:extLst>
          </a:blip>
          <a:srcRect l="3583" t="7" r="10434" b="14010"/>
          <a:stretch/>
        </p:blipFill>
        <p:spPr>
          <a:xfrm>
            <a:off x="0" y="609"/>
            <a:ext cx="12192000" cy="6856781"/>
          </a:xfrm>
          <a:prstGeom prst="rect">
            <a:avLst/>
          </a:prstGeom>
        </p:spPr>
      </p:pic>
      <p:sp>
        <p:nvSpPr>
          <p:cNvPr id="8" name="Title 1">
            <a:extLst>
              <a:ext uri="{FF2B5EF4-FFF2-40B4-BE49-F238E27FC236}">
                <a16:creationId xmlns:a16="http://schemas.microsoft.com/office/drawing/2014/main" id="{5D8FFF86-6153-43BD-A6AF-1B70C2D1B8F5}"/>
              </a:ext>
            </a:extLst>
          </p:cNvPr>
          <p:cNvSpPr txBox="1">
            <a:spLocks/>
          </p:cNvSpPr>
          <p:nvPr/>
        </p:nvSpPr>
        <p:spPr>
          <a:xfrm>
            <a:off x="478028" y="581279"/>
            <a:ext cx="8366427" cy="6377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Roboto Thin" pitchFamily="2" charset="0"/>
                <a:ea typeface="Roboto Thin" pitchFamily="2" charset="0"/>
              </a:rPr>
              <a:t>Convenient electric solutions</a:t>
            </a:r>
          </a:p>
        </p:txBody>
      </p:sp>
    </p:spTree>
    <p:extLst>
      <p:ext uri="{BB962C8B-B14F-4D97-AF65-F5344CB8AC3E}">
        <p14:creationId xmlns:p14="http://schemas.microsoft.com/office/powerpoint/2010/main" val="333609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982E33-3E5B-4EE8-AD38-5B056DA17265}"/>
              </a:ext>
            </a:extLst>
          </p:cNvPr>
          <p:cNvPicPr>
            <a:picLocks noChangeAspect="1"/>
          </p:cNvPicPr>
          <p:nvPr/>
        </p:nvPicPr>
        <p:blipFill rotWithShape="1">
          <a:blip r:embed="rId3">
            <a:extLst>
              <a:ext uri="{28A0092B-C50C-407E-A947-70E740481C1C}">
                <a14:useLocalDpi xmlns:a14="http://schemas.microsoft.com/office/drawing/2010/main" val="0"/>
              </a:ext>
            </a:extLst>
          </a:blip>
          <a:srcRect t="3044" r="6088" b="3044"/>
          <a:stretch/>
        </p:blipFill>
        <p:spPr>
          <a:xfrm>
            <a:off x="0" y="609"/>
            <a:ext cx="12192000" cy="6856781"/>
          </a:xfrm>
          <a:prstGeom prst="rect">
            <a:avLst/>
          </a:prstGeom>
        </p:spPr>
      </p:pic>
      <p:sp>
        <p:nvSpPr>
          <p:cNvPr id="3" name="Title 1">
            <a:extLst>
              <a:ext uri="{FF2B5EF4-FFF2-40B4-BE49-F238E27FC236}">
                <a16:creationId xmlns:a16="http://schemas.microsoft.com/office/drawing/2014/main" id="{82E9212A-D425-4A2C-866F-D2C85BCC5274}"/>
              </a:ext>
            </a:extLst>
          </p:cNvPr>
          <p:cNvSpPr txBox="1">
            <a:spLocks/>
          </p:cNvSpPr>
          <p:nvPr/>
        </p:nvSpPr>
        <p:spPr>
          <a:xfrm>
            <a:off x="488661" y="4334573"/>
            <a:ext cx="8366427" cy="6377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Roboto Thin" pitchFamily="2" charset="0"/>
                <a:ea typeface="Roboto Thin" pitchFamily="2" charset="0"/>
              </a:rPr>
              <a:t>Convenient electric solutions</a:t>
            </a:r>
          </a:p>
        </p:txBody>
      </p:sp>
    </p:spTree>
    <p:extLst>
      <p:ext uri="{BB962C8B-B14F-4D97-AF65-F5344CB8AC3E}">
        <p14:creationId xmlns:p14="http://schemas.microsoft.com/office/powerpoint/2010/main" val="3149287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E066BE8-1041-4F09-B826-8C698907F147}"/>
              </a:ext>
            </a:extLst>
          </p:cNvPr>
          <p:cNvSpPr txBox="1">
            <a:spLocks/>
          </p:cNvSpPr>
          <p:nvPr/>
        </p:nvSpPr>
        <p:spPr>
          <a:xfrm>
            <a:off x="7637580" y="3119044"/>
            <a:ext cx="4047602" cy="3583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Roboto Light" panose="02000000000000000000" pitchFamily="2" charset="0"/>
                <a:ea typeface="Roboto Light" panose="02000000000000000000" pitchFamily="2" charset="0"/>
              </a:rPr>
              <a:t>MOTION Executive desks include an exceptionally sensitive gyroscope-based anti-collision function.</a:t>
            </a:r>
          </a:p>
          <a:p>
            <a:pPr marL="0" indent="0">
              <a:buNone/>
            </a:pPr>
            <a:endParaRPr lang="en-US" sz="2000" dirty="0">
              <a:latin typeface="Roboto Light" panose="02000000000000000000" pitchFamily="2" charset="0"/>
              <a:ea typeface="Roboto Light" panose="02000000000000000000" pitchFamily="2" charset="0"/>
            </a:endParaRPr>
          </a:p>
          <a:p>
            <a:pPr marL="0" indent="0">
              <a:buNone/>
            </a:pPr>
            <a:r>
              <a:rPr lang="en-US" sz="2000" dirty="0">
                <a:latin typeface="Roboto Light" panose="02000000000000000000" pitchFamily="2" charset="0"/>
                <a:ea typeface="Roboto Light" panose="02000000000000000000" pitchFamily="2" charset="0"/>
              </a:rPr>
              <a:t>This technology helps reduce damage in case the desk encountered an obstacle during vertical movement.</a:t>
            </a:r>
            <a:endParaRPr lang="lt-LT" sz="2000" dirty="0">
              <a:latin typeface="Roboto Light" panose="02000000000000000000" pitchFamily="2" charset="0"/>
              <a:ea typeface="Roboto Light" panose="02000000000000000000" pitchFamily="2" charset="0"/>
            </a:endParaRPr>
          </a:p>
        </p:txBody>
      </p:sp>
      <p:sp>
        <p:nvSpPr>
          <p:cNvPr id="5" name="Title 1">
            <a:extLst>
              <a:ext uri="{FF2B5EF4-FFF2-40B4-BE49-F238E27FC236}">
                <a16:creationId xmlns:a16="http://schemas.microsoft.com/office/drawing/2014/main" id="{0BAB3BDF-03FB-4338-9544-A78A5BD28B79}"/>
              </a:ext>
            </a:extLst>
          </p:cNvPr>
          <p:cNvSpPr txBox="1">
            <a:spLocks/>
          </p:cNvSpPr>
          <p:nvPr/>
        </p:nvSpPr>
        <p:spPr>
          <a:xfrm>
            <a:off x="7523452" y="1339119"/>
            <a:ext cx="5280991" cy="6082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Roboto Light" panose="02000000000000000000" pitchFamily="2" charset="0"/>
                <a:ea typeface="Roboto Light" panose="02000000000000000000" pitchFamily="2" charset="0"/>
              </a:rPr>
              <a:t>ANTI-COLLISION TEC</a:t>
            </a:r>
            <a:r>
              <a:rPr lang="lt-LT" b="1" dirty="0">
                <a:latin typeface="Roboto Light" panose="02000000000000000000" pitchFamily="2" charset="0"/>
                <a:ea typeface="Roboto Light" panose="02000000000000000000" pitchFamily="2" charset="0"/>
              </a:rPr>
              <a:t>H</a:t>
            </a:r>
            <a:r>
              <a:rPr lang="en-US" b="1" dirty="0">
                <a:latin typeface="Roboto Light" panose="02000000000000000000" pitchFamily="2" charset="0"/>
                <a:ea typeface="Roboto Light" panose="02000000000000000000" pitchFamily="2" charset="0"/>
              </a:rPr>
              <a:t>NOLOGY</a:t>
            </a:r>
          </a:p>
        </p:txBody>
      </p:sp>
      <p:sp>
        <p:nvSpPr>
          <p:cNvPr id="6" name="Title 1">
            <a:extLst>
              <a:ext uri="{FF2B5EF4-FFF2-40B4-BE49-F238E27FC236}">
                <a16:creationId xmlns:a16="http://schemas.microsoft.com/office/drawing/2014/main" id="{944E92BB-B6E6-4007-B0C0-B9EAD5CC70EE}"/>
              </a:ext>
            </a:extLst>
          </p:cNvPr>
          <p:cNvSpPr txBox="1">
            <a:spLocks/>
          </p:cNvSpPr>
          <p:nvPr/>
        </p:nvSpPr>
        <p:spPr>
          <a:xfrm>
            <a:off x="192349" y="701354"/>
            <a:ext cx="4170172" cy="6377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sz="2400" dirty="0">
              <a:latin typeface="Roboto Light" panose="02000000000000000000" pitchFamily="2" charset="0"/>
              <a:ea typeface="Roboto Light" panose="02000000000000000000" pitchFamily="2" charset="0"/>
            </a:endParaRPr>
          </a:p>
        </p:txBody>
      </p:sp>
      <p:pic>
        <p:nvPicPr>
          <p:cNvPr id="3" name="Picture 2">
            <a:extLst>
              <a:ext uri="{FF2B5EF4-FFF2-40B4-BE49-F238E27FC236}">
                <a16:creationId xmlns:a16="http://schemas.microsoft.com/office/drawing/2014/main" id="{E45EC20B-0F36-465B-BFA6-7301A989BB0D}"/>
              </a:ext>
            </a:extLst>
          </p:cNvPr>
          <p:cNvPicPr>
            <a:picLocks noChangeAspect="1"/>
          </p:cNvPicPr>
          <p:nvPr/>
        </p:nvPicPr>
        <p:blipFill rotWithShape="1">
          <a:blip r:embed="rId3">
            <a:extLst>
              <a:ext uri="{28A0092B-C50C-407E-A947-70E740481C1C}">
                <a14:useLocalDpi xmlns:a14="http://schemas.microsoft.com/office/drawing/2010/main" val="0"/>
              </a:ext>
            </a:extLst>
          </a:blip>
          <a:srcRect l="16981" t="2926" r="24647"/>
          <a:stretch/>
        </p:blipFill>
        <p:spPr>
          <a:xfrm>
            <a:off x="0" y="0"/>
            <a:ext cx="7331103" cy="6858000"/>
          </a:xfrm>
          <a:prstGeom prst="rect">
            <a:avLst/>
          </a:prstGeom>
        </p:spPr>
      </p:pic>
    </p:spTree>
    <p:extLst>
      <p:ext uri="{BB962C8B-B14F-4D97-AF65-F5344CB8AC3E}">
        <p14:creationId xmlns:p14="http://schemas.microsoft.com/office/powerpoint/2010/main" val="267651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05505-3091-4778-AEDD-ED48F840E8EC}"/>
              </a:ext>
            </a:extLst>
          </p:cNvPr>
          <p:cNvPicPr>
            <a:picLocks noChangeAspect="1"/>
          </p:cNvPicPr>
          <p:nvPr/>
        </p:nvPicPr>
        <p:blipFill rotWithShape="1">
          <a:blip r:embed="rId3">
            <a:extLst>
              <a:ext uri="{28A0092B-C50C-407E-A947-70E740481C1C}">
                <a14:useLocalDpi xmlns:a14="http://schemas.microsoft.com/office/drawing/2010/main" val="0"/>
              </a:ext>
            </a:extLst>
          </a:blip>
          <a:srcRect l="15501" t="9530"/>
          <a:stretch/>
        </p:blipFill>
        <p:spPr>
          <a:xfrm>
            <a:off x="0" y="0"/>
            <a:ext cx="11387328" cy="6858000"/>
          </a:xfrm>
          <a:prstGeom prst="rect">
            <a:avLst/>
          </a:prstGeom>
        </p:spPr>
      </p:pic>
      <p:sp>
        <p:nvSpPr>
          <p:cNvPr id="4" name="Content Placeholder 2">
            <a:extLst>
              <a:ext uri="{FF2B5EF4-FFF2-40B4-BE49-F238E27FC236}">
                <a16:creationId xmlns:a16="http://schemas.microsoft.com/office/drawing/2014/main" id="{EE066BE8-1041-4F09-B826-8C698907F147}"/>
              </a:ext>
            </a:extLst>
          </p:cNvPr>
          <p:cNvSpPr txBox="1">
            <a:spLocks/>
          </p:cNvSpPr>
          <p:nvPr/>
        </p:nvSpPr>
        <p:spPr>
          <a:xfrm>
            <a:off x="8090516" y="2969812"/>
            <a:ext cx="3984955" cy="4309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Roboto Light" panose="02000000000000000000" pitchFamily="2" charset="0"/>
                <a:ea typeface="Roboto Light" panose="02000000000000000000" pitchFamily="2" charset="0"/>
              </a:rPr>
              <a:t>Convenient height control via button or remotely (via Bluetooth, through a smartphone app)</a:t>
            </a:r>
            <a:endParaRPr lang="lt-LT" sz="2000" dirty="0">
              <a:latin typeface="Roboto Light" panose="02000000000000000000" pitchFamily="2" charset="0"/>
              <a:ea typeface="Roboto Light" panose="02000000000000000000" pitchFamily="2" charset="0"/>
            </a:endParaRPr>
          </a:p>
          <a:p>
            <a:pPr>
              <a:lnSpc>
                <a:spcPct val="100000"/>
              </a:lnSpc>
            </a:pPr>
            <a:endParaRPr lang="en-US" sz="2000" dirty="0">
              <a:latin typeface="Roboto Light" panose="02000000000000000000" pitchFamily="2" charset="0"/>
              <a:ea typeface="Roboto Light" panose="02000000000000000000" pitchFamily="2" charset="0"/>
            </a:endParaRPr>
          </a:p>
          <a:p>
            <a:pPr>
              <a:lnSpc>
                <a:spcPct val="100000"/>
              </a:lnSpc>
            </a:pPr>
            <a:r>
              <a:rPr lang="en-US" sz="2000" dirty="0">
                <a:latin typeface="Roboto Light" panose="02000000000000000000" pitchFamily="2" charset="0"/>
                <a:ea typeface="Roboto Light" panose="02000000000000000000" pitchFamily="2" charset="0"/>
              </a:rPr>
              <a:t>Memory function</a:t>
            </a:r>
            <a:endParaRPr lang="lt-LT" sz="2000" dirty="0">
              <a:latin typeface="Roboto Light" panose="02000000000000000000" pitchFamily="2" charset="0"/>
              <a:ea typeface="Roboto Light" panose="02000000000000000000" pitchFamily="2" charset="0"/>
            </a:endParaRPr>
          </a:p>
          <a:p>
            <a:pPr>
              <a:lnSpc>
                <a:spcPct val="100000"/>
              </a:lnSpc>
            </a:pPr>
            <a:endParaRPr lang="lt-LT" sz="2000" dirty="0">
              <a:latin typeface="Roboto Light" panose="02000000000000000000" pitchFamily="2" charset="0"/>
              <a:ea typeface="Roboto Light" panose="02000000000000000000" pitchFamily="2" charset="0"/>
            </a:endParaRPr>
          </a:p>
          <a:p>
            <a:pPr>
              <a:lnSpc>
                <a:spcPct val="100000"/>
              </a:lnSpc>
            </a:pPr>
            <a:r>
              <a:rPr lang="en-US" sz="2000" dirty="0">
                <a:latin typeface="Roboto Light" panose="02000000000000000000" pitchFamily="2" charset="0"/>
                <a:ea typeface="Roboto Light" panose="02000000000000000000" pitchFamily="2" charset="0"/>
              </a:rPr>
              <a:t>Reminders to change one’s posture</a:t>
            </a:r>
            <a:endParaRPr lang="lt-LT" sz="2000" dirty="0">
              <a:latin typeface="Roboto Light" panose="02000000000000000000" pitchFamily="2" charset="0"/>
              <a:ea typeface="Roboto Light" panose="02000000000000000000" pitchFamily="2" charset="0"/>
            </a:endParaRPr>
          </a:p>
        </p:txBody>
      </p:sp>
      <p:sp>
        <p:nvSpPr>
          <p:cNvPr id="6" name="Title 1">
            <a:extLst>
              <a:ext uri="{FF2B5EF4-FFF2-40B4-BE49-F238E27FC236}">
                <a16:creationId xmlns:a16="http://schemas.microsoft.com/office/drawing/2014/main" id="{D9169CC0-9FA0-4A01-8B7B-C207E75C336E}"/>
              </a:ext>
            </a:extLst>
          </p:cNvPr>
          <p:cNvSpPr txBox="1">
            <a:spLocks/>
          </p:cNvSpPr>
          <p:nvPr/>
        </p:nvSpPr>
        <p:spPr>
          <a:xfrm>
            <a:off x="8124604" y="1447277"/>
            <a:ext cx="4130675" cy="627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Roboto Light" panose="02000000000000000000" pitchFamily="2" charset="0"/>
                <a:ea typeface="Roboto Light" panose="02000000000000000000" pitchFamily="2" charset="0"/>
              </a:rPr>
              <a:t>SIMPLE CONTROL</a:t>
            </a:r>
            <a:endParaRPr lang="lt-LT" b="1"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823873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73A484-4351-47B2-8A3B-67D051B07BEC}"/>
              </a:ext>
            </a:extLst>
          </p:cNvPr>
          <p:cNvPicPr>
            <a:picLocks noChangeAspect="1"/>
          </p:cNvPicPr>
          <p:nvPr/>
        </p:nvPicPr>
        <p:blipFill rotWithShape="1">
          <a:blip r:embed="rId3">
            <a:extLst>
              <a:ext uri="{28A0092B-C50C-407E-A947-70E740481C1C}">
                <a14:useLocalDpi xmlns:a14="http://schemas.microsoft.com/office/drawing/2010/main" val="0"/>
              </a:ext>
            </a:extLst>
          </a:blip>
          <a:srcRect l="6024" t="8794" r="9740" b="6968"/>
          <a:stretch/>
        </p:blipFill>
        <p:spPr>
          <a:xfrm>
            <a:off x="0" y="0"/>
            <a:ext cx="12192000" cy="6858000"/>
          </a:xfrm>
          <a:prstGeom prst="rect">
            <a:avLst/>
          </a:prstGeom>
        </p:spPr>
      </p:pic>
      <p:sp>
        <p:nvSpPr>
          <p:cNvPr id="3" name="TextBox 8">
            <a:extLst>
              <a:ext uri="{FF2B5EF4-FFF2-40B4-BE49-F238E27FC236}">
                <a16:creationId xmlns:a16="http://schemas.microsoft.com/office/drawing/2014/main" id="{7F981621-4305-4265-AABB-9E65E4FE1250}"/>
              </a:ext>
            </a:extLst>
          </p:cNvPr>
          <p:cNvSpPr txBox="1"/>
          <p:nvPr/>
        </p:nvSpPr>
        <p:spPr>
          <a:xfrm>
            <a:off x="5866905" y="1857528"/>
            <a:ext cx="996131" cy="446276"/>
          </a:xfrm>
          <a:prstGeom prst="rect">
            <a:avLst/>
          </a:prstGeom>
          <a:noFill/>
        </p:spPr>
        <p:txBody>
          <a:bodyPr wrap="square" rtlCol="0">
            <a:sp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chemeClr val="tx1">
                    <a:lumMod val="75000"/>
                    <a:lumOff val="25000"/>
                  </a:schemeClr>
                </a:solidFill>
                <a:latin typeface="Roboto Light" panose="02000000000000000000" pitchFamily="2" charset="0"/>
                <a:ea typeface="Roboto Light" panose="02000000000000000000" pitchFamily="2" charset="0"/>
              </a:rPr>
              <a:t>MAX</a:t>
            </a:r>
          </a:p>
          <a:p>
            <a:pPr algn="ctr"/>
            <a:r>
              <a:rPr lang="en-GB" sz="900" dirty="0">
                <a:solidFill>
                  <a:schemeClr val="tx1">
                    <a:lumMod val="75000"/>
                    <a:lumOff val="25000"/>
                  </a:schemeClr>
                </a:solidFill>
                <a:latin typeface="Roboto Light" panose="02000000000000000000" pitchFamily="2" charset="0"/>
                <a:ea typeface="Roboto Light" panose="02000000000000000000" pitchFamily="2" charset="0"/>
              </a:rPr>
              <a:t>1</a:t>
            </a:r>
            <a:r>
              <a:rPr lang="lt-LT" sz="900" dirty="0">
                <a:solidFill>
                  <a:schemeClr val="tx1">
                    <a:lumMod val="75000"/>
                    <a:lumOff val="25000"/>
                  </a:schemeClr>
                </a:solidFill>
                <a:latin typeface="Roboto Light" panose="02000000000000000000" pitchFamily="2" charset="0"/>
                <a:ea typeface="Roboto Light" panose="02000000000000000000" pitchFamily="2" charset="0"/>
              </a:rPr>
              <a:t>2</a:t>
            </a:r>
            <a:r>
              <a:rPr lang="en-GB" sz="900" dirty="0">
                <a:solidFill>
                  <a:schemeClr val="tx1">
                    <a:lumMod val="75000"/>
                    <a:lumOff val="25000"/>
                  </a:schemeClr>
                </a:solidFill>
                <a:latin typeface="Roboto Light" panose="02000000000000000000" pitchFamily="2" charset="0"/>
                <a:ea typeface="Roboto Light" panose="02000000000000000000" pitchFamily="2" charset="0"/>
              </a:rPr>
              <a:t>00 MM</a:t>
            </a:r>
            <a:endParaRPr lang="lt-LT" sz="9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4" name="TextBox 9">
            <a:extLst>
              <a:ext uri="{FF2B5EF4-FFF2-40B4-BE49-F238E27FC236}">
                <a16:creationId xmlns:a16="http://schemas.microsoft.com/office/drawing/2014/main" id="{E6D59CA4-A18C-458C-9124-A02DC9C9A201}"/>
              </a:ext>
            </a:extLst>
          </p:cNvPr>
          <p:cNvSpPr txBox="1"/>
          <p:nvPr/>
        </p:nvSpPr>
        <p:spPr>
          <a:xfrm>
            <a:off x="5866904" y="4554195"/>
            <a:ext cx="996131" cy="446276"/>
          </a:xfrm>
          <a:prstGeom prst="rect">
            <a:avLst/>
          </a:prstGeom>
          <a:noFill/>
        </p:spPr>
        <p:txBody>
          <a:bodyPr wrap="square" rtlCol="0">
            <a:sp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chemeClr val="tx1">
                    <a:lumMod val="75000"/>
                    <a:lumOff val="25000"/>
                  </a:schemeClr>
                </a:solidFill>
                <a:latin typeface="Roboto Light" panose="02000000000000000000" pitchFamily="2" charset="0"/>
                <a:ea typeface="Roboto Light" panose="02000000000000000000" pitchFamily="2" charset="0"/>
              </a:rPr>
              <a:t>MIN</a:t>
            </a:r>
          </a:p>
          <a:p>
            <a:pPr algn="ctr"/>
            <a:r>
              <a:rPr lang="en-GB" sz="900" dirty="0">
                <a:solidFill>
                  <a:schemeClr val="tx1">
                    <a:lumMod val="75000"/>
                    <a:lumOff val="25000"/>
                  </a:schemeClr>
                </a:solidFill>
                <a:latin typeface="Roboto Light" panose="02000000000000000000" pitchFamily="2" charset="0"/>
                <a:ea typeface="Roboto Light" panose="02000000000000000000" pitchFamily="2" charset="0"/>
              </a:rPr>
              <a:t>7</a:t>
            </a:r>
            <a:r>
              <a:rPr lang="lt-LT" sz="900" dirty="0">
                <a:solidFill>
                  <a:schemeClr val="tx1">
                    <a:lumMod val="75000"/>
                    <a:lumOff val="25000"/>
                  </a:schemeClr>
                </a:solidFill>
                <a:latin typeface="Roboto Light" panose="02000000000000000000" pitchFamily="2" charset="0"/>
                <a:ea typeface="Roboto Light" panose="02000000000000000000" pitchFamily="2" charset="0"/>
              </a:rPr>
              <a:t>00</a:t>
            </a:r>
            <a:r>
              <a:rPr lang="en-GB" sz="900" dirty="0">
                <a:solidFill>
                  <a:schemeClr val="tx1">
                    <a:lumMod val="75000"/>
                    <a:lumOff val="25000"/>
                  </a:schemeClr>
                </a:solidFill>
                <a:latin typeface="Roboto Light" panose="02000000000000000000" pitchFamily="2" charset="0"/>
                <a:ea typeface="Roboto Light" panose="02000000000000000000" pitchFamily="2" charset="0"/>
              </a:rPr>
              <a:t> MM</a:t>
            </a:r>
            <a:endParaRPr lang="lt-LT" sz="900" dirty="0">
              <a:solidFill>
                <a:schemeClr val="tx1">
                  <a:lumMod val="75000"/>
                  <a:lumOff val="25000"/>
                </a:schemeClr>
              </a:solidFill>
              <a:latin typeface="Roboto Light" panose="02000000000000000000" pitchFamily="2" charset="0"/>
              <a:ea typeface="Roboto Light" panose="02000000000000000000" pitchFamily="2" charset="0"/>
            </a:endParaRPr>
          </a:p>
        </p:txBody>
      </p:sp>
      <p:cxnSp>
        <p:nvCxnSpPr>
          <p:cNvPr id="14" name="Straight Arrow Connector 13">
            <a:extLst>
              <a:ext uri="{FF2B5EF4-FFF2-40B4-BE49-F238E27FC236}">
                <a16:creationId xmlns:a16="http://schemas.microsoft.com/office/drawing/2014/main" id="{F955413C-8AD3-4767-AC47-110A40E028E0}"/>
              </a:ext>
            </a:extLst>
          </p:cNvPr>
          <p:cNvCxnSpPr/>
          <p:nvPr/>
        </p:nvCxnSpPr>
        <p:spPr>
          <a:xfrm flipV="1">
            <a:off x="6364970" y="2533650"/>
            <a:ext cx="0" cy="184150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itle 1">
            <a:extLst>
              <a:ext uri="{FF2B5EF4-FFF2-40B4-BE49-F238E27FC236}">
                <a16:creationId xmlns:a16="http://schemas.microsoft.com/office/drawing/2014/main" id="{BB3F4DD3-6D1F-4C7F-8921-E3D51E6624F5}"/>
              </a:ext>
            </a:extLst>
          </p:cNvPr>
          <p:cNvSpPr txBox="1">
            <a:spLocks/>
          </p:cNvSpPr>
          <p:nvPr/>
        </p:nvSpPr>
        <p:spPr>
          <a:xfrm>
            <a:off x="360746" y="530677"/>
            <a:ext cx="6739770" cy="13268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Roboto Thin" pitchFamily="2" charset="0"/>
                <a:ea typeface="Roboto Thin" pitchFamily="2" charset="0"/>
              </a:rPr>
              <a:t>Range</a:t>
            </a:r>
            <a:r>
              <a:rPr lang="lt-LT" sz="6000" dirty="0">
                <a:latin typeface="Roboto Thin" pitchFamily="2" charset="0"/>
                <a:ea typeface="Roboto Thin" pitchFamily="2" charset="0"/>
              </a:rPr>
              <a:t> of </a:t>
            </a:r>
          </a:p>
          <a:p>
            <a:r>
              <a:rPr lang="en-US" sz="6000" dirty="0">
                <a:latin typeface="Roboto Thin" pitchFamily="2" charset="0"/>
                <a:ea typeface="Roboto Thin" pitchFamily="2" charset="0"/>
              </a:rPr>
              <a:t>movement</a:t>
            </a:r>
          </a:p>
        </p:txBody>
      </p:sp>
    </p:spTree>
    <p:extLst>
      <p:ext uri="{BB962C8B-B14F-4D97-AF65-F5344CB8AC3E}">
        <p14:creationId xmlns:p14="http://schemas.microsoft.com/office/powerpoint/2010/main" val="289848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BEC6FC-B004-4501-8ACA-C42BA3280F8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t="7066" r="14147" b="7066"/>
          <a:stretch/>
        </p:blipFill>
        <p:spPr>
          <a:xfrm>
            <a:off x="0" y="1"/>
            <a:ext cx="12192000" cy="6857999"/>
          </a:xfrm>
          <a:prstGeom prst="rect">
            <a:avLst/>
          </a:prstGeom>
        </p:spPr>
      </p:pic>
      <p:sp>
        <p:nvSpPr>
          <p:cNvPr id="11" name="Title 1">
            <a:extLst>
              <a:ext uri="{FF2B5EF4-FFF2-40B4-BE49-F238E27FC236}">
                <a16:creationId xmlns:a16="http://schemas.microsoft.com/office/drawing/2014/main" id="{25E29672-0BCB-45DF-A70B-B27927A17960}"/>
              </a:ext>
            </a:extLst>
          </p:cNvPr>
          <p:cNvSpPr txBox="1">
            <a:spLocks/>
          </p:cNvSpPr>
          <p:nvPr/>
        </p:nvSpPr>
        <p:spPr>
          <a:xfrm>
            <a:off x="838200" y="2929872"/>
            <a:ext cx="1051560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12700" dirty="0">
                <a:solidFill>
                  <a:schemeClr val="bg1"/>
                </a:solidFill>
                <a:latin typeface="Roboto Condensed" panose="02000000000000000000" pitchFamily="2" charset="0"/>
                <a:ea typeface="Roboto Condensed" panose="02000000000000000000" pitchFamily="2" charset="0"/>
              </a:rPr>
              <a:t>RANGE</a:t>
            </a:r>
          </a:p>
        </p:txBody>
      </p:sp>
    </p:spTree>
    <p:extLst>
      <p:ext uri="{BB962C8B-B14F-4D97-AF65-F5344CB8AC3E}">
        <p14:creationId xmlns:p14="http://schemas.microsoft.com/office/powerpoint/2010/main" val="275170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59BD3-2417-4465-A042-32A8CF7E4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F70C781-DCC1-4A9E-B91C-0F301B8D205B}"/>
              </a:ext>
            </a:extLst>
          </p:cNvPr>
          <p:cNvSpPr/>
          <p:nvPr/>
        </p:nvSpPr>
        <p:spPr>
          <a:xfrm>
            <a:off x="4309832" y="5825935"/>
            <a:ext cx="7552944" cy="1015663"/>
          </a:xfrm>
          <a:prstGeom prst="rect">
            <a:avLst/>
          </a:prstGeom>
        </p:spPr>
        <p:txBody>
          <a:bodyPr wrap="square">
            <a:spAutoFit/>
          </a:bodyPr>
          <a:lstStyle/>
          <a:p>
            <a:pPr algn="r"/>
            <a:r>
              <a:rPr lang="lt-LT" sz="2000" dirty="0">
                <a:latin typeface="Roboto" panose="02000000000000000000" pitchFamily="2" charset="0"/>
                <a:ea typeface="Roboto" panose="02000000000000000000" pitchFamily="2" charset="0"/>
              </a:rPr>
              <a:t>MOTION</a:t>
            </a:r>
            <a:r>
              <a:rPr lang="lt-LT" sz="2000" dirty="0">
                <a:latin typeface="Roboto Light" panose="02000000000000000000" pitchFamily="2" charset="0"/>
                <a:ea typeface="Roboto Light" panose="02000000000000000000" pitchFamily="2" charset="0"/>
              </a:rPr>
              <a:t> EXECUTIVE is </a:t>
            </a:r>
            <a:r>
              <a:rPr lang="en-US" sz="2000" dirty="0">
                <a:latin typeface="Roboto Light" panose="02000000000000000000" pitchFamily="2" charset="0"/>
                <a:ea typeface="Roboto Light" panose="02000000000000000000" pitchFamily="2" charset="0"/>
              </a:rPr>
              <a:t>an electric height-adjustable desk range, intended for a dynamic executive workspace</a:t>
            </a:r>
          </a:p>
          <a:p>
            <a:pPr algn="r"/>
            <a:endParaRPr lang="lt-LT" sz="2000" dirty="0">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91863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400E8814-7640-434E-B865-B5C2CF16A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9344" y="2207803"/>
            <a:ext cx="1591519" cy="1591519"/>
          </a:xfrm>
          <a:prstGeom prst="rect">
            <a:avLst/>
          </a:prstGeom>
        </p:spPr>
      </p:pic>
      <p:pic>
        <p:nvPicPr>
          <p:cNvPr id="53" name="Picture 52">
            <a:extLst>
              <a:ext uri="{FF2B5EF4-FFF2-40B4-BE49-F238E27FC236}">
                <a16:creationId xmlns:a16="http://schemas.microsoft.com/office/drawing/2014/main" id="{C9630DF2-DB3B-4B41-AFF7-FCA3726A4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5159" y="987215"/>
            <a:ext cx="1419591" cy="1419591"/>
          </a:xfrm>
          <a:prstGeom prst="rect">
            <a:avLst/>
          </a:prstGeom>
        </p:spPr>
      </p:pic>
      <p:pic>
        <p:nvPicPr>
          <p:cNvPr id="43" name="Picture 42">
            <a:extLst>
              <a:ext uri="{FF2B5EF4-FFF2-40B4-BE49-F238E27FC236}">
                <a16:creationId xmlns:a16="http://schemas.microsoft.com/office/drawing/2014/main" id="{2F8A1381-505C-41EA-9475-BF844893D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8842" y="4975254"/>
            <a:ext cx="1591519" cy="1591519"/>
          </a:xfrm>
          <a:prstGeom prst="rect">
            <a:avLst/>
          </a:prstGeom>
        </p:spPr>
      </p:pic>
      <p:pic>
        <p:nvPicPr>
          <p:cNvPr id="51" name="Picture 50">
            <a:extLst>
              <a:ext uri="{FF2B5EF4-FFF2-40B4-BE49-F238E27FC236}">
                <a16:creationId xmlns:a16="http://schemas.microsoft.com/office/drawing/2014/main" id="{5ABF681A-3D1E-4609-9AD4-348AB81D1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4657" y="3754666"/>
            <a:ext cx="1419591" cy="1419591"/>
          </a:xfrm>
          <a:prstGeom prst="rect">
            <a:avLst/>
          </a:prstGeom>
        </p:spPr>
      </p:pic>
      <p:pic>
        <p:nvPicPr>
          <p:cNvPr id="23" name="Picture 22">
            <a:extLst>
              <a:ext uri="{FF2B5EF4-FFF2-40B4-BE49-F238E27FC236}">
                <a16:creationId xmlns:a16="http://schemas.microsoft.com/office/drawing/2014/main" id="{8382F6D8-AE1E-49F6-83B6-7D5F88400B1B}"/>
              </a:ext>
            </a:extLst>
          </p:cNvPr>
          <p:cNvPicPr>
            <a:picLocks noChangeAspect="1"/>
          </p:cNvPicPr>
          <p:nvPr/>
        </p:nvPicPr>
        <p:blipFill rotWithShape="1">
          <a:blip r:embed="rId5">
            <a:extLst>
              <a:ext uri="{28A0092B-C50C-407E-A947-70E740481C1C}">
                <a14:useLocalDpi xmlns:a14="http://schemas.microsoft.com/office/drawing/2010/main" val="0"/>
              </a:ext>
            </a:extLst>
          </a:blip>
          <a:srcRect b="5778"/>
          <a:stretch/>
        </p:blipFill>
        <p:spPr>
          <a:xfrm>
            <a:off x="3637189" y="3180271"/>
            <a:ext cx="3903268" cy="3677729"/>
          </a:xfrm>
          <a:prstGeom prst="rect">
            <a:avLst/>
          </a:prstGeom>
        </p:spPr>
      </p:pic>
      <p:pic>
        <p:nvPicPr>
          <p:cNvPr id="18" name="Picture 17">
            <a:extLst>
              <a:ext uri="{FF2B5EF4-FFF2-40B4-BE49-F238E27FC236}">
                <a16:creationId xmlns:a16="http://schemas.microsoft.com/office/drawing/2014/main" id="{1D43C25B-0B11-4A55-8429-6BE2ACDB6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09" y="3643556"/>
            <a:ext cx="3216338" cy="3216338"/>
          </a:xfrm>
          <a:prstGeom prst="rect">
            <a:avLst/>
          </a:prstGeom>
        </p:spPr>
      </p:pic>
      <p:pic>
        <p:nvPicPr>
          <p:cNvPr id="31" name="Picture 30">
            <a:extLst>
              <a:ext uri="{FF2B5EF4-FFF2-40B4-BE49-F238E27FC236}">
                <a16:creationId xmlns:a16="http://schemas.microsoft.com/office/drawing/2014/main" id="{5DE44F17-F04C-4B40-8B68-ED4C6C6D2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9454" y="432196"/>
            <a:ext cx="3818989" cy="3818989"/>
          </a:xfrm>
          <a:prstGeom prst="rect">
            <a:avLst/>
          </a:prstGeom>
        </p:spPr>
      </p:pic>
      <p:sp>
        <p:nvSpPr>
          <p:cNvPr id="15" name="Rectangle 14"/>
          <p:cNvSpPr/>
          <p:nvPr/>
        </p:nvSpPr>
        <p:spPr>
          <a:xfrm>
            <a:off x="7531073" y="432196"/>
            <a:ext cx="2573341" cy="769441"/>
          </a:xfrm>
          <a:prstGeom prst="rect">
            <a:avLst/>
          </a:prstGeom>
        </p:spPr>
        <p:txBody>
          <a:bodyPr wrap="square">
            <a:spAutoFit/>
          </a:bodyPr>
          <a:lstStyle/>
          <a:p>
            <a:r>
              <a:rPr lang="lt-LT" sz="2400" dirty="0">
                <a:latin typeface="Roboto Light" panose="02000000000000000000" pitchFamily="2" charset="0"/>
                <a:ea typeface="Roboto Light" panose="02000000000000000000" pitchFamily="2" charset="0"/>
                <a:cs typeface="Arial" panose="020B0604020202020204" pitchFamily="34" charset="0"/>
              </a:rPr>
              <a:t> </a:t>
            </a:r>
            <a:r>
              <a:rPr lang="en-US" sz="2000" dirty="0">
                <a:latin typeface="Roboto Light" panose="02000000000000000000" pitchFamily="2" charset="0"/>
                <a:ea typeface="Roboto Light" panose="02000000000000000000" pitchFamily="2" charset="0"/>
                <a:cs typeface="Arial" panose="020B0604020202020204" pitchFamily="34" charset="0"/>
              </a:rPr>
              <a:t>GROMMET TYPES</a:t>
            </a:r>
            <a:endParaRPr lang="lt-LT" sz="2000" dirty="0">
              <a:latin typeface="Roboto Light" panose="02000000000000000000" pitchFamily="2" charset="0"/>
              <a:ea typeface="Roboto Light" panose="02000000000000000000" pitchFamily="2" charset="0"/>
              <a:cs typeface="Arial" panose="020B0604020202020204" pitchFamily="34" charset="0"/>
            </a:endParaRPr>
          </a:p>
          <a:p>
            <a:endParaRPr lang="lt-LT" sz="2000" dirty="0">
              <a:latin typeface="Roboto Light" panose="02000000000000000000" pitchFamily="2" charset="0"/>
              <a:ea typeface="Roboto Light" panose="02000000000000000000" pitchFamily="2" charset="0"/>
              <a:cs typeface="Arial" panose="020B0604020202020204" pitchFamily="34" charset="0"/>
            </a:endParaRPr>
          </a:p>
        </p:txBody>
      </p:sp>
      <p:sp>
        <p:nvSpPr>
          <p:cNvPr id="20" name="Rectangle 19"/>
          <p:cNvSpPr/>
          <p:nvPr/>
        </p:nvSpPr>
        <p:spPr>
          <a:xfrm>
            <a:off x="414075" y="479649"/>
            <a:ext cx="4079824" cy="400110"/>
          </a:xfrm>
          <a:prstGeom prst="rect">
            <a:avLst/>
          </a:prstGeom>
        </p:spPr>
        <p:txBody>
          <a:bodyPr wrap="square">
            <a:spAutoFit/>
          </a:bodyPr>
          <a:lstStyle/>
          <a:p>
            <a:r>
              <a:rPr lang="en-US" sz="2000" dirty="0">
                <a:latin typeface="Roboto Light" panose="02000000000000000000" pitchFamily="2" charset="0"/>
                <a:ea typeface="Roboto Light" panose="02000000000000000000" pitchFamily="2" charset="0"/>
                <a:cs typeface="Arial" panose="020B0604020202020204" pitchFamily="34" charset="0"/>
              </a:rPr>
              <a:t>DESK WIT</a:t>
            </a:r>
            <a:r>
              <a:rPr lang="lt-LT" sz="2000" dirty="0">
                <a:latin typeface="Roboto Light" panose="02000000000000000000" pitchFamily="2" charset="0"/>
                <a:ea typeface="Roboto Light" panose="02000000000000000000" pitchFamily="2" charset="0"/>
                <a:cs typeface="Arial" panose="020B0604020202020204" pitchFamily="34" charset="0"/>
              </a:rPr>
              <a:t>HOUT</a:t>
            </a:r>
            <a:r>
              <a:rPr lang="en-US" sz="2000" dirty="0">
                <a:latin typeface="Roboto Light" panose="02000000000000000000" pitchFamily="2" charset="0"/>
                <a:ea typeface="Roboto Light" panose="02000000000000000000" pitchFamily="2" charset="0"/>
                <a:cs typeface="Arial" panose="020B0604020202020204" pitchFamily="34" charset="0"/>
              </a:rPr>
              <a:t> CABINETS</a:t>
            </a:r>
          </a:p>
        </p:txBody>
      </p:sp>
      <p:sp>
        <p:nvSpPr>
          <p:cNvPr id="34" name="Rectangle 33">
            <a:extLst>
              <a:ext uri="{FF2B5EF4-FFF2-40B4-BE49-F238E27FC236}">
                <a16:creationId xmlns:a16="http://schemas.microsoft.com/office/drawing/2014/main" id="{42FDE9EC-862C-4C3A-84D0-1CA6CC5ADAF0}"/>
              </a:ext>
            </a:extLst>
          </p:cNvPr>
          <p:cNvSpPr/>
          <p:nvPr/>
        </p:nvSpPr>
        <p:spPr>
          <a:xfrm>
            <a:off x="3810517" y="479649"/>
            <a:ext cx="4079824" cy="400110"/>
          </a:xfrm>
          <a:prstGeom prst="rect">
            <a:avLst/>
          </a:prstGeom>
        </p:spPr>
        <p:txBody>
          <a:bodyPr wrap="square">
            <a:spAutoFit/>
          </a:bodyPr>
          <a:lstStyle/>
          <a:p>
            <a:r>
              <a:rPr lang="en-US" sz="2000" dirty="0">
                <a:latin typeface="Roboto Light" panose="02000000000000000000" pitchFamily="2" charset="0"/>
                <a:ea typeface="Roboto Light" panose="02000000000000000000" pitchFamily="2" charset="0"/>
                <a:cs typeface="Arial" panose="020B0604020202020204" pitchFamily="34" charset="0"/>
              </a:rPr>
              <a:t>DESK WIT</a:t>
            </a:r>
            <a:r>
              <a:rPr lang="lt-LT" sz="2000" dirty="0">
                <a:latin typeface="Roboto Light" panose="02000000000000000000" pitchFamily="2" charset="0"/>
                <a:ea typeface="Roboto Light" panose="02000000000000000000" pitchFamily="2" charset="0"/>
                <a:cs typeface="Arial" panose="020B0604020202020204" pitchFamily="34" charset="0"/>
              </a:rPr>
              <a:t>H</a:t>
            </a:r>
            <a:r>
              <a:rPr lang="en-US" sz="2000" dirty="0">
                <a:latin typeface="Roboto Light" panose="02000000000000000000" pitchFamily="2" charset="0"/>
                <a:ea typeface="Roboto Light" panose="02000000000000000000" pitchFamily="2" charset="0"/>
                <a:cs typeface="Arial" panose="020B0604020202020204" pitchFamily="34" charset="0"/>
              </a:rPr>
              <a:t> CABINETS</a:t>
            </a:r>
          </a:p>
        </p:txBody>
      </p:sp>
      <p:pic>
        <p:nvPicPr>
          <p:cNvPr id="4" name="Picture 3">
            <a:extLst>
              <a:ext uri="{FF2B5EF4-FFF2-40B4-BE49-F238E27FC236}">
                <a16:creationId xmlns:a16="http://schemas.microsoft.com/office/drawing/2014/main" id="{F2DB0589-B758-446B-838E-B51704C48A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262" y="915700"/>
            <a:ext cx="3058495" cy="3058495"/>
          </a:xfrm>
          <a:prstGeom prst="rect">
            <a:avLst/>
          </a:prstGeom>
        </p:spPr>
      </p:pic>
      <p:cxnSp>
        <p:nvCxnSpPr>
          <p:cNvPr id="63" name="Straight Connector 62">
            <a:extLst>
              <a:ext uri="{FF2B5EF4-FFF2-40B4-BE49-F238E27FC236}">
                <a16:creationId xmlns:a16="http://schemas.microsoft.com/office/drawing/2014/main" id="{E10B48E6-0BF6-4C01-AF81-B04560375442}"/>
              </a:ext>
            </a:extLst>
          </p:cNvPr>
          <p:cNvCxnSpPr>
            <a:cxnSpLocks/>
          </p:cNvCxnSpPr>
          <p:nvPr/>
        </p:nvCxnSpPr>
        <p:spPr>
          <a:xfrm>
            <a:off x="209069" y="929802"/>
            <a:ext cx="117348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7C823110-E7E7-4B6A-8289-537D66E974BA}"/>
              </a:ext>
            </a:extLst>
          </p:cNvPr>
          <p:cNvCxnSpPr>
            <a:cxnSpLocks/>
          </p:cNvCxnSpPr>
          <p:nvPr/>
        </p:nvCxnSpPr>
        <p:spPr>
          <a:xfrm>
            <a:off x="3724269" y="215738"/>
            <a:ext cx="0" cy="64766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95B4BA-87A7-4DEB-AAA7-394146F69DA9}"/>
              </a:ext>
            </a:extLst>
          </p:cNvPr>
          <p:cNvCxnSpPr/>
          <p:nvPr/>
        </p:nvCxnSpPr>
        <p:spPr>
          <a:xfrm>
            <a:off x="7540457" y="272762"/>
            <a:ext cx="0" cy="6312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1AAAB4B-C98E-4B2B-B144-18FEE1F157D0}"/>
              </a:ext>
            </a:extLst>
          </p:cNvPr>
          <p:cNvCxnSpPr>
            <a:cxnSpLocks/>
          </p:cNvCxnSpPr>
          <p:nvPr/>
        </p:nvCxnSpPr>
        <p:spPr>
          <a:xfrm>
            <a:off x="228773" y="3772515"/>
            <a:ext cx="117151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AECCA20-0840-4735-A911-9AFC96145696}"/>
              </a:ext>
            </a:extLst>
          </p:cNvPr>
          <p:cNvSpPr/>
          <p:nvPr/>
        </p:nvSpPr>
        <p:spPr>
          <a:xfrm>
            <a:off x="756311" y="993553"/>
            <a:ext cx="2963447"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2000X900 MIN H-700 MAX H-1200</a:t>
            </a:r>
          </a:p>
        </p:txBody>
      </p:sp>
      <p:sp>
        <p:nvSpPr>
          <p:cNvPr id="74" name="Rectangle 73">
            <a:extLst>
              <a:ext uri="{FF2B5EF4-FFF2-40B4-BE49-F238E27FC236}">
                <a16:creationId xmlns:a16="http://schemas.microsoft.com/office/drawing/2014/main" id="{7F109D41-FDF7-4991-A390-2149B669ED9D}"/>
              </a:ext>
            </a:extLst>
          </p:cNvPr>
          <p:cNvSpPr/>
          <p:nvPr/>
        </p:nvSpPr>
        <p:spPr>
          <a:xfrm>
            <a:off x="3795968" y="956554"/>
            <a:ext cx="3238045"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2000X1800 MIN H-700 MAX H-1200</a:t>
            </a:r>
          </a:p>
        </p:txBody>
      </p:sp>
      <p:sp>
        <p:nvSpPr>
          <p:cNvPr id="75" name="Rectangle 74">
            <a:extLst>
              <a:ext uri="{FF2B5EF4-FFF2-40B4-BE49-F238E27FC236}">
                <a16:creationId xmlns:a16="http://schemas.microsoft.com/office/drawing/2014/main" id="{2B2D210A-BAC3-4626-BC7F-06B7F53F1F02}"/>
              </a:ext>
            </a:extLst>
          </p:cNvPr>
          <p:cNvSpPr/>
          <p:nvPr/>
        </p:nvSpPr>
        <p:spPr>
          <a:xfrm>
            <a:off x="7664158" y="2188658"/>
            <a:ext cx="2501014" cy="461665"/>
          </a:xfrm>
          <a:prstGeom prst="rect">
            <a:avLst/>
          </a:prstGeom>
        </p:spPr>
        <p:txBody>
          <a:bodyPr wrap="square">
            <a:spAutoFit/>
          </a:bodyPr>
          <a:lstStyle/>
          <a:p>
            <a:r>
              <a:rPr lang="en-US" sz="1200" dirty="0">
                <a:latin typeface="Roboto Light" panose="02000000000000000000" pitchFamily="2" charset="0"/>
                <a:ea typeface="Roboto Light" panose="02000000000000000000" pitchFamily="2" charset="0"/>
                <a:cs typeface="Arial" panose="020B0604020202020204" pitchFamily="34" charset="0"/>
              </a:rPr>
              <a:t>METAL GROMMET WITH FLIP-UP POWER SOCKETS</a:t>
            </a:r>
            <a:endParaRPr lang="lt-LT" sz="1200" dirty="0">
              <a:latin typeface="Roboto Light" panose="02000000000000000000" pitchFamily="2" charset="0"/>
              <a:ea typeface="Roboto Light" panose="02000000000000000000" pitchFamily="2" charset="0"/>
              <a:cs typeface="Arial" panose="020B0604020202020204" pitchFamily="34" charset="0"/>
            </a:endParaRPr>
          </a:p>
        </p:txBody>
      </p:sp>
      <p:sp>
        <p:nvSpPr>
          <p:cNvPr id="76" name="Rectangle 75">
            <a:extLst>
              <a:ext uri="{FF2B5EF4-FFF2-40B4-BE49-F238E27FC236}">
                <a16:creationId xmlns:a16="http://schemas.microsoft.com/office/drawing/2014/main" id="{FAAF47A8-5C9D-4AC1-ABD2-D002D32E7AE1}"/>
              </a:ext>
            </a:extLst>
          </p:cNvPr>
          <p:cNvSpPr/>
          <p:nvPr/>
        </p:nvSpPr>
        <p:spPr>
          <a:xfrm>
            <a:off x="7705514" y="969005"/>
            <a:ext cx="2236702"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WOOD GROMMET</a:t>
            </a:r>
          </a:p>
        </p:txBody>
      </p:sp>
      <p:sp>
        <p:nvSpPr>
          <p:cNvPr id="78" name="Rectangle 77">
            <a:extLst>
              <a:ext uri="{FF2B5EF4-FFF2-40B4-BE49-F238E27FC236}">
                <a16:creationId xmlns:a16="http://schemas.microsoft.com/office/drawing/2014/main" id="{CED5F263-3DBB-4CBD-831B-D82731CC6F82}"/>
              </a:ext>
            </a:extLst>
          </p:cNvPr>
          <p:cNvSpPr/>
          <p:nvPr/>
        </p:nvSpPr>
        <p:spPr>
          <a:xfrm>
            <a:off x="7718492" y="3805700"/>
            <a:ext cx="2236702" cy="276999"/>
          </a:xfrm>
          <a:prstGeom prst="rect">
            <a:avLst/>
          </a:prstGeom>
        </p:spPr>
        <p:txBody>
          <a:bodyPr wrap="square">
            <a:spAutoFit/>
          </a:bodyPr>
          <a:lstStyle/>
          <a:p>
            <a:r>
              <a:rPr lang="en-US" sz="1200" dirty="0">
                <a:latin typeface="Roboto Light" panose="02000000000000000000" pitchFamily="2" charset="0"/>
                <a:ea typeface="Roboto Light" panose="02000000000000000000" pitchFamily="2" charset="0"/>
                <a:cs typeface="Arial" panose="020B0604020202020204" pitchFamily="34" charset="0"/>
              </a:rPr>
              <a:t>METAL GROMMET</a:t>
            </a:r>
          </a:p>
        </p:txBody>
      </p:sp>
      <p:sp>
        <p:nvSpPr>
          <p:cNvPr id="79" name="Rectangle 78">
            <a:extLst>
              <a:ext uri="{FF2B5EF4-FFF2-40B4-BE49-F238E27FC236}">
                <a16:creationId xmlns:a16="http://schemas.microsoft.com/office/drawing/2014/main" id="{FA9E363B-FAE9-4F2D-A942-E1CDA66880EB}"/>
              </a:ext>
            </a:extLst>
          </p:cNvPr>
          <p:cNvSpPr/>
          <p:nvPr/>
        </p:nvSpPr>
        <p:spPr>
          <a:xfrm rot="16200000">
            <a:off x="-688708" y="2161495"/>
            <a:ext cx="1858887" cy="338554"/>
          </a:xfrm>
          <a:prstGeom prst="rect">
            <a:avLst/>
          </a:prstGeom>
        </p:spPr>
        <p:txBody>
          <a:bodyPr wrap="square">
            <a:spAutoFit/>
          </a:bodyPr>
          <a:lstStyle/>
          <a:p>
            <a:r>
              <a:rPr lang="lt-LT" sz="1600" dirty="0">
                <a:latin typeface="Roboto Light" panose="02000000000000000000" pitchFamily="2" charset="0"/>
                <a:ea typeface="Roboto Light" panose="02000000000000000000" pitchFamily="2" charset="0"/>
                <a:cs typeface="Arial" panose="020B0604020202020204" pitchFamily="34" charset="0"/>
              </a:rPr>
              <a:t>WOOD VENEER</a:t>
            </a:r>
            <a:endParaRPr lang="fr-FR" sz="1600" dirty="0">
              <a:latin typeface="Roboto Light" panose="02000000000000000000" pitchFamily="2" charset="0"/>
              <a:ea typeface="Roboto Light" panose="02000000000000000000" pitchFamily="2" charset="0"/>
              <a:cs typeface="Arial" panose="020B0604020202020204" pitchFamily="34" charset="0"/>
            </a:endParaRPr>
          </a:p>
        </p:txBody>
      </p:sp>
      <p:sp>
        <p:nvSpPr>
          <p:cNvPr id="80" name="Rectangle 79">
            <a:extLst>
              <a:ext uri="{FF2B5EF4-FFF2-40B4-BE49-F238E27FC236}">
                <a16:creationId xmlns:a16="http://schemas.microsoft.com/office/drawing/2014/main" id="{84590FCE-972D-41D1-8EED-310BC12874E0}"/>
              </a:ext>
            </a:extLst>
          </p:cNvPr>
          <p:cNvSpPr/>
          <p:nvPr/>
        </p:nvSpPr>
        <p:spPr>
          <a:xfrm rot="16200000">
            <a:off x="-436618" y="4711458"/>
            <a:ext cx="1355258" cy="338554"/>
          </a:xfrm>
          <a:prstGeom prst="rect">
            <a:avLst/>
          </a:prstGeom>
        </p:spPr>
        <p:txBody>
          <a:bodyPr wrap="square">
            <a:spAutoFit/>
          </a:bodyPr>
          <a:lstStyle/>
          <a:p>
            <a:r>
              <a:rPr lang="lt-LT" sz="1600" dirty="0">
                <a:latin typeface="Roboto Light" panose="02000000000000000000" pitchFamily="2" charset="0"/>
                <a:ea typeface="Roboto Light" panose="02000000000000000000" pitchFamily="2" charset="0"/>
                <a:cs typeface="Arial" panose="020B0604020202020204" pitchFamily="34" charset="0"/>
              </a:rPr>
              <a:t>M</a:t>
            </a:r>
            <a:r>
              <a:rPr lang="en-US" sz="1600" dirty="0">
                <a:latin typeface="Roboto Light" panose="02000000000000000000" pitchFamily="2" charset="0"/>
                <a:ea typeface="Roboto Light" panose="02000000000000000000" pitchFamily="2" charset="0"/>
                <a:cs typeface="Arial" panose="020B0604020202020204" pitchFamily="34" charset="0"/>
              </a:rPr>
              <a:t>ELAMINE</a:t>
            </a:r>
            <a:endParaRPr lang="fr-FR" sz="1600" dirty="0">
              <a:latin typeface="Roboto Light" panose="02000000000000000000" pitchFamily="2" charset="0"/>
              <a:ea typeface="Roboto Light" panose="02000000000000000000" pitchFamily="2" charset="0"/>
              <a:cs typeface="Arial" panose="020B0604020202020204" pitchFamily="34" charset="0"/>
            </a:endParaRPr>
          </a:p>
        </p:txBody>
      </p:sp>
      <p:cxnSp>
        <p:nvCxnSpPr>
          <p:cNvPr id="82" name="Straight Connector 81">
            <a:extLst>
              <a:ext uri="{FF2B5EF4-FFF2-40B4-BE49-F238E27FC236}">
                <a16:creationId xmlns:a16="http://schemas.microsoft.com/office/drawing/2014/main" id="{1A445D0C-401D-4634-8832-8A2C44996571}"/>
              </a:ext>
            </a:extLst>
          </p:cNvPr>
          <p:cNvCxnSpPr>
            <a:cxnSpLocks/>
          </p:cNvCxnSpPr>
          <p:nvPr/>
        </p:nvCxnSpPr>
        <p:spPr>
          <a:xfrm>
            <a:off x="410013" y="272762"/>
            <a:ext cx="0" cy="6419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3A71DF-8F43-495B-976E-D3A898E68AB1}"/>
              </a:ext>
            </a:extLst>
          </p:cNvPr>
          <p:cNvCxnSpPr/>
          <p:nvPr/>
        </p:nvCxnSpPr>
        <p:spPr>
          <a:xfrm>
            <a:off x="10126429" y="271607"/>
            <a:ext cx="0" cy="6312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36BB878-026E-4BBB-A2A7-A44F994D8617}"/>
              </a:ext>
            </a:extLst>
          </p:cNvPr>
          <p:cNvSpPr/>
          <p:nvPr/>
        </p:nvSpPr>
        <p:spPr>
          <a:xfrm>
            <a:off x="10210238" y="432196"/>
            <a:ext cx="2294704" cy="461665"/>
          </a:xfrm>
          <a:prstGeom prst="rect">
            <a:avLst/>
          </a:prstGeom>
        </p:spPr>
        <p:txBody>
          <a:bodyPr wrap="square">
            <a:spAutoFit/>
          </a:bodyPr>
          <a:lstStyle/>
          <a:p>
            <a:r>
              <a:rPr lang="lt-LT" sz="2400" dirty="0">
                <a:latin typeface="Roboto Light" panose="02000000000000000000" pitchFamily="2" charset="0"/>
                <a:ea typeface="Roboto Light" panose="02000000000000000000" pitchFamily="2" charset="0"/>
                <a:cs typeface="Arial" panose="020B0604020202020204" pitchFamily="34" charset="0"/>
              </a:rPr>
              <a:t> </a:t>
            </a:r>
            <a:r>
              <a:rPr lang="lt-LT" sz="2000" dirty="0">
                <a:latin typeface="Roboto Light" panose="02000000000000000000" pitchFamily="2" charset="0"/>
                <a:ea typeface="Roboto Light" panose="02000000000000000000" pitchFamily="2" charset="0"/>
                <a:cs typeface="Arial" panose="020B0604020202020204" pitchFamily="34" charset="0"/>
              </a:rPr>
              <a:t>BUTTONS</a:t>
            </a:r>
          </a:p>
        </p:txBody>
      </p:sp>
      <p:cxnSp>
        <p:nvCxnSpPr>
          <p:cNvPr id="42" name="Straight Connector 41">
            <a:extLst>
              <a:ext uri="{FF2B5EF4-FFF2-40B4-BE49-F238E27FC236}">
                <a16:creationId xmlns:a16="http://schemas.microsoft.com/office/drawing/2014/main" id="{4363307D-5C59-4136-BEC0-2BC35B81AEA9}"/>
              </a:ext>
            </a:extLst>
          </p:cNvPr>
          <p:cNvCxnSpPr>
            <a:cxnSpLocks/>
          </p:cNvCxnSpPr>
          <p:nvPr/>
        </p:nvCxnSpPr>
        <p:spPr>
          <a:xfrm>
            <a:off x="11843380" y="291227"/>
            <a:ext cx="0" cy="6419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EFE89C9D-92C8-45B7-B711-1878104F00E9}"/>
              </a:ext>
            </a:extLst>
          </p:cNvPr>
          <p:cNvSpPr/>
          <p:nvPr/>
        </p:nvSpPr>
        <p:spPr>
          <a:xfrm>
            <a:off x="10332743" y="2274547"/>
            <a:ext cx="2236702"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LA</a:t>
            </a:r>
          </a:p>
        </p:txBody>
      </p:sp>
      <p:sp>
        <p:nvSpPr>
          <p:cNvPr id="48" name="Rectangle 47">
            <a:extLst>
              <a:ext uri="{FF2B5EF4-FFF2-40B4-BE49-F238E27FC236}">
                <a16:creationId xmlns:a16="http://schemas.microsoft.com/office/drawing/2014/main" id="{3DC78733-5A41-48BC-AF83-5400776DEC46}"/>
              </a:ext>
            </a:extLst>
          </p:cNvPr>
          <p:cNvSpPr/>
          <p:nvPr/>
        </p:nvSpPr>
        <p:spPr>
          <a:xfrm>
            <a:off x="10298482" y="969005"/>
            <a:ext cx="2236702"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MA</a:t>
            </a:r>
          </a:p>
        </p:txBody>
      </p:sp>
      <p:sp>
        <p:nvSpPr>
          <p:cNvPr id="49" name="Rectangle 48">
            <a:extLst>
              <a:ext uri="{FF2B5EF4-FFF2-40B4-BE49-F238E27FC236}">
                <a16:creationId xmlns:a16="http://schemas.microsoft.com/office/drawing/2014/main" id="{339D43A9-10ED-42D0-B067-AFD773FA9BDB}"/>
              </a:ext>
            </a:extLst>
          </p:cNvPr>
          <p:cNvSpPr/>
          <p:nvPr/>
        </p:nvSpPr>
        <p:spPr>
          <a:xfrm>
            <a:off x="10285265" y="5111242"/>
            <a:ext cx="2236702"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LA</a:t>
            </a:r>
          </a:p>
        </p:txBody>
      </p:sp>
      <p:sp>
        <p:nvSpPr>
          <p:cNvPr id="50" name="Rectangle 49">
            <a:extLst>
              <a:ext uri="{FF2B5EF4-FFF2-40B4-BE49-F238E27FC236}">
                <a16:creationId xmlns:a16="http://schemas.microsoft.com/office/drawing/2014/main" id="{5E43743F-62AF-4361-91BD-1880A3700E4C}"/>
              </a:ext>
            </a:extLst>
          </p:cNvPr>
          <p:cNvSpPr/>
          <p:nvPr/>
        </p:nvSpPr>
        <p:spPr>
          <a:xfrm>
            <a:off x="10276108" y="3805700"/>
            <a:ext cx="2236702"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MA</a:t>
            </a:r>
          </a:p>
        </p:txBody>
      </p:sp>
      <p:sp>
        <p:nvSpPr>
          <p:cNvPr id="38" name="Rectangle 37">
            <a:extLst>
              <a:ext uri="{FF2B5EF4-FFF2-40B4-BE49-F238E27FC236}">
                <a16:creationId xmlns:a16="http://schemas.microsoft.com/office/drawing/2014/main" id="{82B402E9-DB09-4306-8468-B8C0A49670BA}"/>
              </a:ext>
            </a:extLst>
          </p:cNvPr>
          <p:cNvSpPr/>
          <p:nvPr/>
        </p:nvSpPr>
        <p:spPr>
          <a:xfrm>
            <a:off x="754471" y="3848746"/>
            <a:ext cx="2963447"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2000X900 MIN H-700 MAX H-1200</a:t>
            </a:r>
          </a:p>
        </p:txBody>
      </p:sp>
      <p:sp>
        <p:nvSpPr>
          <p:cNvPr id="40" name="Rectangle 39">
            <a:extLst>
              <a:ext uri="{FF2B5EF4-FFF2-40B4-BE49-F238E27FC236}">
                <a16:creationId xmlns:a16="http://schemas.microsoft.com/office/drawing/2014/main" id="{C7D8A66C-3C8E-42BC-BCCE-A59618C50516}"/>
              </a:ext>
            </a:extLst>
          </p:cNvPr>
          <p:cNvSpPr/>
          <p:nvPr/>
        </p:nvSpPr>
        <p:spPr>
          <a:xfrm>
            <a:off x="3838706" y="3860708"/>
            <a:ext cx="3238045" cy="276999"/>
          </a:xfrm>
          <a:prstGeom prst="rect">
            <a:avLst/>
          </a:prstGeom>
        </p:spPr>
        <p:txBody>
          <a:bodyPr wrap="square">
            <a:spAutoFit/>
          </a:bodyPr>
          <a:lstStyle/>
          <a:p>
            <a:r>
              <a:rPr lang="lt-LT" sz="1200" dirty="0">
                <a:latin typeface="Roboto Light" panose="02000000000000000000" pitchFamily="2" charset="0"/>
                <a:ea typeface="Roboto Light" panose="02000000000000000000" pitchFamily="2" charset="0"/>
                <a:cs typeface="Arial" panose="020B0604020202020204" pitchFamily="34" charset="0"/>
              </a:rPr>
              <a:t>2000X1800 MIN H-700 MAX H-1200</a:t>
            </a:r>
          </a:p>
        </p:txBody>
      </p:sp>
      <p:sp>
        <p:nvSpPr>
          <p:cNvPr id="57" name="Rectangle 56">
            <a:extLst>
              <a:ext uri="{FF2B5EF4-FFF2-40B4-BE49-F238E27FC236}">
                <a16:creationId xmlns:a16="http://schemas.microsoft.com/office/drawing/2014/main" id="{DF5CE28A-7E76-4D9C-9010-5101AFEE9E08}"/>
              </a:ext>
            </a:extLst>
          </p:cNvPr>
          <p:cNvSpPr/>
          <p:nvPr/>
        </p:nvSpPr>
        <p:spPr>
          <a:xfrm>
            <a:off x="7695329" y="5016371"/>
            <a:ext cx="2469842" cy="461665"/>
          </a:xfrm>
          <a:prstGeom prst="rect">
            <a:avLst/>
          </a:prstGeom>
        </p:spPr>
        <p:txBody>
          <a:bodyPr wrap="square">
            <a:spAutoFit/>
          </a:bodyPr>
          <a:lstStyle/>
          <a:p>
            <a:r>
              <a:rPr lang="en-US" sz="1200" dirty="0">
                <a:latin typeface="Roboto Light" panose="02000000000000000000" pitchFamily="2" charset="0"/>
                <a:ea typeface="Roboto Light" panose="02000000000000000000" pitchFamily="2" charset="0"/>
                <a:cs typeface="Arial" panose="020B0604020202020204" pitchFamily="34" charset="0"/>
              </a:rPr>
              <a:t>METAL GROMMET WITH FLIP-UP POWER SOCKETS</a:t>
            </a:r>
            <a:endParaRPr lang="lt-LT" sz="1200" dirty="0">
              <a:latin typeface="Roboto Light" panose="02000000000000000000" pitchFamily="2" charset="0"/>
              <a:ea typeface="Roboto Light"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2EE0413C-3880-4314-A152-FE8626944AA7}"/>
              </a:ext>
            </a:extLst>
          </p:cNvPr>
          <p:cNvPicPr>
            <a:picLocks noChangeAspect="1"/>
          </p:cNvPicPr>
          <p:nvPr/>
        </p:nvPicPr>
        <p:blipFill rotWithShape="1">
          <a:blip r:embed="rId9">
            <a:extLst>
              <a:ext uri="{28A0092B-C50C-407E-A947-70E740481C1C}">
                <a14:useLocalDpi xmlns:a14="http://schemas.microsoft.com/office/drawing/2010/main" val="0"/>
              </a:ext>
            </a:extLst>
          </a:blip>
          <a:srcRect t="29231" b="22903"/>
          <a:stretch/>
        </p:blipFill>
        <p:spPr>
          <a:xfrm>
            <a:off x="7786830" y="4137707"/>
            <a:ext cx="1673127" cy="800863"/>
          </a:xfrm>
          <a:prstGeom prst="rect">
            <a:avLst/>
          </a:prstGeom>
        </p:spPr>
      </p:pic>
      <p:pic>
        <p:nvPicPr>
          <p:cNvPr id="6" name="Picture 5">
            <a:extLst>
              <a:ext uri="{FF2B5EF4-FFF2-40B4-BE49-F238E27FC236}">
                <a16:creationId xmlns:a16="http://schemas.microsoft.com/office/drawing/2014/main" id="{B1C694D7-BE3E-4F7C-ADB2-7179D95C4DB8}"/>
              </a:ext>
            </a:extLst>
          </p:cNvPr>
          <p:cNvPicPr>
            <a:picLocks noChangeAspect="1"/>
          </p:cNvPicPr>
          <p:nvPr/>
        </p:nvPicPr>
        <p:blipFill rotWithShape="1">
          <a:blip r:embed="rId10">
            <a:extLst>
              <a:ext uri="{28A0092B-C50C-407E-A947-70E740481C1C}">
                <a14:useLocalDpi xmlns:a14="http://schemas.microsoft.com/office/drawing/2010/main" val="0"/>
              </a:ext>
            </a:extLst>
          </a:blip>
          <a:srcRect l="-445" t="31016" r="445" b="18788"/>
          <a:stretch/>
        </p:blipFill>
        <p:spPr>
          <a:xfrm>
            <a:off x="7806547" y="5591572"/>
            <a:ext cx="1633882" cy="820136"/>
          </a:xfrm>
          <a:prstGeom prst="rect">
            <a:avLst/>
          </a:prstGeom>
        </p:spPr>
      </p:pic>
      <p:pic>
        <p:nvPicPr>
          <p:cNvPr id="8" name="Picture 7">
            <a:extLst>
              <a:ext uri="{FF2B5EF4-FFF2-40B4-BE49-F238E27FC236}">
                <a16:creationId xmlns:a16="http://schemas.microsoft.com/office/drawing/2014/main" id="{E242222F-5D99-4E8A-BB55-93B3EF477DD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5000" contrast="5000"/>
                    </a14:imgEffect>
                  </a14:imgLayer>
                </a14:imgProps>
              </a:ext>
              <a:ext uri="{28A0092B-C50C-407E-A947-70E740481C1C}">
                <a14:useLocalDpi xmlns:a14="http://schemas.microsoft.com/office/drawing/2010/main" val="0"/>
              </a:ext>
            </a:extLst>
          </a:blip>
          <a:srcRect t="31463" b="17694"/>
          <a:stretch/>
        </p:blipFill>
        <p:spPr>
          <a:xfrm>
            <a:off x="7765404" y="1264257"/>
            <a:ext cx="1730875" cy="880034"/>
          </a:xfrm>
          <a:prstGeom prst="rect">
            <a:avLst/>
          </a:prstGeom>
        </p:spPr>
      </p:pic>
      <p:pic>
        <p:nvPicPr>
          <p:cNvPr id="10" name="Picture 9">
            <a:extLst>
              <a:ext uri="{FF2B5EF4-FFF2-40B4-BE49-F238E27FC236}">
                <a16:creationId xmlns:a16="http://schemas.microsoft.com/office/drawing/2014/main" id="{09100006-4B11-4AAF-BE30-AA054D5FA31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5000" contrast="5000"/>
                    </a14:imgEffect>
                  </a14:imgLayer>
                </a14:imgProps>
              </a:ext>
              <a:ext uri="{28A0092B-C50C-407E-A947-70E740481C1C}">
                <a14:useLocalDpi xmlns:a14="http://schemas.microsoft.com/office/drawing/2010/main" val="0"/>
              </a:ext>
            </a:extLst>
          </a:blip>
          <a:srcRect t="32536" b="15704"/>
          <a:stretch/>
        </p:blipFill>
        <p:spPr>
          <a:xfrm>
            <a:off x="7773661" y="2722804"/>
            <a:ext cx="1699463" cy="879635"/>
          </a:xfrm>
          <a:prstGeom prst="rect">
            <a:avLst/>
          </a:prstGeom>
        </p:spPr>
      </p:pic>
    </p:spTree>
    <p:extLst>
      <p:ext uri="{BB962C8B-B14F-4D97-AF65-F5344CB8AC3E}">
        <p14:creationId xmlns:p14="http://schemas.microsoft.com/office/powerpoint/2010/main" val="3295525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94B-3974-4EC9-8F0B-617260E88707}"/>
              </a:ext>
            </a:extLst>
          </p:cNvPr>
          <p:cNvSpPr txBox="1">
            <a:spLocks/>
          </p:cNvSpPr>
          <p:nvPr/>
        </p:nvSpPr>
        <p:spPr>
          <a:xfrm>
            <a:off x="302148" y="592346"/>
            <a:ext cx="11280207" cy="577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Roboto Light" panose="02000000000000000000" pitchFamily="2" charset="0"/>
                <a:ea typeface="Roboto Light" panose="02000000000000000000" pitchFamily="2" charset="0"/>
              </a:rPr>
              <a:t>Suggested product ranges to combine with</a:t>
            </a:r>
            <a:endParaRPr lang="lt-LT" dirty="0">
              <a:latin typeface="Roboto Light" panose="02000000000000000000" pitchFamily="2" charset="0"/>
              <a:ea typeface="Roboto Light" panose="02000000000000000000" pitchFamily="2" charset="0"/>
            </a:endParaRPr>
          </a:p>
        </p:txBody>
      </p:sp>
      <p:sp>
        <p:nvSpPr>
          <p:cNvPr id="4" name="TextBox 3">
            <a:extLst>
              <a:ext uri="{FF2B5EF4-FFF2-40B4-BE49-F238E27FC236}">
                <a16:creationId xmlns:a16="http://schemas.microsoft.com/office/drawing/2014/main" id="{4DF77E09-2287-4E79-8188-EABE25A5F3C3}"/>
              </a:ext>
            </a:extLst>
          </p:cNvPr>
          <p:cNvSpPr txBox="1"/>
          <p:nvPr/>
        </p:nvSpPr>
        <p:spPr>
          <a:xfrm>
            <a:off x="1196365" y="2800837"/>
            <a:ext cx="3217583" cy="461665"/>
          </a:xfrm>
          <a:prstGeom prst="rect">
            <a:avLst/>
          </a:prstGeom>
          <a:noFill/>
        </p:spPr>
        <p:txBody>
          <a:bodyPr wrap="square" rtlCol="0">
            <a:spAutoFit/>
          </a:bodyPr>
          <a:lstStyle/>
          <a:p>
            <a:r>
              <a:rPr lang="en-GB" sz="2400" dirty="0">
                <a:latin typeface="Roboto" panose="02000000000000000000" pitchFamily="2" charset="0"/>
                <a:ea typeface="Roboto" panose="02000000000000000000" pitchFamily="2" charset="0"/>
              </a:rPr>
              <a:t>T- EASY</a:t>
            </a:r>
            <a:endParaRPr lang="lt-LT" sz="2400" dirty="0">
              <a:latin typeface="+mj-lt"/>
              <a:ea typeface="Roboto" panose="02000000000000000000" pitchFamily="2" charset="0"/>
            </a:endParaRPr>
          </a:p>
        </p:txBody>
      </p:sp>
      <p:sp>
        <p:nvSpPr>
          <p:cNvPr id="6" name="Rectangle 5">
            <a:extLst>
              <a:ext uri="{FF2B5EF4-FFF2-40B4-BE49-F238E27FC236}">
                <a16:creationId xmlns:a16="http://schemas.microsoft.com/office/drawing/2014/main" id="{C4054B21-E0CB-4E55-8032-A6763799FE8D}"/>
              </a:ext>
            </a:extLst>
          </p:cNvPr>
          <p:cNvSpPr/>
          <p:nvPr/>
        </p:nvSpPr>
        <p:spPr>
          <a:xfrm>
            <a:off x="373710" y="1507796"/>
            <a:ext cx="5043368" cy="461665"/>
          </a:xfrm>
          <a:prstGeom prst="rect">
            <a:avLst/>
          </a:prstGeom>
        </p:spPr>
        <p:txBody>
          <a:bodyPr wrap="none">
            <a:spAutoFit/>
          </a:bodyPr>
          <a:lstStyle/>
          <a:p>
            <a:r>
              <a:rPr lang="lt-LT" sz="2400" dirty="0">
                <a:solidFill>
                  <a:srgbClr val="000000"/>
                </a:solidFill>
                <a:latin typeface="Roboto Black" panose="02000000000000000000" pitchFamily="2" charset="0"/>
                <a:ea typeface="Roboto Black" panose="02000000000000000000" pitchFamily="2" charset="0"/>
              </a:rPr>
              <a:t>CONFERENCE &amp; MEETING TABLES </a:t>
            </a:r>
            <a:endParaRPr lang="lt-LT" sz="2400" dirty="0">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DD7D5C04-C545-4C75-93F4-40EA188D79B8}"/>
              </a:ext>
            </a:extLst>
          </p:cNvPr>
          <p:cNvSpPr txBox="1"/>
          <p:nvPr/>
        </p:nvSpPr>
        <p:spPr>
          <a:xfrm>
            <a:off x="7170369" y="2813787"/>
            <a:ext cx="1293369" cy="461665"/>
          </a:xfrm>
          <a:prstGeom prst="rect">
            <a:avLst/>
          </a:prstGeom>
          <a:noFill/>
        </p:spPr>
        <p:txBody>
          <a:bodyPr wrap="square" rtlCol="0">
            <a:spAutoFit/>
          </a:bodyPr>
          <a:lstStyle/>
          <a:p>
            <a:r>
              <a:rPr lang="en-GB" sz="2400" dirty="0">
                <a:latin typeface="Roboto" panose="02000000000000000000" pitchFamily="2" charset="0"/>
                <a:ea typeface="Roboto" panose="02000000000000000000" pitchFamily="2" charset="0"/>
              </a:rPr>
              <a:t>FORUM </a:t>
            </a:r>
            <a:endParaRPr lang="lt-LT" sz="2400" dirty="0">
              <a:latin typeface="+mj-lt"/>
              <a:ea typeface="Roboto" panose="02000000000000000000" pitchFamily="2" charset="0"/>
            </a:endParaRPr>
          </a:p>
        </p:txBody>
      </p:sp>
      <p:sp>
        <p:nvSpPr>
          <p:cNvPr id="17" name="TextBox 16">
            <a:extLst>
              <a:ext uri="{FF2B5EF4-FFF2-40B4-BE49-F238E27FC236}">
                <a16:creationId xmlns:a16="http://schemas.microsoft.com/office/drawing/2014/main" id="{C5C8C661-6C2C-4518-B5F8-C746D573B2F0}"/>
              </a:ext>
            </a:extLst>
          </p:cNvPr>
          <p:cNvSpPr txBox="1"/>
          <p:nvPr/>
        </p:nvSpPr>
        <p:spPr>
          <a:xfrm>
            <a:off x="9869632" y="2787888"/>
            <a:ext cx="1208533" cy="461665"/>
          </a:xfrm>
          <a:prstGeom prst="rect">
            <a:avLst/>
          </a:prstGeom>
          <a:noFill/>
        </p:spPr>
        <p:txBody>
          <a:bodyPr wrap="square" rtlCol="0">
            <a:spAutoFit/>
          </a:bodyPr>
          <a:lstStyle/>
          <a:p>
            <a:r>
              <a:rPr lang="en-GB" sz="2400" dirty="0">
                <a:latin typeface="Roboto" panose="02000000000000000000" pitchFamily="2" charset="0"/>
                <a:ea typeface="Roboto" panose="02000000000000000000" pitchFamily="2" charset="0"/>
              </a:rPr>
              <a:t>PLANA </a:t>
            </a:r>
            <a:endParaRPr lang="lt-LT" sz="2400" dirty="0">
              <a:latin typeface="+mj-lt"/>
              <a:ea typeface="Roboto" panose="02000000000000000000" pitchFamily="2" charset="0"/>
            </a:endParaRPr>
          </a:p>
        </p:txBody>
      </p:sp>
      <p:pic>
        <p:nvPicPr>
          <p:cNvPr id="8" name="Picture 7">
            <a:extLst>
              <a:ext uri="{FF2B5EF4-FFF2-40B4-BE49-F238E27FC236}">
                <a16:creationId xmlns:a16="http://schemas.microsoft.com/office/drawing/2014/main" id="{02615B23-6712-4BDE-972E-FF904CEA4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52" y="3590695"/>
            <a:ext cx="2834639" cy="2834639"/>
          </a:xfrm>
          <a:prstGeom prst="rect">
            <a:avLst/>
          </a:prstGeom>
        </p:spPr>
      </p:pic>
      <p:pic>
        <p:nvPicPr>
          <p:cNvPr id="11" name="Picture 10">
            <a:extLst>
              <a:ext uri="{FF2B5EF4-FFF2-40B4-BE49-F238E27FC236}">
                <a16:creationId xmlns:a16="http://schemas.microsoft.com/office/drawing/2014/main" id="{B0FF17E0-D694-41D3-B74B-DEA5BA70B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783" y="2963306"/>
            <a:ext cx="3217582" cy="3217582"/>
          </a:xfrm>
          <a:prstGeom prst="rect">
            <a:avLst/>
          </a:prstGeom>
        </p:spPr>
      </p:pic>
      <p:pic>
        <p:nvPicPr>
          <p:cNvPr id="21" name="Picture 20">
            <a:extLst>
              <a:ext uri="{FF2B5EF4-FFF2-40B4-BE49-F238E27FC236}">
                <a16:creationId xmlns:a16="http://schemas.microsoft.com/office/drawing/2014/main" id="{33E566E4-6EA4-4FD9-A65D-70892E9DD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654" y="3526404"/>
            <a:ext cx="2206486" cy="2206486"/>
          </a:xfrm>
          <a:prstGeom prst="rect">
            <a:avLst/>
          </a:prstGeom>
        </p:spPr>
      </p:pic>
      <p:pic>
        <p:nvPicPr>
          <p:cNvPr id="26" name="Picture 25">
            <a:extLst>
              <a:ext uri="{FF2B5EF4-FFF2-40B4-BE49-F238E27FC236}">
                <a16:creationId xmlns:a16="http://schemas.microsoft.com/office/drawing/2014/main" id="{08913542-C819-4EFD-AD12-D875CBD89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7244" y="3345399"/>
            <a:ext cx="2747175" cy="2747175"/>
          </a:xfrm>
          <a:prstGeom prst="rect">
            <a:avLst/>
          </a:prstGeom>
        </p:spPr>
      </p:pic>
      <p:sp>
        <p:nvSpPr>
          <p:cNvPr id="27" name="TextBox 26">
            <a:extLst>
              <a:ext uri="{FF2B5EF4-FFF2-40B4-BE49-F238E27FC236}">
                <a16:creationId xmlns:a16="http://schemas.microsoft.com/office/drawing/2014/main" id="{C90C1F32-7486-4818-884E-80F638780AFB}"/>
              </a:ext>
            </a:extLst>
          </p:cNvPr>
          <p:cNvSpPr txBox="1"/>
          <p:nvPr/>
        </p:nvSpPr>
        <p:spPr>
          <a:xfrm>
            <a:off x="4595752" y="2813787"/>
            <a:ext cx="926284" cy="461665"/>
          </a:xfrm>
          <a:prstGeom prst="rect">
            <a:avLst/>
          </a:prstGeom>
          <a:noFill/>
        </p:spPr>
        <p:txBody>
          <a:bodyPr wrap="square" rtlCol="0">
            <a:spAutoFit/>
          </a:bodyPr>
          <a:lstStyle/>
          <a:p>
            <a:r>
              <a:rPr lang="en-GB" sz="2400" dirty="0">
                <a:latin typeface="Roboto" panose="02000000000000000000" pitchFamily="2" charset="0"/>
                <a:ea typeface="Roboto" panose="02000000000000000000" pitchFamily="2" charset="0"/>
              </a:rPr>
              <a:t>JAZZ</a:t>
            </a:r>
            <a:endParaRPr lang="lt-LT" sz="2400" dirty="0">
              <a:latin typeface="+mj-lt"/>
              <a:ea typeface="Roboto" panose="02000000000000000000" pitchFamily="2" charset="0"/>
            </a:endParaRPr>
          </a:p>
        </p:txBody>
      </p:sp>
      <p:pic>
        <p:nvPicPr>
          <p:cNvPr id="28" name="Picture 27">
            <a:extLst>
              <a:ext uri="{FF2B5EF4-FFF2-40B4-BE49-F238E27FC236}">
                <a16:creationId xmlns:a16="http://schemas.microsoft.com/office/drawing/2014/main" id="{3DEB6899-6F19-4C37-B77D-3082012BF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580" y="3275452"/>
            <a:ext cx="3217582" cy="3217582"/>
          </a:xfrm>
          <a:prstGeom prst="rect">
            <a:avLst/>
          </a:prstGeom>
        </p:spPr>
      </p:pic>
      <p:cxnSp>
        <p:nvCxnSpPr>
          <p:cNvPr id="30" name="Straight Connector 29">
            <a:extLst>
              <a:ext uri="{FF2B5EF4-FFF2-40B4-BE49-F238E27FC236}">
                <a16:creationId xmlns:a16="http://schemas.microsoft.com/office/drawing/2014/main" id="{25E13018-B18E-4852-BFCE-D895244D3147}"/>
              </a:ext>
            </a:extLst>
          </p:cNvPr>
          <p:cNvCxnSpPr/>
          <p:nvPr/>
        </p:nvCxnSpPr>
        <p:spPr>
          <a:xfrm>
            <a:off x="302148" y="1494845"/>
            <a:ext cx="1153734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2627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94B-3974-4EC9-8F0B-617260E88707}"/>
              </a:ext>
            </a:extLst>
          </p:cNvPr>
          <p:cNvSpPr txBox="1">
            <a:spLocks/>
          </p:cNvSpPr>
          <p:nvPr/>
        </p:nvSpPr>
        <p:spPr>
          <a:xfrm>
            <a:off x="302148" y="592346"/>
            <a:ext cx="11280207" cy="577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Roboto Light" panose="02000000000000000000" pitchFamily="2" charset="0"/>
                <a:ea typeface="Roboto Light" panose="02000000000000000000" pitchFamily="2" charset="0"/>
              </a:rPr>
              <a:t>Suggested product ranges to combine with</a:t>
            </a:r>
            <a:endParaRPr lang="lt-LT" dirty="0">
              <a:latin typeface="Roboto Light" panose="02000000000000000000" pitchFamily="2" charset="0"/>
              <a:ea typeface="Roboto Light" panose="02000000000000000000" pitchFamily="2" charset="0"/>
            </a:endParaRPr>
          </a:p>
        </p:txBody>
      </p:sp>
      <p:sp>
        <p:nvSpPr>
          <p:cNvPr id="4" name="TextBox 3">
            <a:extLst>
              <a:ext uri="{FF2B5EF4-FFF2-40B4-BE49-F238E27FC236}">
                <a16:creationId xmlns:a16="http://schemas.microsoft.com/office/drawing/2014/main" id="{4DF77E09-2287-4E79-8188-EABE25A5F3C3}"/>
              </a:ext>
            </a:extLst>
          </p:cNvPr>
          <p:cNvSpPr txBox="1"/>
          <p:nvPr/>
        </p:nvSpPr>
        <p:spPr>
          <a:xfrm>
            <a:off x="1196365" y="2800837"/>
            <a:ext cx="3217583" cy="461665"/>
          </a:xfrm>
          <a:prstGeom prst="rect">
            <a:avLst/>
          </a:prstGeom>
          <a:noFill/>
        </p:spPr>
        <p:txBody>
          <a:bodyPr wrap="square" rtlCol="0">
            <a:spAutoFit/>
          </a:bodyPr>
          <a:lstStyle/>
          <a:p>
            <a:r>
              <a:rPr lang="lt-LT" sz="2400" dirty="0">
                <a:latin typeface="Roboto" panose="02000000000000000000" pitchFamily="2" charset="0"/>
                <a:ea typeface="Roboto" panose="02000000000000000000" pitchFamily="2" charset="0"/>
              </a:rPr>
              <a:t>NOVA EXECUTIVE</a:t>
            </a:r>
            <a:endParaRPr lang="lt-LT" sz="2400" dirty="0">
              <a:latin typeface="+mj-lt"/>
              <a:ea typeface="Roboto" panose="02000000000000000000" pitchFamily="2" charset="0"/>
            </a:endParaRPr>
          </a:p>
        </p:txBody>
      </p:sp>
      <p:sp>
        <p:nvSpPr>
          <p:cNvPr id="6" name="Rectangle 5">
            <a:extLst>
              <a:ext uri="{FF2B5EF4-FFF2-40B4-BE49-F238E27FC236}">
                <a16:creationId xmlns:a16="http://schemas.microsoft.com/office/drawing/2014/main" id="{C4054B21-E0CB-4E55-8032-A6763799FE8D}"/>
              </a:ext>
            </a:extLst>
          </p:cNvPr>
          <p:cNvSpPr/>
          <p:nvPr/>
        </p:nvSpPr>
        <p:spPr>
          <a:xfrm>
            <a:off x="373710" y="1507796"/>
            <a:ext cx="5846472" cy="461665"/>
          </a:xfrm>
          <a:prstGeom prst="rect">
            <a:avLst/>
          </a:prstGeom>
        </p:spPr>
        <p:txBody>
          <a:bodyPr wrap="none">
            <a:spAutoFit/>
          </a:bodyPr>
          <a:lstStyle/>
          <a:p>
            <a:r>
              <a:rPr lang="lt-LT" sz="2400" dirty="0">
                <a:solidFill>
                  <a:srgbClr val="000000"/>
                </a:solidFill>
                <a:latin typeface="Roboto Black" panose="02000000000000000000" pitchFamily="2" charset="0"/>
                <a:ea typeface="Roboto Black" panose="02000000000000000000" pitchFamily="2" charset="0"/>
              </a:rPr>
              <a:t>CABINETS, PEDESTALS &amp; WARDROBES</a:t>
            </a:r>
            <a:endParaRPr lang="lt-LT" sz="2400" dirty="0">
              <a:latin typeface="Roboto Black" panose="02000000000000000000" pitchFamily="2" charset="0"/>
              <a:ea typeface="Roboto Black" panose="02000000000000000000" pitchFamily="2" charset="0"/>
            </a:endParaRPr>
          </a:p>
        </p:txBody>
      </p:sp>
      <p:sp>
        <p:nvSpPr>
          <p:cNvPr id="17" name="TextBox 16">
            <a:extLst>
              <a:ext uri="{FF2B5EF4-FFF2-40B4-BE49-F238E27FC236}">
                <a16:creationId xmlns:a16="http://schemas.microsoft.com/office/drawing/2014/main" id="{C5C8C661-6C2C-4518-B5F8-C746D573B2F0}"/>
              </a:ext>
            </a:extLst>
          </p:cNvPr>
          <p:cNvSpPr txBox="1"/>
          <p:nvPr/>
        </p:nvSpPr>
        <p:spPr>
          <a:xfrm>
            <a:off x="9490371" y="2799862"/>
            <a:ext cx="1208533" cy="461665"/>
          </a:xfrm>
          <a:prstGeom prst="rect">
            <a:avLst/>
          </a:prstGeom>
          <a:noFill/>
        </p:spPr>
        <p:txBody>
          <a:bodyPr wrap="square" rtlCol="0">
            <a:spAutoFit/>
          </a:bodyPr>
          <a:lstStyle/>
          <a:p>
            <a:r>
              <a:rPr lang="en-GB" sz="2400" dirty="0">
                <a:latin typeface="Roboto" panose="02000000000000000000" pitchFamily="2" charset="0"/>
                <a:ea typeface="Roboto" panose="02000000000000000000" pitchFamily="2" charset="0"/>
              </a:rPr>
              <a:t>PLANA </a:t>
            </a:r>
            <a:endParaRPr lang="lt-LT" sz="2400" dirty="0">
              <a:latin typeface="+mj-lt"/>
              <a:ea typeface="Roboto" panose="02000000000000000000" pitchFamily="2" charset="0"/>
            </a:endParaRPr>
          </a:p>
        </p:txBody>
      </p:sp>
      <p:sp>
        <p:nvSpPr>
          <p:cNvPr id="27" name="TextBox 26">
            <a:extLst>
              <a:ext uri="{FF2B5EF4-FFF2-40B4-BE49-F238E27FC236}">
                <a16:creationId xmlns:a16="http://schemas.microsoft.com/office/drawing/2014/main" id="{C90C1F32-7486-4818-884E-80F638780AFB}"/>
              </a:ext>
            </a:extLst>
          </p:cNvPr>
          <p:cNvSpPr txBox="1"/>
          <p:nvPr/>
        </p:nvSpPr>
        <p:spPr>
          <a:xfrm>
            <a:off x="5361118" y="2799862"/>
            <a:ext cx="1282525" cy="461665"/>
          </a:xfrm>
          <a:prstGeom prst="rect">
            <a:avLst/>
          </a:prstGeom>
          <a:noFill/>
        </p:spPr>
        <p:txBody>
          <a:bodyPr wrap="square" rtlCol="0">
            <a:spAutoFit/>
          </a:bodyPr>
          <a:lstStyle/>
          <a:p>
            <a:r>
              <a:rPr lang="lt-LT" sz="2400" dirty="0">
                <a:latin typeface="Roboto" panose="02000000000000000000" pitchFamily="2" charset="0"/>
                <a:ea typeface="Roboto" panose="02000000000000000000" pitchFamily="2" charset="0"/>
              </a:rPr>
              <a:t>CHOICE</a:t>
            </a:r>
            <a:endParaRPr lang="lt-LT" sz="2400" dirty="0">
              <a:latin typeface="+mj-lt"/>
              <a:ea typeface="Roboto" panose="02000000000000000000" pitchFamily="2" charset="0"/>
            </a:endParaRPr>
          </a:p>
        </p:txBody>
      </p:sp>
      <p:cxnSp>
        <p:nvCxnSpPr>
          <p:cNvPr id="30" name="Straight Connector 29">
            <a:extLst>
              <a:ext uri="{FF2B5EF4-FFF2-40B4-BE49-F238E27FC236}">
                <a16:creationId xmlns:a16="http://schemas.microsoft.com/office/drawing/2014/main" id="{25E13018-B18E-4852-BFCE-D895244D3147}"/>
              </a:ext>
            </a:extLst>
          </p:cNvPr>
          <p:cNvCxnSpPr/>
          <p:nvPr/>
        </p:nvCxnSpPr>
        <p:spPr>
          <a:xfrm>
            <a:off x="302148" y="1494845"/>
            <a:ext cx="11537343"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88401AF8-C28B-4068-9882-48F77FF42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715" y="4293803"/>
            <a:ext cx="1873856" cy="1873856"/>
          </a:xfrm>
          <a:prstGeom prst="rect">
            <a:avLst/>
          </a:prstGeom>
        </p:spPr>
      </p:pic>
      <p:pic>
        <p:nvPicPr>
          <p:cNvPr id="9" name="Picture 8">
            <a:extLst>
              <a:ext uri="{FF2B5EF4-FFF2-40B4-BE49-F238E27FC236}">
                <a16:creationId xmlns:a16="http://schemas.microsoft.com/office/drawing/2014/main" id="{1844FB64-5EDC-4096-848A-B337917AD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726" y="4140398"/>
            <a:ext cx="2041727" cy="2041727"/>
          </a:xfrm>
          <a:prstGeom prst="rect">
            <a:avLst/>
          </a:prstGeom>
        </p:spPr>
      </p:pic>
      <p:pic>
        <p:nvPicPr>
          <p:cNvPr id="12" name="Picture 11">
            <a:extLst>
              <a:ext uri="{FF2B5EF4-FFF2-40B4-BE49-F238E27FC236}">
                <a16:creationId xmlns:a16="http://schemas.microsoft.com/office/drawing/2014/main" id="{02E7E8D9-D751-4B70-B559-F8A9253A2BFF}"/>
              </a:ext>
            </a:extLst>
          </p:cNvPr>
          <p:cNvPicPr>
            <a:picLocks noChangeAspect="1"/>
          </p:cNvPicPr>
          <p:nvPr/>
        </p:nvPicPr>
        <p:blipFill rotWithShape="1">
          <a:blip r:embed="rId5">
            <a:extLst>
              <a:ext uri="{28A0092B-C50C-407E-A947-70E740481C1C}">
                <a14:useLocalDpi xmlns:a14="http://schemas.microsoft.com/office/drawing/2010/main" val="0"/>
              </a:ext>
            </a:extLst>
          </a:blip>
          <a:srcRect l="16756" r="15352"/>
          <a:stretch/>
        </p:blipFill>
        <p:spPr>
          <a:xfrm>
            <a:off x="8643047" y="3698466"/>
            <a:ext cx="1686204" cy="2483659"/>
          </a:xfrm>
          <a:prstGeom prst="rect">
            <a:avLst/>
          </a:prstGeom>
        </p:spPr>
      </p:pic>
      <p:pic>
        <p:nvPicPr>
          <p:cNvPr id="19" name="Picture 18">
            <a:extLst>
              <a:ext uri="{FF2B5EF4-FFF2-40B4-BE49-F238E27FC236}">
                <a16:creationId xmlns:a16="http://schemas.microsoft.com/office/drawing/2014/main" id="{390152AE-E59F-43C9-9DEF-F33B11FC359F}"/>
              </a:ext>
            </a:extLst>
          </p:cNvPr>
          <p:cNvPicPr>
            <a:picLocks noChangeAspect="1"/>
          </p:cNvPicPr>
          <p:nvPr/>
        </p:nvPicPr>
        <p:blipFill rotWithShape="1">
          <a:blip r:embed="rId6">
            <a:extLst>
              <a:ext uri="{28A0092B-C50C-407E-A947-70E740481C1C}">
                <a14:useLocalDpi xmlns:a14="http://schemas.microsoft.com/office/drawing/2010/main" val="0"/>
              </a:ext>
            </a:extLst>
          </a:blip>
          <a:srcRect l="9888" r="11495"/>
          <a:stretch/>
        </p:blipFill>
        <p:spPr>
          <a:xfrm>
            <a:off x="761131" y="4167598"/>
            <a:ext cx="1671576" cy="2126266"/>
          </a:xfrm>
          <a:prstGeom prst="rect">
            <a:avLst/>
          </a:prstGeom>
        </p:spPr>
      </p:pic>
      <p:pic>
        <p:nvPicPr>
          <p:cNvPr id="22" name="Picture 21">
            <a:extLst>
              <a:ext uri="{FF2B5EF4-FFF2-40B4-BE49-F238E27FC236}">
                <a16:creationId xmlns:a16="http://schemas.microsoft.com/office/drawing/2014/main" id="{09C2C843-8197-42C1-8B6D-65D79B3BC4D1}"/>
              </a:ext>
            </a:extLst>
          </p:cNvPr>
          <p:cNvPicPr>
            <a:picLocks noChangeAspect="1"/>
          </p:cNvPicPr>
          <p:nvPr/>
        </p:nvPicPr>
        <p:blipFill rotWithShape="1">
          <a:blip r:embed="rId7">
            <a:extLst>
              <a:ext uri="{28A0092B-C50C-407E-A947-70E740481C1C}">
                <a14:useLocalDpi xmlns:a14="http://schemas.microsoft.com/office/drawing/2010/main" val="0"/>
              </a:ext>
            </a:extLst>
          </a:blip>
          <a:srcRect l="26902" r="24085"/>
          <a:stretch/>
        </p:blipFill>
        <p:spPr>
          <a:xfrm>
            <a:off x="4797209" y="3897056"/>
            <a:ext cx="1070919" cy="2184988"/>
          </a:xfrm>
          <a:prstGeom prst="rect">
            <a:avLst/>
          </a:prstGeom>
        </p:spPr>
      </p:pic>
      <p:pic>
        <p:nvPicPr>
          <p:cNvPr id="15" name="Picture 14">
            <a:extLst>
              <a:ext uri="{FF2B5EF4-FFF2-40B4-BE49-F238E27FC236}">
                <a16:creationId xmlns:a16="http://schemas.microsoft.com/office/drawing/2014/main" id="{63782C6D-9D46-4C59-BC34-FB554A3F6D31}"/>
              </a:ext>
            </a:extLst>
          </p:cNvPr>
          <p:cNvPicPr>
            <a:picLocks noChangeAspect="1"/>
          </p:cNvPicPr>
          <p:nvPr/>
        </p:nvPicPr>
        <p:blipFill rotWithShape="1">
          <a:blip r:embed="rId8">
            <a:extLst>
              <a:ext uri="{28A0092B-C50C-407E-A947-70E740481C1C}">
                <a14:useLocalDpi xmlns:a14="http://schemas.microsoft.com/office/drawing/2010/main" val="0"/>
              </a:ext>
            </a:extLst>
          </a:blip>
          <a:srcRect l="23800"/>
          <a:stretch/>
        </p:blipFill>
        <p:spPr>
          <a:xfrm>
            <a:off x="10094638" y="4387140"/>
            <a:ext cx="1336231" cy="1753577"/>
          </a:xfrm>
          <a:prstGeom prst="rect">
            <a:avLst/>
          </a:prstGeom>
        </p:spPr>
      </p:pic>
    </p:spTree>
    <p:extLst>
      <p:ext uri="{BB962C8B-B14F-4D97-AF65-F5344CB8AC3E}">
        <p14:creationId xmlns:p14="http://schemas.microsoft.com/office/powerpoint/2010/main" val="132298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7DF631-11D3-404E-BC1D-2CA864C4CC71}"/>
              </a:ext>
            </a:extLst>
          </p:cNvPr>
          <p:cNvPicPr>
            <a:picLocks noChangeAspect="1"/>
          </p:cNvPicPr>
          <p:nvPr/>
        </p:nvPicPr>
        <p:blipFill rotWithShape="1">
          <a:blip r:embed="rId3">
            <a:extLst>
              <a:ext uri="{28A0092B-C50C-407E-A947-70E740481C1C}">
                <a14:useLocalDpi xmlns:a14="http://schemas.microsoft.com/office/drawing/2010/main" val="0"/>
              </a:ext>
            </a:extLst>
          </a:blip>
          <a:srcRect l="4423" t="2109" b="4549"/>
          <a:stretch/>
        </p:blipFill>
        <p:spPr>
          <a:xfrm>
            <a:off x="0" y="3047"/>
            <a:ext cx="12192000" cy="6854953"/>
          </a:xfrm>
          <a:prstGeom prst="rect">
            <a:avLst/>
          </a:prstGeom>
        </p:spPr>
      </p:pic>
      <p:sp>
        <p:nvSpPr>
          <p:cNvPr id="2" name="Title 1">
            <a:extLst>
              <a:ext uri="{FF2B5EF4-FFF2-40B4-BE49-F238E27FC236}">
                <a16:creationId xmlns:a16="http://schemas.microsoft.com/office/drawing/2014/main" id="{6528D20A-43A8-40EF-904B-99D4A0F6E782}"/>
              </a:ext>
            </a:extLst>
          </p:cNvPr>
          <p:cNvSpPr>
            <a:spLocks noGrp="1"/>
          </p:cNvSpPr>
          <p:nvPr>
            <p:ph type="title"/>
          </p:nvPr>
        </p:nvSpPr>
        <p:spPr>
          <a:xfrm>
            <a:off x="541121" y="577199"/>
            <a:ext cx="7928488" cy="1831517"/>
          </a:xfrm>
        </p:spPr>
        <p:txBody>
          <a:bodyPr>
            <a:noAutofit/>
          </a:bodyPr>
          <a:lstStyle/>
          <a:p>
            <a:r>
              <a:rPr lang="en-US" sz="5400" dirty="0">
                <a:solidFill>
                  <a:schemeClr val="bg1">
                    <a:lumMod val="95000"/>
                  </a:schemeClr>
                </a:solidFill>
                <a:latin typeface="Roboto Light" panose="02000000000000000000" pitchFamily="2" charset="0"/>
                <a:ea typeface="Roboto Light" panose="02000000000000000000" pitchFamily="2" charset="0"/>
              </a:rPr>
              <a:t>EXCEPTIONAL</a:t>
            </a:r>
            <a:br>
              <a:rPr lang="en-US" sz="5400" dirty="0">
                <a:solidFill>
                  <a:schemeClr val="bg1">
                    <a:lumMod val="95000"/>
                  </a:schemeClr>
                </a:solidFill>
                <a:latin typeface="Roboto Light" panose="02000000000000000000" pitchFamily="2" charset="0"/>
                <a:ea typeface="Roboto Light" panose="02000000000000000000" pitchFamily="2" charset="0"/>
              </a:rPr>
            </a:br>
            <a:r>
              <a:rPr lang="en-US" sz="6000" dirty="0">
                <a:solidFill>
                  <a:schemeClr val="bg1">
                    <a:lumMod val="95000"/>
                  </a:schemeClr>
                </a:solidFill>
                <a:latin typeface="Roboto Light" panose="02000000000000000000" pitchFamily="2" charset="0"/>
                <a:ea typeface="Roboto Light" panose="02000000000000000000" pitchFamily="2" charset="0"/>
              </a:rPr>
              <a:t>CHARACTER</a:t>
            </a:r>
            <a:endParaRPr lang="lt-LT" sz="54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2611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56F9-C501-4E9C-A69D-7B5ABD14ED70}"/>
              </a:ext>
            </a:extLst>
          </p:cNvPr>
          <p:cNvPicPr>
            <a:picLocks noChangeAspect="1"/>
          </p:cNvPicPr>
          <p:nvPr/>
        </p:nvPicPr>
        <p:blipFill rotWithShape="1">
          <a:blip r:embed="rId3">
            <a:extLst>
              <a:ext uri="{28A0092B-C50C-407E-A947-70E740481C1C}">
                <a14:useLocalDpi xmlns:a14="http://schemas.microsoft.com/office/drawing/2010/main" val="0"/>
              </a:ext>
            </a:extLst>
          </a:blip>
          <a:srcRect l="7297" t="14266" r="24110"/>
          <a:stretch/>
        </p:blipFill>
        <p:spPr>
          <a:xfrm>
            <a:off x="0" y="0"/>
            <a:ext cx="12192000" cy="6858000"/>
          </a:xfrm>
          <a:prstGeom prst="rect">
            <a:avLst/>
          </a:prstGeom>
        </p:spPr>
      </p:pic>
      <p:sp>
        <p:nvSpPr>
          <p:cNvPr id="6" name="Title 1">
            <a:extLst>
              <a:ext uri="{FF2B5EF4-FFF2-40B4-BE49-F238E27FC236}">
                <a16:creationId xmlns:a16="http://schemas.microsoft.com/office/drawing/2014/main" id="{6BD259BA-FCED-4CCE-8453-66829B472E74}"/>
              </a:ext>
            </a:extLst>
          </p:cNvPr>
          <p:cNvSpPr txBox="1">
            <a:spLocks/>
          </p:cNvSpPr>
          <p:nvPr/>
        </p:nvSpPr>
        <p:spPr>
          <a:xfrm>
            <a:off x="393702" y="706986"/>
            <a:ext cx="41416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800" b="1" dirty="0">
                <a:solidFill>
                  <a:schemeClr val="bg1"/>
                </a:solidFill>
                <a:latin typeface="Roboto Light" panose="02000000000000000000" pitchFamily="2" charset="0"/>
                <a:ea typeface="Roboto Light" panose="02000000000000000000" pitchFamily="2" charset="0"/>
              </a:rPr>
              <a:t>MODERN SOLIDNESS</a:t>
            </a:r>
            <a:endParaRPr lang="lt-LT" sz="4800" dirty="0">
              <a:solidFill>
                <a:schemeClr val="bg1"/>
              </a:solidFill>
              <a:latin typeface="Roboto Light" panose="02000000000000000000" pitchFamily="2" charset="0"/>
              <a:ea typeface="Roboto Light" panose="02000000000000000000" pitchFamily="2" charset="0"/>
            </a:endParaRPr>
          </a:p>
        </p:txBody>
      </p:sp>
      <p:sp>
        <p:nvSpPr>
          <p:cNvPr id="7" name="Content Placeholder 2">
            <a:extLst>
              <a:ext uri="{FF2B5EF4-FFF2-40B4-BE49-F238E27FC236}">
                <a16:creationId xmlns:a16="http://schemas.microsoft.com/office/drawing/2014/main" id="{C9453D1B-786B-4E90-8796-9CE76AA6CF5B}"/>
              </a:ext>
            </a:extLst>
          </p:cNvPr>
          <p:cNvSpPr>
            <a:spLocks noGrp="1"/>
          </p:cNvSpPr>
          <p:nvPr>
            <p:ph idx="1"/>
          </p:nvPr>
        </p:nvSpPr>
        <p:spPr>
          <a:xfrm>
            <a:off x="393702" y="2739534"/>
            <a:ext cx="4262996" cy="3733842"/>
          </a:xfrm>
        </p:spPr>
        <p:txBody>
          <a:bodyPr>
            <a:noAutofit/>
          </a:bodyPr>
          <a:lstStyle/>
          <a:p>
            <a:r>
              <a:rPr lang="en-US" sz="2000" dirty="0">
                <a:solidFill>
                  <a:schemeClr val="bg1"/>
                </a:solidFill>
                <a:latin typeface="Roboto Light" panose="02000000000000000000" pitchFamily="2" charset="0"/>
                <a:ea typeface="Roboto Light" panose="02000000000000000000" pitchFamily="2" charset="0"/>
              </a:rPr>
              <a:t>Motion Executive features a contemporary, yet solid design</a:t>
            </a:r>
          </a:p>
          <a:p>
            <a:pPr marL="0" indent="0">
              <a:buNone/>
            </a:pPr>
            <a:endParaRPr lang="lt-LT" sz="2000" dirty="0">
              <a:solidFill>
                <a:schemeClr val="bg1"/>
              </a:solidFill>
              <a:latin typeface="Roboto Light" panose="02000000000000000000" pitchFamily="2" charset="0"/>
              <a:ea typeface="Roboto Light" panose="02000000000000000000" pitchFamily="2" charset="0"/>
            </a:endParaRPr>
          </a:p>
          <a:p>
            <a:r>
              <a:rPr lang="en-US" sz="2000" dirty="0">
                <a:solidFill>
                  <a:schemeClr val="bg1"/>
                </a:solidFill>
                <a:latin typeface="Roboto Light" panose="02000000000000000000" pitchFamily="2" charset="0"/>
                <a:ea typeface="Roboto Light" panose="02000000000000000000" pitchFamily="2" charset="0"/>
              </a:rPr>
              <a:t>The image of solidness is further enhanced by the large surface area, which allows for extra comfort while working</a:t>
            </a:r>
          </a:p>
          <a:p>
            <a:pPr marL="0" indent="0">
              <a:buNone/>
            </a:pPr>
            <a:endParaRPr lang="lt-LT" sz="2000" dirty="0">
              <a:solidFill>
                <a:schemeClr val="bg1"/>
              </a:solidFill>
              <a:latin typeface="Roboto Light" panose="02000000000000000000" pitchFamily="2" charset="0"/>
              <a:ea typeface="Roboto Light" panose="02000000000000000000" pitchFamily="2" charset="0"/>
            </a:endParaRPr>
          </a:p>
          <a:p>
            <a:r>
              <a:rPr lang="en-US" sz="2000" dirty="0">
                <a:solidFill>
                  <a:schemeClr val="bg1"/>
                </a:solidFill>
                <a:latin typeface="Roboto Light" panose="02000000000000000000" pitchFamily="2" charset="0"/>
                <a:ea typeface="Roboto Light" panose="02000000000000000000" pitchFamily="2" charset="0"/>
              </a:rPr>
              <a:t>Side panels create an image of continuity</a:t>
            </a:r>
          </a:p>
        </p:txBody>
      </p:sp>
    </p:spTree>
    <p:extLst>
      <p:ext uri="{BB962C8B-B14F-4D97-AF65-F5344CB8AC3E}">
        <p14:creationId xmlns:p14="http://schemas.microsoft.com/office/powerpoint/2010/main" val="851361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E3E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9B584-6E2E-43EB-940A-069C0CD8D8F8}"/>
              </a:ext>
            </a:extLst>
          </p:cNvPr>
          <p:cNvPicPr>
            <a:picLocks noChangeAspect="1"/>
          </p:cNvPicPr>
          <p:nvPr/>
        </p:nvPicPr>
        <p:blipFill rotWithShape="1">
          <a:blip r:embed="rId3">
            <a:extLst>
              <a:ext uri="{28A0092B-C50C-407E-A947-70E740481C1C}">
                <a14:useLocalDpi xmlns:a14="http://schemas.microsoft.com/office/drawing/2010/main" val="0"/>
              </a:ext>
            </a:extLst>
          </a:blip>
          <a:srcRect l="18680" t="18447" r="1314" b="3631"/>
          <a:stretch/>
        </p:blipFill>
        <p:spPr>
          <a:xfrm>
            <a:off x="-1" y="0"/>
            <a:ext cx="12518065" cy="6856781"/>
          </a:xfrm>
          <a:prstGeom prst="rect">
            <a:avLst/>
          </a:prstGeom>
        </p:spPr>
      </p:pic>
      <p:sp>
        <p:nvSpPr>
          <p:cNvPr id="5" name="Rectangle 4">
            <a:extLst>
              <a:ext uri="{FF2B5EF4-FFF2-40B4-BE49-F238E27FC236}">
                <a16:creationId xmlns:a16="http://schemas.microsoft.com/office/drawing/2014/main" id="{4BCF9A41-894B-4836-A6BC-B669425A1F5B}"/>
              </a:ext>
            </a:extLst>
          </p:cNvPr>
          <p:cNvSpPr/>
          <p:nvPr/>
        </p:nvSpPr>
        <p:spPr>
          <a:xfrm>
            <a:off x="7747590" y="547776"/>
            <a:ext cx="4338085" cy="2123658"/>
          </a:xfrm>
          <a:prstGeom prst="rect">
            <a:avLst/>
          </a:prstGeom>
        </p:spPr>
        <p:txBody>
          <a:bodyPr wrap="square">
            <a:spAutoFit/>
          </a:bodyPr>
          <a:lstStyle/>
          <a:p>
            <a:pPr lvl="0">
              <a:defRPr/>
            </a:pPr>
            <a:r>
              <a:rPr lang="en-US" sz="4400" dirty="0">
                <a:solidFill>
                  <a:schemeClr val="bg1">
                    <a:lumMod val="95000"/>
                  </a:schemeClr>
                </a:solidFill>
                <a:latin typeface="Roboto Thin" pitchFamily="2" charset="0"/>
                <a:ea typeface="Roboto Thin" pitchFamily="2" charset="0"/>
              </a:rPr>
              <a:t>Reveal your own style and individuality</a:t>
            </a:r>
          </a:p>
        </p:txBody>
      </p:sp>
    </p:spTree>
    <p:extLst>
      <p:ext uri="{BB962C8B-B14F-4D97-AF65-F5344CB8AC3E}">
        <p14:creationId xmlns:p14="http://schemas.microsoft.com/office/powerpoint/2010/main" val="186727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678F25-EB3F-47F2-976A-F13D0E3E2EE1}"/>
              </a:ext>
            </a:extLst>
          </p:cNvPr>
          <p:cNvPicPr>
            <a:picLocks noChangeAspect="1"/>
          </p:cNvPicPr>
          <p:nvPr/>
        </p:nvPicPr>
        <p:blipFill rotWithShape="1">
          <a:blip r:embed="rId3">
            <a:extLst>
              <a:ext uri="{28A0092B-C50C-407E-A947-70E740481C1C}">
                <a14:useLocalDpi xmlns:a14="http://schemas.microsoft.com/office/drawing/2010/main" val="0"/>
              </a:ext>
            </a:extLst>
          </a:blip>
          <a:srcRect l="1113" t="4821" r="6445" b="2718"/>
          <a:stretch/>
        </p:blipFill>
        <p:spPr>
          <a:xfrm>
            <a:off x="0" y="-1"/>
            <a:ext cx="12192001" cy="6858001"/>
          </a:xfrm>
          <a:prstGeom prst="rect">
            <a:avLst/>
          </a:prstGeom>
        </p:spPr>
      </p:pic>
      <p:sp>
        <p:nvSpPr>
          <p:cNvPr id="2" name="Title 1">
            <a:extLst>
              <a:ext uri="{FF2B5EF4-FFF2-40B4-BE49-F238E27FC236}">
                <a16:creationId xmlns:a16="http://schemas.microsoft.com/office/drawing/2014/main" id="{6528D20A-43A8-40EF-904B-99D4A0F6E782}"/>
              </a:ext>
            </a:extLst>
          </p:cNvPr>
          <p:cNvSpPr>
            <a:spLocks noGrp="1"/>
          </p:cNvSpPr>
          <p:nvPr>
            <p:ph type="title"/>
          </p:nvPr>
        </p:nvSpPr>
        <p:spPr>
          <a:xfrm>
            <a:off x="297833" y="2966275"/>
            <a:ext cx="11573692" cy="1325563"/>
          </a:xfrm>
        </p:spPr>
        <p:txBody>
          <a:bodyPr>
            <a:noAutofit/>
          </a:bodyPr>
          <a:lstStyle/>
          <a:p>
            <a:pPr algn="ctr"/>
            <a:r>
              <a:rPr lang="lt-LT" sz="8800" dirty="0">
                <a:solidFill>
                  <a:schemeClr val="bg1"/>
                </a:solidFill>
                <a:latin typeface="Roboto Condensed" panose="02000000000000000000" pitchFamily="2" charset="0"/>
                <a:ea typeface="Roboto Condensed" panose="02000000000000000000" pitchFamily="2" charset="0"/>
              </a:rPr>
              <a:t>WORKSPACE</a:t>
            </a:r>
            <a:br>
              <a:rPr lang="lt-LT" sz="8800" dirty="0">
                <a:solidFill>
                  <a:schemeClr val="bg1"/>
                </a:solidFill>
                <a:latin typeface="Roboto Condensed" panose="02000000000000000000" pitchFamily="2" charset="0"/>
                <a:ea typeface="Roboto Condensed" panose="02000000000000000000" pitchFamily="2" charset="0"/>
              </a:rPr>
            </a:br>
            <a:r>
              <a:rPr lang="lt-LT" sz="8800" dirty="0">
                <a:solidFill>
                  <a:schemeClr val="bg1"/>
                </a:solidFill>
                <a:latin typeface="Roboto Condensed" panose="02000000000000000000" pitchFamily="2" charset="0"/>
                <a:ea typeface="Roboto Condensed" panose="02000000000000000000" pitchFamily="2" charset="0"/>
              </a:rPr>
              <a:t>SOLUTIONS</a:t>
            </a:r>
          </a:p>
        </p:txBody>
      </p:sp>
    </p:spTree>
    <p:extLst>
      <p:ext uri="{BB962C8B-B14F-4D97-AF65-F5344CB8AC3E}">
        <p14:creationId xmlns:p14="http://schemas.microsoft.com/office/powerpoint/2010/main" val="148132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F8C92-F66B-42FE-9121-E16326347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 y="0"/>
            <a:ext cx="12176847" cy="6858000"/>
          </a:xfrm>
          <a:prstGeom prst="rect">
            <a:avLst/>
          </a:prstGeom>
        </p:spPr>
      </p:pic>
    </p:spTree>
    <p:extLst>
      <p:ext uri="{BB962C8B-B14F-4D97-AF65-F5344CB8AC3E}">
        <p14:creationId xmlns:p14="http://schemas.microsoft.com/office/powerpoint/2010/main" val="172525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5ED24-C49F-48E9-94E4-5B06FCCEE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204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D821B-D30D-4F1B-88A2-F8DF142DA0BB}"/>
              </a:ext>
            </a:extLst>
          </p:cNvPr>
          <p:cNvPicPr>
            <a:picLocks noChangeAspect="1"/>
          </p:cNvPicPr>
          <p:nvPr/>
        </p:nvPicPr>
        <p:blipFill rotWithShape="1">
          <a:blip r:embed="rId3">
            <a:extLst>
              <a:ext uri="{28A0092B-C50C-407E-A947-70E740481C1C}">
                <a14:useLocalDpi xmlns:a14="http://schemas.microsoft.com/office/drawing/2010/main" val="0"/>
              </a:ext>
            </a:extLst>
          </a:blip>
          <a:srcRect l="10591" t="10575" b="6169"/>
          <a:stretch/>
        </p:blipFill>
        <p:spPr>
          <a:xfrm>
            <a:off x="0" y="413466"/>
            <a:ext cx="12192001" cy="6384899"/>
          </a:xfrm>
          <a:prstGeom prst="rect">
            <a:avLst/>
          </a:prstGeom>
        </p:spPr>
      </p:pic>
      <p:sp>
        <p:nvSpPr>
          <p:cNvPr id="10" name="Rectangle 9">
            <a:extLst>
              <a:ext uri="{FF2B5EF4-FFF2-40B4-BE49-F238E27FC236}">
                <a16:creationId xmlns:a16="http://schemas.microsoft.com/office/drawing/2014/main" id="{4253D5CC-3341-4E4E-8473-6DE1EEA32F86}"/>
              </a:ext>
            </a:extLst>
          </p:cNvPr>
          <p:cNvSpPr/>
          <p:nvPr/>
        </p:nvSpPr>
        <p:spPr>
          <a:xfrm>
            <a:off x="413570" y="540173"/>
            <a:ext cx="8715689" cy="1015663"/>
          </a:xfrm>
          <a:prstGeom prst="rect">
            <a:avLst/>
          </a:prstGeom>
        </p:spPr>
        <p:txBody>
          <a:bodyPr wrap="square">
            <a:spAutoFit/>
          </a:bodyPr>
          <a:lstStyle/>
          <a:p>
            <a:r>
              <a:rPr lang="en-US" sz="6000" dirty="0">
                <a:latin typeface="Roboto Thin" pitchFamily="2" charset="0"/>
                <a:ea typeface="Roboto Thin" pitchFamily="2" charset="0"/>
              </a:rPr>
              <a:t>Natural Elegance</a:t>
            </a:r>
          </a:p>
        </p:txBody>
      </p:sp>
    </p:spTree>
    <p:extLst>
      <p:ext uri="{BB962C8B-B14F-4D97-AF65-F5344CB8AC3E}">
        <p14:creationId xmlns:p14="http://schemas.microsoft.com/office/powerpoint/2010/main" val="232122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13395</TotalTime>
  <Words>1615</Words>
  <Application>Microsoft Office PowerPoint</Application>
  <PresentationFormat>Widescreen</PresentationFormat>
  <Paragraphs>137</Paragraphs>
  <Slides>22</Slides>
  <Notes>20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Roboto</vt:lpstr>
      <vt:lpstr>Roboto Black</vt:lpstr>
      <vt:lpstr>Roboto Condensed</vt:lpstr>
      <vt:lpstr>Roboto Light</vt:lpstr>
      <vt:lpstr>Roboto Thin</vt:lpstr>
      <vt:lpstr>Office Theme</vt:lpstr>
      <vt:lpstr>MOTION EXECUTIVE</vt:lpstr>
      <vt:lpstr>PowerPoint Presentation</vt:lpstr>
      <vt:lpstr>EXCEPTIONAL CHARACTER</vt:lpstr>
      <vt:lpstr>PowerPoint Presentation</vt:lpstr>
      <vt:lpstr>PowerPoint Presentation</vt:lpstr>
      <vt:lpstr>WORKSPACE SOLUTIONS</vt:lpstr>
      <vt:lpstr>PowerPoint Presentation</vt:lpstr>
      <vt:lpstr>PowerPoint Presentation</vt:lpstr>
      <vt:lpstr>PowerPoint Presentation</vt:lpstr>
      <vt:lpstr>PowerPoint Presentation</vt:lpstr>
      <vt:lpstr>SIMPLE AND CONVENIENT USAGE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Gediminas Talačka</dc:creator>
  <cp:lastModifiedBy>Grėta Kristina Sereikaitė</cp:lastModifiedBy>
  <cp:revision>346</cp:revision>
  <dcterms:created xsi:type="dcterms:W3CDTF">2020-04-15T14:52:41Z</dcterms:created>
  <dcterms:modified xsi:type="dcterms:W3CDTF">2020-06-17T07:37:44Z</dcterms:modified>
</cp:coreProperties>
</file>