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4114" r:id="rId2"/>
    <p:sldMasterId id="2147484168" r:id="rId3"/>
    <p:sldMasterId id="2147484222" r:id="rId4"/>
    <p:sldMasterId id="2147484276" r:id="rId5"/>
  </p:sldMasterIdLst>
  <p:notesMasterIdLst>
    <p:notesMasterId r:id="rId36"/>
  </p:notesMasterIdLst>
  <p:handoutMasterIdLst>
    <p:handoutMasterId r:id="rId37"/>
  </p:handoutMasterIdLst>
  <p:sldIdLst>
    <p:sldId id="348" r:id="rId6"/>
    <p:sldId id="1613" r:id="rId7"/>
    <p:sldId id="1629" r:id="rId8"/>
    <p:sldId id="1571" r:id="rId9"/>
    <p:sldId id="281" r:id="rId10"/>
    <p:sldId id="354" r:id="rId11"/>
    <p:sldId id="1551" r:id="rId12"/>
    <p:sldId id="1623" r:id="rId13"/>
    <p:sldId id="1617" r:id="rId14"/>
    <p:sldId id="1619" r:id="rId15"/>
    <p:sldId id="1554" r:id="rId16"/>
    <p:sldId id="1624" r:id="rId17"/>
    <p:sldId id="1557" r:id="rId18"/>
    <p:sldId id="1559" r:id="rId19"/>
    <p:sldId id="290" r:id="rId20"/>
    <p:sldId id="1556" r:id="rId21"/>
    <p:sldId id="1625" r:id="rId22"/>
    <p:sldId id="1552" r:id="rId23"/>
    <p:sldId id="1604" r:id="rId24"/>
    <p:sldId id="1627" r:id="rId25"/>
    <p:sldId id="1628" r:id="rId26"/>
    <p:sldId id="1553" r:id="rId27"/>
    <p:sldId id="1535" r:id="rId28"/>
    <p:sldId id="1497" r:id="rId29"/>
    <p:sldId id="1603" r:id="rId30"/>
    <p:sldId id="1539" r:id="rId31"/>
    <p:sldId id="1615" r:id="rId32"/>
    <p:sldId id="1612" r:id="rId33"/>
    <p:sldId id="1609" r:id="rId34"/>
    <p:sldId id="1620" r:id="rId35"/>
  </p:sldIdLst>
  <p:sldSz cx="12192000" cy="6858000"/>
  <p:notesSz cx="6858000" cy="9144000"/>
  <p:embeddedFontLst>
    <p:embeddedFont>
      <p:font typeface="Roboto Light" panose="02000000000000000000" pitchFamily="2" charset="0"/>
      <p:regular r:id="rId38"/>
      <p:italic r:id="rId39"/>
    </p:embeddedFont>
    <p:embeddedFont>
      <p:font typeface="Visuelt Pro" panose="020B0503040202040104" pitchFamily="34" charset="0"/>
      <p:regular r:id="rId40"/>
      <p:bold r:id="rId41"/>
      <p:italic r:id="rId42"/>
      <p:boldItalic r:id="rId43"/>
    </p:embeddedFont>
    <p:embeddedFont>
      <p:font typeface="Visuelt Pro Light" panose="020B0303040202040104" pitchFamily="34" charset="0"/>
      <p:regular r:id="rId44"/>
      <p:italic r:id="rId45"/>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A83FBE-B26A-EF1A-59DD-CE7E2D0651FE}" name="Agnė Ūkienė" initials="AŪ" userId="S::agne.ukiene@narbutas.lt::544d8aba-b06e-4456-b13a-dacd6f0716bd" providerId="AD"/>
  <p188:author id="{93CC0CE5-DBAF-E4CA-6C98-22CDD30F2CDE}" name="Lina Berenienė" initials="LB" userId="S::lina.bereniene@narbutas.lt::16f3569d-300c-47ed-a08b-1108d94a0d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6" clrIdx="0">
    <p:extLst>
      <p:ext uri="{19B8F6BF-5375-455C-9EA6-DF929625EA0E}">
        <p15:presenceInfo xmlns:p15="http://schemas.microsoft.com/office/powerpoint/2012/main" userId="S::urte.balcaite@narbutas.lt::ba2a69d7-34ef-4ef9-84c4-d3fd4f300fe7" providerId="AD"/>
      </p:ext>
    </p:extLst>
  </p:cmAuthor>
  <p:cmAuthor id="2" name="Vilma Laurenčikienė" initials="VL" lastIdx="1" clrIdx="1">
    <p:extLst>
      <p:ext uri="{19B8F6BF-5375-455C-9EA6-DF929625EA0E}">
        <p15:presenceInfo xmlns:p15="http://schemas.microsoft.com/office/powerpoint/2012/main" userId="S::vilma.laurencikiene@narbutas.lt::bbcb2dfa-4bf7-4c04-851d-421044d74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978B"/>
    <a:srgbClr val="AF9797"/>
    <a:srgbClr val="E6E6E6"/>
    <a:srgbClr val="9C9C9C"/>
    <a:srgbClr val="CCC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9" autoAdjust="0"/>
    <p:restoredTop sz="69034" autoAdjust="0"/>
  </p:normalViewPr>
  <p:slideViewPr>
    <p:cSldViewPr snapToGrid="0" showGuides="1">
      <p:cViewPr>
        <p:scale>
          <a:sx n="80" d="100"/>
          <a:sy n="80" d="100"/>
        </p:scale>
        <p:origin x="3336" y="728"/>
      </p:cViewPr>
      <p:guideLst>
        <p:guide orient="horz" pos="913"/>
        <p:guide pos="3840"/>
      </p:guideLst>
    </p:cSldViewPr>
  </p:slideViewPr>
  <p:notesTextViewPr>
    <p:cViewPr>
      <p:scale>
        <a:sx n="3" d="2"/>
        <a:sy n="3" d="2"/>
      </p:scale>
      <p:origin x="0" y="0"/>
    </p:cViewPr>
  </p:notesTextViewPr>
  <p:notesViewPr>
    <p:cSldViewPr snapToGrid="0">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2024-05-16</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2024-05-16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1</a:t>
            </a:fld>
            <a:endParaRPr lang="lt-LT"/>
          </a:p>
        </p:txBody>
      </p:sp>
    </p:spTree>
    <p:extLst>
      <p:ext uri="{BB962C8B-B14F-4D97-AF65-F5344CB8AC3E}">
        <p14:creationId xmlns:p14="http://schemas.microsoft.com/office/powerpoint/2010/main" val="608988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C530-6AF1-1296-299B-5ECD2FD31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27CFE-B594-8BCB-790E-353EA8B74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1CD46-9597-001B-AEB3-F5D77CF5A41C}"/>
              </a:ext>
            </a:extLst>
          </p:cNvPr>
          <p:cNvSpPr>
            <a:spLocks noGrp="1"/>
          </p:cNvSpPr>
          <p:nvPr>
            <p:ph type="body" idx="1"/>
          </p:nvPr>
        </p:nvSpPr>
        <p:spPr/>
        <p:txBody>
          <a:bodyPr/>
          <a:lstStyle/>
          <a:p>
            <a:r>
              <a:rPr lang="en-GB" dirty="0"/>
              <a:t>The frame of the OFY chair comes in two colours – black and grey</a:t>
            </a:r>
            <a:r>
              <a:rPr lang="lt-LT" dirty="0"/>
              <a:t>.</a:t>
            </a:r>
            <a:r>
              <a:rPr lang="lt-LT" baseline="0" dirty="0"/>
              <a:t> It</a:t>
            </a:r>
            <a:r>
              <a:rPr lang="en-GB" dirty="0"/>
              <a:t> can be </a:t>
            </a:r>
            <a:r>
              <a:rPr lang="lt-LT" dirty="0" err="1"/>
              <a:t>paired</a:t>
            </a:r>
            <a:r>
              <a:rPr lang="lt-LT" dirty="0"/>
              <a:t> </a:t>
            </a:r>
            <a:r>
              <a:rPr lang="en-GB" dirty="0"/>
              <a:t>the armrests and base in the same colour</a:t>
            </a:r>
            <a:r>
              <a:rPr lang="lt-LT" dirty="0"/>
              <a:t>, </a:t>
            </a:r>
            <a:r>
              <a:rPr lang="lt-LT" dirty="0" err="1"/>
              <a:t>giving</a:t>
            </a:r>
            <a:r>
              <a:rPr lang="en-GB" dirty="0"/>
              <a:t> the chair a seamless look. You can also create any mood you want by choosing fabrics for the upholstered part, and you can match the chairs to other upholstered furniture in the office, such as desk screens and soft furniture.</a:t>
            </a:r>
          </a:p>
        </p:txBody>
      </p:sp>
      <p:sp>
        <p:nvSpPr>
          <p:cNvPr id="4" name="Slide Number Placeholder 3">
            <a:extLst>
              <a:ext uri="{FF2B5EF4-FFF2-40B4-BE49-F238E27FC236}">
                <a16:creationId xmlns:a16="http://schemas.microsoft.com/office/drawing/2014/main" id="{1AC92EB2-E68B-2D12-19AC-1F788341B118}"/>
              </a:ext>
            </a:extLst>
          </p:cNvPr>
          <p:cNvSpPr>
            <a:spLocks noGrp="1"/>
          </p:cNvSpPr>
          <p:nvPr>
            <p:ph type="sldNum" sz="quarter" idx="5"/>
          </p:nvPr>
        </p:nvSpPr>
        <p:spPr/>
        <p:txBody>
          <a:bodyPr/>
          <a:lstStyle/>
          <a:p>
            <a:fld id="{623103AC-7621-4A9D-9144-41AB86A684B9}" type="slidenum">
              <a:rPr lang="lt-LT" smtClean="0"/>
              <a:t>10</a:t>
            </a:fld>
            <a:endParaRPr lang="lt-LT"/>
          </a:p>
        </p:txBody>
      </p:sp>
    </p:spTree>
    <p:extLst>
      <p:ext uri="{BB962C8B-B14F-4D97-AF65-F5344CB8AC3E}">
        <p14:creationId xmlns:p14="http://schemas.microsoft.com/office/powerpoint/2010/main" val="266105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main challenge for the designer in designing and developing OFY was to create such a wide range of chairs that would suit different environments and people.</a:t>
            </a:r>
          </a:p>
        </p:txBody>
      </p:sp>
      <p:sp>
        <p:nvSpPr>
          <p:cNvPr id="4" name="Slide Number Placeholder 3"/>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348400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D511C-AAAC-EF66-02A4-0DDE77E7D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BBCDD-2769-7CA8-DF29-6BF1BA958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2A489-F033-D793-7F53-63A9FC632E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A simple, minimalist frame characterises the entire collection. </a:t>
            </a:r>
            <a:r>
              <a:rPr lang="en-GB" sz="1200" dirty="0"/>
              <a:t>The same frame is suitable for chairs in three heights.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collection includes two types of task chairs – with a </a:t>
            </a:r>
            <a:r>
              <a:rPr lang="lt-LT" sz="1200" dirty="0" err="1"/>
              <a:t>traditional</a:t>
            </a:r>
            <a:r>
              <a:rPr lang="en-GB" sz="1200" dirty="0"/>
              <a:t> backrest and a low backrest – as well as an executive chair and visitor chairs that have a pyramid-shaped base with glides or castors.</a:t>
            </a:r>
            <a:r>
              <a:rPr lang="en-GB" sz="1200" b="0" dirty="0"/>
              <a:t> </a:t>
            </a:r>
            <a:r>
              <a:rPr lang="en-GB" sz="1200" dirty="0"/>
              <a:t>With such a wide choice, the OFY collection can be used in many different spaces.</a:t>
            </a:r>
          </a:p>
        </p:txBody>
      </p:sp>
      <p:sp>
        <p:nvSpPr>
          <p:cNvPr id="4" name="Slide Number Placeholder 3">
            <a:extLst>
              <a:ext uri="{FF2B5EF4-FFF2-40B4-BE49-F238E27FC236}">
                <a16:creationId xmlns:a16="http://schemas.microsoft.com/office/drawing/2014/main" id="{5A4A783A-AD62-5734-71B0-7B871ED03116}"/>
              </a:ext>
            </a:extLst>
          </p:cNvPr>
          <p:cNvSpPr>
            <a:spLocks noGrp="1"/>
          </p:cNvSpPr>
          <p:nvPr>
            <p:ph type="sldNum" sz="quarter" idx="5"/>
          </p:nvPr>
        </p:nvSpPr>
        <p:spPr/>
        <p:txBody>
          <a:bodyPr/>
          <a:lstStyle/>
          <a:p>
            <a:fld id="{623103AC-7621-4A9D-9144-41AB86A684B9}" type="slidenum">
              <a:rPr lang="lt-LT" smtClean="0"/>
              <a:t>12</a:t>
            </a:fld>
            <a:endParaRPr lang="lt-LT"/>
          </a:p>
        </p:txBody>
      </p:sp>
    </p:spTree>
    <p:extLst>
      <p:ext uri="{BB962C8B-B14F-4D97-AF65-F5344CB8AC3E}">
        <p14:creationId xmlns:p14="http://schemas.microsoft.com/office/powerpoint/2010/main" val="1197187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767171"/>
                </a:solidFill>
                <a:latin typeface="Calibri" panose="020F0502020204030204" pitchFamily="34" charset="0"/>
                <a:cs typeface="Times New Roman" panose="02020603050405020304" pitchFamily="18" charset="0"/>
              </a:rPr>
              <a:t>The OFY task chairs with a </a:t>
            </a:r>
            <a:r>
              <a:rPr lang="lt-LT" sz="1800" b="0" i="0" dirty="0" err="1">
                <a:solidFill>
                  <a:srgbClr val="767171"/>
                </a:solidFill>
                <a:latin typeface="Calibri" panose="020F0502020204030204" pitchFamily="34" charset="0"/>
                <a:cs typeface="Times New Roman" panose="02020603050405020304" pitchFamily="18" charset="0"/>
              </a:rPr>
              <a:t>traditional</a:t>
            </a:r>
            <a:r>
              <a:rPr lang="en-GB" sz="1800" b="0" i="0" dirty="0">
                <a:solidFill>
                  <a:srgbClr val="767171"/>
                </a:solidFill>
                <a:latin typeface="Calibri" panose="020F0502020204030204" pitchFamily="34" charset="0"/>
                <a:cs typeface="Times New Roman" panose="02020603050405020304" pitchFamily="18" charset="0"/>
              </a:rPr>
              <a:t> backrest are ideal for team workplaces in open-plan offices,</a:t>
            </a:r>
          </a:p>
        </p:txBody>
      </p:sp>
      <p:sp>
        <p:nvSpPr>
          <p:cNvPr id="4" name="Slide Number Placeholder 3"/>
          <p:cNvSpPr>
            <a:spLocks noGrp="1"/>
          </p:cNvSpPr>
          <p:nvPr>
            <p:ph type="sldNum" sz="quarter" idx="5"/>
          </p:nvPr>
        </p:nvSpPr>
        <p:spPr/>
        <p:txBody>
          <a:bodyPr/>
          <a:lstStyle/>
          <a:p>
            <a:fld id="{623103AC-7621-4A9D-9144-41AB86A684B9}" type="slidenum">
              <a:rPr lang="lt-LT" smtClean="0"/>
              <a:t>13</a:t>
            </a:fld>
            <a:endParaRPr lang="lt-LT"/>
          </a:p>
        </p:txBody>
      </p:sp>
    </p:spTree>
    <p:extLst>
      <p:ext uri="{BB962C8B-B14F-4D97-AF65-F5344CB8AC3E}">
        <p14:creationId xmlns:p14="http://schemas.microsoft.com/office/powerpoint/2010/main" val="341816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767171"/>
                </a:solidFill>
                <a:latin typeface="Calibri" panose="020F0502020204030204" pitchFamily="34" charset="0"/>
                <a:ea typeface="Calibri" panose="020F0502020204030204" pitchFamily="34" charset="0"/>
                <a:cs typeface="Times New Roman" panose="02020603050405020304" pitchFamily="18" charset="0"/>
              </a:rPr>
              <a:t>while the low-back task chairs are a good choice for smaller boutique-style offices where a sense of cosiness is essential.</a:t>
            </a:r>
          </a:p>
        </p:txBody>
      </p:sp>
      <p:sp>
        <p:nvSpPr>
          <p:cNvPr id="4" name="Slide Number Placeholder 3"/>
          <p:cNvSpPr>
            <a:spLocks noGrp="1"/>
          </p:cNvSpPr>
          <p:nvPr>
            <p:ph type="sldNum" sz="quarter" idx="5"/>
          </p:nvPr>
        </p:nvSpPr>
        <p:spPr/>
        <p:txBody>
          <a:bodyPr/>
          <a:lstStyle/>
          <a:p>
            <a:fld id="{623103AC-7621-4A9D-9144-41AB86A684B9}" type="slidenum">
              <a:rPr lang="lt-LT" smtClean="0"/>
              <a:t>14</a:t>
            </a:fld>
            <a:endParaRPr lang="lt-LT"/>
          </a:p>
        </p:txBody>
      </p:sp>
    </p:spTree>
    <p:extLst>
      <p:ext uri="{BB962C8B-B14F-4D97-AF65-F5344CB8AC3E}">
        <p14:creationId xmlns:p14="http://schemas.microsoft.com/office/powerpoint/2010/main" val="2598668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767171"/>
                </a:solidFill>
                <a:latin typeface="Calibri" panose="020F0502020204030204" pitchFamily="34" charset="0"/>
                <a:ea typeface="Calibri" panose="020F0502020204030204" pitchFamily="34" charset="0"/>
                <a:cs typeface="Times New Roman" panose="02020603050405020304" pitchFamily="18" charset="0"/>
              </a:rPr>
              <a:t>For the manager’s workspace, you can use different types of chairs, i.e. not only an executive chair, but also visitor chairs with a pyramid-shaped base with glides, because guests sit here for a short time and do not have a need for greater mobility.</a:t>
            </a:r>
          </a:p>
        </p:txBody>
      </p:sp>
      <p:sp>
        <p:nvSpPr>
          <p:cNvPr id="4" name="Slide Number Placeholder 3"/>
          <p:cNvSpPr>
            <a:spLocks noGrp="1"/>
          </p:cNvSpPr>
          <p:nvPr>
            <p:ph type="sldNum" sz="quarter" idx="5"/>
          </p:nvPr>
        </p:nvSpPr>
        <p:spPr/>
        <p:txBody>
          <a:bodyPr/>
          <a:lstStyle/>
          <a:p>
            <a:fld id="{623103AC-7621-4A9D-9144-41AB86A684B9}" type="slidenum">
              <a:rPr lang="lt-LT" smtClean="0"/>
              <a:t>15</a:t>
            </a:fld>
            <a:endParaRPr lang="lt-LT"/>
          </a:p>
        </p:txBody>
      </p:sp>
    </p:spTree>
    <p:extLst>
      <p:ext uri="{BB962C8B-B14F-4D97-AF65-F5344CB8AC3E}">
        <p14:creationId xmlns:p14="http://schemas.microsoft.com/office/powerpoint/2010/main" val="225630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a:lnSpc>
                <a:spcPct val="107000"/>
              </a:lnSpc>
              <a:spcAft>
                <a:spcPts val="800"/>
              </a:spcAft>
            </a:pPr>
            <a:r>
              <a:rPr lang="en-GB" sz="1800" b="0" i="0" dirty="0">
                <a:solidFill>
                  <a:srgbClr val="767171"/>
                </a:solidFill>
                <a:latin typeface="Calibri" panose="020F0502020204030204" pitchFamily="34" charset="0"/>
                <a:ea typeface="Calibri" panose="020F0502020204030204" pitchFamily="34" charset="0"/>
                <a:cs typeface="Times New Roman" panose="02020603050405020304" pitchFamily="18" charset="0"/>
              </a:rPr>
              <a:t>Visitor chairs with castors are ideal for meeting rooms, allowing employees to enjoy greater freedom of movement, as they sometimes spend several hours there. You can also mix and match different OFY task and executive chairs if it is needed.</a:t>
            </a:r>
            <a:r>
              <a:rPr lang="en-GB" sz="1800" i="1" dirty="0">
                <a:solidFill>
                  <a:srgbClr val="767171"/>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23103AC-7621-4A9D-9144-41AB86A684B9}" type="slidenum">
              <a:rPr lang="lt-LT" smtClean="0"/>
              <a:t>16</a:t>
            </a:fld>
            <a:endParaRPr lang="lt-LT"/>
          </a:p>
        </p:txBody>
      </p:sp>
    </p:spTree>
    <p:extLst>
      <p:ext uri="{BB962C8B-B14F-4D97-AF65-F5344CB8AC3E}">
        <p14:creationId xmlns:p14="http://schemas.microsoft.com/office/powerpoint/2010/main" val="534139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17</a:t>
            </a:fld>
            <a:endParaRPr lang="lt-LT"/>
          </a:p>
        </p:txBody>
      </p:sp>
    </p:spTree>
    <p:extLst>
      <p:ext uri="{BB962C8B-B14F-4D97-AF65-F5344CB8AC3E}">
        <p14:creationId xmlns:p14="http://schemas.microsoft.com/office/powerpoint/2010/main" val="3189528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Times New Roman" panose="02020603050405020304" pitchFamily="18" charset="0"/>
              </a:rPr>
              <a:t>OFY is more than just a chair with a distinctive design, easily adaptable to different interiors. It has all the essential features to meet today’s ergonomic needs. Each user is able to choose the most suitable chair components to achieve the desired level of comfort.</a:t>
            </a:r>
          </a:p>
        </p:txBody>
      </p:sp>
      <p:sp>
        <p:nvSpPr>
          <p:cNvPr id="4" name="Slide Number Placeholder 3"/>
          <p:cNvSpPr>
            <a:spLocks noGrp="1"/>
          </p:cNvSpPr>
          <p:nvPr>
            <p:ph type="sldNum" sz="quarter" idx="5"/>
          </p:nvPr>
        </p:nvSpPr>
        <p:spPr/>
        <p:txBody>
          <a:bodyPr/>
          <a:lstStyle/>
          <a:p>
            <a:fld id="{623103AC-7621-4A9D-9144-41AB86A684B9}" type="slidenum">
              <a:rPr lang="lt-LT" smtClean="0"/>
              <a:t>18</a:t>
            </a:fld>
            <a:endParaRPr lang="lt-LT"/>
          </a:p>
        </p:txBody>
      </p:sp>
    </p:spTree>
    <p:extLst>
      <p:ext uri="{BB962C8B-B14F-4D97-AF65-F5344CB8AC3E}">
        <p14:creationId xmlns:p14="http://schemas.microsoft.com/office/powerpoint/2010/main" val="380798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OFY task chair has all the necessary functions which are easy to use.</a:t>
            </a:r>
          </a:p>
        </p:txBody>
      </p:sp>
      <p:sp>
        <p:nvSpPr>
          <p:cNvPr id="4" name="Slide Number Placeholder 3"/>
          <p:cNvSpPr>
            <a:spLocks noGrp="1"/>
          </p:cNvSpPr>
          <p:nvPr>
            <p:ph type="sldNum" sz="quarter" idx="5"/>
          </p:nvPr>
        </p:nvSpPr>
        <p:spPr/>
        <p:txBody>
          <a:bodyPr/>
          <a:lstStyle/>
          <a:p>
            <a:fld id="{623103AC-7621-4A9D-9144-41AB86A684B9}" type="slidenum">
              <a:rPr lang="lt-LT" smtClean="0"/>
              <a:t>19</a:t>
            </a:fld>
            <a:endParaRPr lang="lt-LT"/>
          </a:p>
        </p:txBody>
      </p:sp>
    </p:spTree>
    <p:extLst>
      <p:ext uri="{BB962C8B-B14F-4D97-AF65-F5344CB8AC3E}">
        <p14:creationId xmlns:p14="http://schemas.microsoft.com/office/powerpoint/2010/main" val="1321116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FC994-23D8-B81B-41AA-96DF2C8BC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D9F4D-430C-0064-22CD-9D81F9939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351FA-47B4-2A2A-EBA8-25DC22F382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OFY chair collection was designed by the studio Alegre Design, whose creative philosophy is to inspire changes through innovations and design, to think and create not only what is expected today but also anticipate what people will need in the nearest future.</a:t>
            </a:r>
          </a:p>
          <a:p>
            <a:r>
              <a:rPr lang="en-GB" dirty="0"/>
              <a:t>OFY is the first joint project between NARBUTAS and this studio. We particularly value the long-time experience of Alegre Design. We share common values and a responsible approach to the products we create. The studio sees design as a global concept that goes beyond style and can help create realistic solutions for a product’s life cycle, from the production process itself, the use of environmentally friendly materials, the sustainability of its manufacture to the efficiency of its use and the user experience.</a:t>
            </a:r>
          </a:p>
        </p:txBody>
      </p:sp>
      <p:sp>
        <p:nvSpPr>
          <p:cNvPr id="4" name="Slide Number Placeholder 3">
            <a:extLst>
              <a:ext uri="{FF2B5EF4-FFF2-40B4-BE49-F238E27FC236}">
                <a16:creationId xmlns:a16="http://schemas.microsoft.com/office/drawing/2014/main" id="{D75FA45C-9015-B289-4E69-8C00C51639E7}"/>
              </a:ext>
            </a:extLst>
          </p:cNvPr>
          <p:cNvSpPr>
            <a:spLocks noGrp="1"/>
          </p:cNvSpPr>
          <p:nvPr>
            <p:ph type="sldNum" sz="quarter" idx="5"/>
          </p:nvPr>
        </p:nvSpPr>
        <p:spPr/>
        <p:txBody>
          <a:bodyPr/>
          <a:lstStyle/>
          <a:p>
            <a:fld id="{623103AC-7621-4A9D-9144-41AB86A684B9}" type="slidenum">
              <a:rPr lang="lt-LT" smtClean="0"/>
              <a:t>2</a:t>
            </a:fld>
            <a:endParaRPr lang="lt-LT"/>
          </a:p>
        </p:txBody>
      </p:sp>
    </p:spTree>
    <p:extLst>
      <p:ext uri="{BB962C8B-B14F-4D97-AF65-F5344CB8AC3E}">
        <p14:creationId xmlns:p14="http://schemas.microsoft.com/office/powerpoint/2010/main" val="3755555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7CF96-D376-65F9-E229-678946623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73E03-3976-3EEA-340D-442BB34B4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A7394-5550-2ED7-042D-74D0E6D19385}"/>
              </a:ext>
            </a:extLst>
          </p:cNvPr>
          <p:cNvSpPr>
            <a:spLocks noGrp="1"/>
          </p:cNvSpPr>
          <p:nvPr>
            <p:ph type="body" idx="1"/>
          </p:nvPr>
        </p:nvSpPr>
        <p:spPr/>
        <p:txBody>
          <a:bodyPr/>
          <a:lstStyle/>
          <a:p>
            <a:r>
              <a:rPr lang="en-GB" sz="1200" dirty="0"/>
              <a:t>When designing this chair, we took into account what is most needed to feel comfortable when sitting for extended periods of time. An integrated synchro</a:t>
            </a:r>
            <a:r>
              <a:rPr lang="lt-LT" sz="1200" dirty="0" err="1"/>
              <a:t>nous</a:t>
            </a:r>
            <a:r>
              <a:rPr lang="en-GB" sz="1200" dirty="0"/>
              <a:t> mechanism that automatically adjusts to the body weight helps ensure an ergonomic sitting position. You can choose a chair with a fixed or depth-adjustable seat. The user can also lock the five most comfortable backrest positions.</a:t>
            </a:r>
          </a:p>
        </p:txBody>
      </p:sp>
      <p:sp>
        <p:nvSpPr>
          <p:cNvPr id="4" name="Slide Number Placeholder 3">
            <a:extLst>
              <a:ext uri="{FF2B5EF4-FFF2-40B4-BE49-F238E27FC236}">
                <a16:creationId xmlns:a16="http://schemas.microsoft.com/office/drawing/2014/main" id="{F7F9CB17-6537-96EB-4266-70E4B02A03A3}"/>
              </a:ext>
            </a:extLst>
          </p:cNvPr>
          <p:cNvSpPr>
            <a:spLocks noGrp="1"/>
          </p:cNvSpPr>
          <p:nvPr>
            <p:ph type="sldNum" sz="quarter" idx="5"/>
          </p:nvPr>
        </p:nvSpPr>
        <p:spPr/>
        <p:txBody>
          <a:bodyPr/>
          <a:lstStyle/>
          <a:p>
            <a:fld id="{623103AC-7621-4A9D-9144-41AB86A684B9}" type="slidenum">
              <a:rPr lang="lt-LT" smtClean="0"/>
              <a:t>20</a:t>
            </a:fld>
            <a:endParaRPr lang="lt-LT"/>
          </a:p>
        </p:txBody>
      </p:sp>
    </p:spTree>
    <p:extLst>
      <p:ext uri="{BB962C8B-B14F-4D97-AF65-F5344CB8AC3E}">
        <p14:creationId xmlns:p14="http://schemas.microsoft.com/office/powerpoint/2010/main" val="2269191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CC5F-B448-855C-B936-3FC664513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03364-0A3C-53C1-38BA-818C589EE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7D559-A6AB-32EA-C6ED-93BB4D2642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give your spine even more support and enable you adjust the chair to your comfort level, we have </a:t>
            </a:r>
            <a:r>
              <a:rPr lang="lt-LT" dirty="0" err="1"/>
              <a:t>subtly</a:t>
            </a:r>
            <a:r>
              <a:rPr lang="en-GB" dirty="0"/>
              <a:t> integrated an adjustable lumbar support into the executive and task chairs.</a:t>
            </a:r>
            <a:r>
              <a:rPr lang="en-GB" u="none" dirty="0"/>
              <a:t> The smooth</a:t>
            </a:r>
            <a:r>
              <a:rPr lang="lt-LT" u="none" dirty="0"/>
              <a:t>-</a:t>
            </a:r>
            <a:r>
              <a:rPr lang="lt-LT" u="none" dirty="0" err="1"/>
              <a:t>moving</a:t>
            </a:r>
            <a:r>
              <a:rPr lang="en-GB" u="none" dirty="0"/>
              <a:t> lumbar support can be adjusted with a minimalist button.</a:t>
            </a:r>
          </a:p>
        </p:txBody>
      </p:sp>
      <p:sp>
        <p:nvSpPr>
          <p:cNvPr id="4" name="Slide Number Placeholder 3">
            <a:extLst>
              <a:ext uri="{FF2B5EF4-FFF2-40B4-BE49-F238E27FC236}">
                <a16:creationId xmlns:a16="http://schemas.microsoft.com/office/drawing/2014/main" id="{5E3D00C3-D8A4-6FC3-5B73-FAB6BCCEAB45}"/>
              </a:ext>
            </a:extLst>
          </p:cNvPr>
          <p:cNvSpPr>
            <a:spLocks noGrp="1"/>
          </p:cNvSpPr>
          <p:nvPr>
            <p:ph type="sldNum" sz="quarter" idx="5"/>
          </p:nvPr>
        </p:nvSpPr>
        <p:spPr/>
        <p:txBody>
          <a:bodyPr/>
          <a:lstStyle/>
          <a:p>
            <a:fld id="{623103AC-7621-4A9D-9144-41AB86A684B9}" type="slidenum">
              <a:rPr lang="lt-LT" smtClean="0"/>
              <a:t>21</a:t>
            </a:fld>
            <a:endParaRPr lang="lt-LT"/>
          </a:p>
        </p:txBody>
      </p:sp>
    </p:spTree>
    <p:extLst>
      <p:ext uri="{BB962C8B-B14F-4D97-AF65-F5344CB8AC3E}">
        <p14:creationId xmlns:p14="http://schemas.microsoft.com/office/powerpoint/2010/main" val="1708018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Although we usually spend less time in visitor and conference chairs than in task chairs, we made sure that you will be just as comfortable when you do. The OFY visitor and conference chairs have a built-in tilt mechanism that allows the user to sway gently and feel more relaxed.</a:t>
            </a:r>
          </a:p>
        </p:txBody>
      </p:sp>
      <p:sp>
        <p:nvSpPr>
          <p:cNvPr id="4" name="Slide Number Placeholder 3"/>
          <p:cNvSpPr>
            <a:spLocks noGrp="1"/>
          </p:cNvSpPr>
          <p:nvPr>
            <p:ph type="sldNum" sz="quarter" idx="5"/>
          </p:nvPr>
        </p:nvSpPr>
        <p:spPr/>
        <p:txBody>
          <a:bodyPr/>
          <a:lstStyle/>
          <a:p>
            <a:fld id="{623103AC-7621-4A9D-9144-41AB86A684B9}" type="slidenum">
              <a:rPr lang="lt-LT" smtClean="0"/>
              <a:t>22</a:t>
            </a:fld>
            <a:endParaRPr lang="lt-LT"/>
          </a:p>
        </p:txBody>
      </p:sp>
    </p:spTree>
    <p:extLst>
      <p:ext uri="{BB962C8B-B14F-4D97-AF65-F5344CB8AC3E}">
        <p14:creationId xmlns:p14="http://schemas.microsoft.com/office/powerpoint/2010/main" val="75402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tab pos="581660" algn="l"/>
              </a:tabLst>
              <a:defRPr/>
            </a:pPr>
            <a:r>
              <a:rPr lang="en-GB" sz="1800" dirty="0"/>
              <a:t>A broad selection of armrests will make it easy to find the right solution for different workspaces. </a:t>
            </a:r>
            <a:r>
              <a:rPr lang="en-GB" sz="1800" b="0" dirty="0"/>
              <a:t>The two types of non-adjustable armrests </a:t>
            </a:r>
            <a:r>
              <a:rPr lang="lt-LT" sz="1800" b="0" dirty="0" err="1"/>
              <a:t>have</a:t>
            </a:r>
            <a:r>
              <a:rPr lang="en-GB" sz="1800" b="0" dirty="0"/>
              <a:t> a graceful and elegant design. </a:t>
            </a:r>
            <a:r>
              <a:rPr lang="en-GB" sz="1800" dirty="0"/>
              <a:t>They are available with all types of chairs. If you want to be able to adjust the armchairs to find the most comfortable position for your arms, you can choose between 1D (moves up/down) and 3D (moves up/down, forwards and backwards, sideways up to 30°) adjustable armrests. These armrests are available with executive and task chairs.</a:t>
            </a:r>
          </a:p>
        </p:txBody>
      </p:sp>
      <p:sp>
        <p:nvSpPr>
          <p:cNvPr id="4" name="Slide Number Placeholder 3"/>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3208988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Sustainability is one of NARBUTAS long-term strategic directions. The OFY chairs are manufactured in a modern factory using 100% green, that is renewable, energy.</a:t>
            </a:r>
          </a:p>
        </p:txBody>
      </p:sp>
      <p:sp>
        <p:nvSpPr>
          <p:cNvPr id="4" name="Slide Number Placeholder 3"/>
          <p:cNvSpPr>
            <a:spLocks noGrp="1"/>
          </p:cNvSpPr>
          <p:nvPr>
            <p:ph type="sldNum" sz="quarter" idx="5"/>
          </p:nvPr>
        </p:nvSpPr>
        <p:spPr/>
        <p:txBody>
          <a:bodyPr/>
          <a:lstStyle/>
          <a:p>
            <a:fld id="{623103AC-7621-4A9D-9144-41AB86A684B9}" type="slidenum">
              <a:rPr lang="lt-LT" smtClean="0"/>
              <a:t>24</a:t>
            </a:fld>
            <a:endParaRPr lang="lt-LT"/>
          </a:p>
        </p:txBody>
      </p:sp>
    </p:spTree>
    <p:extLst>
      <p:ext uri="{BB962C8B-B14F-4D97-AF65-F5344CB8AC3E}">
        <p14:creationId xmlns:p14="http://schemas.microsoft.com/office/powerpoint/2010/main" val="2721083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Let’s talk briefly about the key sustainability indicators for the OFY chair. The OFY chair is made using 8–28% recycled materials. The upholsteries used to cover the chair are certified according to environmental certifications – the </a:t>
            </a:r>
            <a:r>
              <a:rPr lang="en-GB" b="0" dirty="0" err="1"/>
              <a:t>Oeko</a:t>
            </a:r>
            <a:r>
              <a:rPr lang="en-GB" b="0" dirty="0"/>
              <a:t>-Tex Standard 100 and EU Ecolabel.</a:t>
            </a:r>
            <a:r>
              <a:rPr lang="en-GB" sz="1000" b="0" dirty="0">
                <a:solidFill>
                  <a:srgbClr val="000000"/>
                </a:solidFill>
                <a:latin typeface="Visuelt Pro Light"/>
              </a:rPr>
              <a:t> </a:t>
            </a:r>
            <a:r>
              <a:rPr lang="en-GB" sz="12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We designed OFY to be long lasting, and the fact that the chair has the basic adjustments ensures that it will be comfortable and used for a long time. However, when the chair becomes no longer needed, you can ensure its sustainable end-of-life management by disassembling it up to 90% and recycling its parts.</a:t>
            </a:r>
          </a:p>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25</a:t>
            </a:fld>
            <a:endParaRPr lang="lt-LT"/>
          </a:p>
        </p:txBody>
      </p:sp>
    </p:spTree>
    <p:extLst>
      <p:ext uri="{BB962C8B-B14F-4D97-AF65-F5344CB8AC3E}">
        <p14:creationId xmlns:p14="http://schemas.microsoft.com/office/powerpoint/2010/main" val="495348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b="1" dirty="0"/>
          </a:p>
        </p:txBody>
      </p:sp>
      <p:sp>
        <p:nvSpPr>
          <p:cNvPr id="4" name="Slide Number Placeholder 3"/>
          <p:cNvSpPr>
            <a:spLocks noGrp="1"/>
          </p:cNvSpPr>
          <p:nvPr>
            <p:ph type="sldNum" sz="quarter" idx="5"/>
          </p:nvPr>
        </p:nvSpPr>
        <p:spPr/>
        <p:txBody>
          <a:bodyPr/>
          <a:lstStyle/>
          <a:p>
            <a:fld id="{623103AC-7621-4A9D-9144-41AB86A684B9}" type="slidenum">
              <a:rPr lang="lt-LT" smtClean="0"/>
              <a:t>26</a:t>
            </a:fld>
            <a:endParaRPr lang="lt-LT"/>
          </a:p>
        </p:txBody>
      </p:sp>
    </p:spTree>
    <p:extLst>
      <p:ext uri="{BB962C8B-B14F-4D97-AF65-F5344CB8AC3E}">
        <p14:creationId xmlns:p14="http://schemas.microsoft.com/office/powerpoint/2010/main" val="2886663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48668-6F2F-60AB-CAE2-C62C56295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A4C52-D3E5-759E-5737-52CBCCDE7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50BD8-0BE2-5116-822D-A7D6BEF35596}"/>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E9D3EAE5-247D-64B9-B0BB-BBB98EF11CB1}"/>
              </a:ext>
            </a:extLst>
          </p:cNvPr>
          <p:cNvSpPr>
            <a:spLocks noGrp="1"/>
          </p:cNvSpPr>
          <p:nvPr>
            <p:ph type="sldNum" sz="quarter" idx="5"/>
          </p:nvPr>
        </p:nvSpPr>
        <p:spPr/>
        <p:txBody>
          <a:bodyPr/>
          <a:lstStyle/>
          <a:p>
            <a:fld id="{623103AC-7621-4A9D-9144-41AB86A684B9}" type="slidenum">
              <a:rPr lang="lt-LT" smtClean="0"/>
              <a:t>27</a:t>
            </a:fld>
            <a:endParaRPr lang="lt-LT"/>
          </a:p>
        </p:txBody>
      </p:sp>
    </p:spTree>
    <p:extLst>
      <p:ext uri="{BB962C8B-B14F-4D97-AF65-F5344CB8AC3E}">
        <p14:creationId xmlns:p14="http://schemas.microsoft.com/office/powerpoint/2010/main" val="103925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D28E9-D3DE-99F9-D849-8F9D16C8A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831F1-C26B-A45D-FBD9-9DC0E8FFA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681F1-1510-CA56-974D-C0C9DC970765}"/>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DA2D92D0-BCB1-6DEF-54A2-3E626CAD7DAD}"/>
              </a:ext>
            </a:extLst>
          </p:cNvPr>
          <p:cNvSpPr>
            <a:spLocks noGrp="1"/>
          </p:cNvSpPr>
          <p:nvPr>
            <p:ph type="sldNum" sz="quarter" idx="5"/>
          </p:nvPr>
        </p:nvSpPr>
        <p:spPr/>
        <p:txBody>
          <a:bodyPr/>
          <a:lstStyle/>
          <a:p>
            <a:fld id="{623103AC-7621-4A9D-9144-41AB86A684B9}" type="slidenum">
              <a:rPr lang="lt-LT" smtClean="0"/>
              <a:t>28</a:t>
            </a:fld>
            <a:endParaRPr lang="lt-LT"/>
          </a:p>
        </p:txBody>
      </p:sp>
    </p:spTree>
    <p:extLst>
      <p:ext uri="{BB962C8B-B14F-4D97-AF65-F5344CB8AC3E}">
        <p14:creationId xmlns:p14="http://schemas.microsoft.com/office/powerpoint/2010/main" val="738972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D469-5BAD-9FB6-30BF-3055F1B9B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FEBF1-6EBE-11EF-BD1E-B894DFA3E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1E54F-AC9F-B93C-DF9D-7BF6502BFD81}"/>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E87217F2-DC55-F968-1B2C-15498DC1ABA9}"/>
              </a:ext>
            </a:extLst>
          </p:cNvPr>
          <p:cNvSpPr>
            <a:spLocks noGrp="1"/>
          </p:cNvSpPr>
          <p:nvPr>
            <p:ph type="sldNum" sz="quarter" idx="5"/>
          </p:nvPr>
        </p:nvSpPr>
        <p:spPr/>
        <p:txBody>
          <a:bodyPr/>
          <a:lstStyle/>
          <a:p>
            <a:fld id="{623103AC-7621-4A9D-9144-41AB86A684B9}" type="slidenum">
              <a:rPr lang="lt-LT" smtClean="0"/>
              <a:t>29</a:t>
            </a:fld>
            <a:endParaRPr lang="lt-LT"/>
          </a:p>
        </p:txBody>
      </p:sp>
    </p:spTree>
    <p:extLst>
      <p:ext uri="{BB962C8B-B14F-4D97-AF65-F5344CB8AC3E}">
        <p14:creationId xmlns:p14="http://schemas.microsoft.com/office/powerpoint/2010/main" val="16881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52345-3EBC-1031-AC23-02DE20017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03455-C0E8-93C0-6F43-A2FC3E5BF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35350-E627-B85F-8084-D2CA2B08A4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latin typeface="Calibri" panose="020F0502020204030204" pitchFamily="34" charset="0"/>
              </a:rPr>
              <a:t>The idea for OFY was born in Marcelo Alegre’s head back in 2018, when the designer sensed a shift in the office seating market towards softer furnished spaces. With this intuition, Alegre Design started working on a new concept for a chair that would be easily adaptable to a variety of workspaces, while meeting the highest standards for the well-being of people and the planet. Creating a new type of office seating was no easy task. To achieve this, the design studio combined classic products, such as the traditional Michael </a:t>
            </a:r>
            <a:r>
              <a:rPr lang="en-GB" sz="1800" b="0" i="0" dirty="0" err="1">
                <a:solidFill>
                  <a:srgbClr val="000000"/>
                </a:solidFill>
                <a:latin typeface="Calibri" panose="020F0502020204030204" pitchFamily="34" charset="0"/>
              </a:rPr>
              <a:t>Thonet</a:t>
            </a:r>
            <a:r>
              <a:rPr lang="en-GB" sz="1800" b="0" i="0" dirty="0">
                <a:solidFill>
                  <a:srgbClr val="000000"/>
                </a:solidFill>
                <a:latin typeface="Calibri" panose="020F0502020204030204" pitchFamily="34" charset="0"/>
              </a:rPr>
              <a:t> Model Number 3 chair, with electronic products that use technological materials and technical fabrics, and added its signature style, which can be seen in the unique details. Alegre Design’s co-creation process with NARBUTAS has produced an excellent result – the OFY chair collection which is now more relevant than ever.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People want their workplace to feel like home, which is why </a:t>
            </a:r>
            <a:r>
              <a:rPr lang="en-GB" sz="1800" b="1" dirty="0" err="1"/>
              <a:t>resimercial</a:t>
            </a:r>
            <a:r>
              <a:rPr lang="en-GB" sz="1800" b="1" dirty="0"/>
              <a:t> design, combining two concepts: residential and commercial, is becoming popular in offices. </a:t>
            </a:r>
            <a:r>
              <a:rPr lang="en-GB" sz="1800" dirty="0">
                <a:latin typeface="Calibri" panose="020F0502020204030204" pitchFamily="34" charset="0"/>
                <a:ea typeface="Calibri" panose="020F0502020204030204" pitchFamily="34" charset="0"/>
                <a:cs typeface="Times New Roman" panose="02020603050405020304" pitchFamily="18" charset="0"/>
              </a:rPr>
              <a:t>Such interiors incorporate different design elements and are mainly aimed at creating a more comfortable and cosy office atmosphere.</a:t>
            </a:r>
            <a:r>
              <a:rPr lang="en-GB" sz="1800" b="0" dirty="0"/>
              <a:t> OFY successfully bridges this gap and creates a cosy environment that responds to changing workplace design preferences and improves the overall well-being and productivity of employees. </a:t>
            </a:r>
            <a:r>
              <a:rPr lang="en-GB" sz="1800" b="1" dirty="0"/>
              <a:t>With its delicate, soft shapes, cosy upholstery and excellent ergonomic qualities, the chair collection perfectly reflects this trend.</a:t>
            </a:r>
          </a:p>
        </p:txBody>
      </p:sp>
      <p:sp>
        <p:nvSpPr>
          <p:cNvPr id="4" name="Slide Number Placeholder 3">
            <a:extLst>
              <a:ext uri="{FF2B5EF4-FFF2-40B4-BE49-F238E27FC236}">
                <a16:creationId xmlns:a16="http://schemas.microsoft.com/office/drawing/2014/main" id="{689DE95E-C75E-3D6E-C823-FE8008D50A95}"/>
              </a:ext>
            </a:extLst>
          </p:cNvPr>
          <p:cNvSpPr>
            <a:spLocks noGrp="1"/>
          </p:cNvSpPr>
          <p:nvPr>
            <p:ph type="sldNum" sz="quarter" idx="5"/>
          </p:nvPr>
        </p:nvSpPr>
        <p:spPr/>
        <p:txBody>
          <a:bodyPr/>
          <a:lstStyle/>
          <a:p>
            <a:fld id="{623103AC-7621-4A9D-9144-41AB86A684B9}" type="slidenum">
              <a:rPr lang="lt-LT" smtClean="0"/>
              <a:t>3</a:t>
            </a:fld>
            <a:endParaRPr lang="lt-LT"/>
          </a:p>
        </p:txBody>
      </p:sp>
    </p:spTree>
    <p:extLst>
      <p:ext uri="{BB962C8B-B14F-4D97-AF65-F5344CB8AC3E}">
        <p14:creationId xmlns:p14="http://schemas.microsoft.com/office/powerpoint/2010/main" val="1375192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30</a:t>
            </a:fld>
            <a:endParaRPr lang="lt-LT"/>
          </a:p>
        </p:txBody>
      </p:sp>
    </p:spTree>
    <p:extLst>
      <p:ext uri="{BB962C8B-B14F-4D97-AF65-F5344CB8AC3E}">
        <p14:creationId xmlns:p14="http://schemas.microsoft.com/office/powerpoint/2010/main" val="344023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OFY is a wide collection of chairs with an exceptionally cosy design that meets the needs of a modern employee in different office spaces.</a:t>
            </a: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a:p>
        </p:txBody>
      </p:sp>
    </p:spTree>
    <p:extLst>
      <p:ext uri="{BB962C8B-B14F-4D97-AF65-F5344CB8AC3E}">
        <p14:creationId xmlns:p14="http://schemas.microsoft.com/office/powerpoint/2010/main" val="293837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OFY collection consists of a very wide range of chairs – executive chairs, task chairs, low-back task chairs and visitor chairs.</a:t>
            </a:r>
          </a:p>
        </p:txBody>
      </p:sp>
      <p:sp>
        <p:nvSpPr>
          <p:cNvPr id="4" name="Slide Number Placeholder 3"/>
          <p:cNvSpPr>
            <a:spLocks noGrp="1"/>
          </p:cNvSpPr>
          <p:nvPr>
            <p:ph type="sldNum" sz="quarter" idx="5"/>
          </p:nvPr>
        </p:nvSpPr>
        <p:spPr/>
        <p:txBody>
          <a:bodyPr/>
          <a:lstStyle/>
          <a:p>
            <a:fld id="{623103AC-7621-4A9D-9144-41AB86A684B9}" type="slidenum">
              <a:rPr lang="lt-LT" smtClean="0"/>
              <a:t>5</a:t>
            </a:fld>
            <a:endParaRPr lang="lt-LT"/>
          </a:p>
        </p:txBody>
      </p:sp>
    </p:spTree>
    <p:extLst>
      <p:ext uri="{BB962C8B-B14F-4D97-AF65-F5344CB8AC3E}">
        <p14:creationId xmlns:p14="http://schemas.microsoft.com/office/powerpoint/2010/main" val="2776025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OFY’s design concept is, therefore, a synthesis of cosiness and adaptability to different environments. This collection meets the most important ergonomic needs of the modern workplace.</a:t>
            </a:r>
          </a:p>
        </p:txBody>
      </p:sp>
      <p:sp>
        <p:nvSpPr>
          <p:cNvPr id="4" name="Slide Number Placeholder 3"/>
          <p:cNvSpPr>
            <a:spLocks noGrp="1"/>
          </p:cNvSpPr>
          <p:nvPr>
            <p:ph type="sldNum" sz="quarter" idx="5"/>
          </p:nvPr>
        </p:nvSpPr>
        <p:spPr/>
        <p:txBody>
          <a:bodyPr/>
          <a:lstStyle/>
          <a:p>
            <a:fld id="{623103AC-7621-4A9D-9144-41AB86A684B9}" type="slidenum">
              <a:rPr lang="lt-LT" smtClean="0"/>
              <a:t>6</a:t>
            </a:fld>
            <a:endParaRPr lang="lt-LT"/>
          </a:p>
        </p:txBody>
      </p:sp>
    </p:spTree>
    <p:extLst>
      <p:ext uri="{BB962C8B-B14F-4D97-AF65-F5344CB8AC3E}">
        <p14:creationId xmlns:p14="http://schemas.microsoft.com/office/powerpoint/2010/main" val="98832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OFY was designed with great attention to detail.</a:t>
            </a:r>
          </a:p>
        </p:txBody>
      </p:sp>
      <p:sp>
        <p:nvSpPr>
          <p:cNvPr id="4" name="Slide Number Placeholder 3"/>
          <p:cNvSpPr>
            <a:spLocks noGrp="1"/>
          </p:cNvSpPr>
          <p:nvPr>
            <p:ph type="sldNum" sz="quarter" idx="5"/>
          </p:nvPr>
        </p:nvSpPr>
        <p:spPr/>
        <p:txBody>
          <a:bodyPr/>
          <a:lstStyle/>
          <a:p>
            <a:fld id="{623103AC-7621-4A9D-9144-41AB86A684B9}" type="slidenum">
              <a:rPr lang="lt-LT" smtClean="0"/>
              <a:t>7</a:t>
            </a:fld>
            <a:endParaRPr lang="lt-LT"/>
          </a:p>
        </p:txBody>
      </p:sp>
    </p:spTree>
    <p:extLst>
      <p:ext uri="{BB962C8B-B14F-4D97-AF65-F5344CB8AC3E}">
        <p14:creationId xmlns:p14="http://schemas.microsoft.com/office/powerpoint/2010/main" val="213236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96FC9-D540-9985-4966-BD7A5A8BC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EEF31-1AFA-FDE2-B574-16DFC9708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5590D-ADBD-1CEA-163E-E8332B1639D4}"/>
              </a:ext>
            </a:extLst>
          </p:cNvPr>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Tx/>
              <a:buNone/>
              <a:tabLst>
                <a:tab pos="581660" algn="l"/>
              </a:tabLst>
              <a:defRPr/>
            </a:pPr>
            <a:r>
              <a:rPr lang="en-GB" sz="1800" dirty="0">
                <a:latin typeface="Calibri" panose="020F0502020204030204" pitchFamily="34" charset="0"/>
                <a:ea typeface="Calibri" panose="020F0502020204030204" pitchFamily="34" charset="0"/>
                <a:cs typeface="Times New Roman" panose="02020603050405020304" pitchFamily="18" charset="0"/>
              </a:rPr>
              <a:t>Every detail has been chosen to contribute to a feeling of cosiness. </a:t>
            </a:r>
            <a:r>
              <a:rPr lang="en-GB" sz="1800" dirty="0"/>
              <a:t>Unlike most of our office chairs, OFY does not use a mesh for the backrest. The synthesis of the upholstered backrest and the soft, rounded-shape seat creates a sense of cosiness.</a:t>
            </a:r>
          </a:p>
        </p:txBody>
      </p:sp>
      <p:sp>
        <p:nvSpPr>
          <p:cNvPr id="4" name="Slide Number Placeholder 3">
            <a:extLst>
              <a:ext uri="{FF2B5EF4-FFF2-40B4-BE49-F238E27FC236}">
                <a16:creationId xmlns:a16="http://schemas.microsoft.com/office/drawing/2014/main" id="{CD8F942C-77BD-9759-2D30-0172C890A4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003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4F2D-5156-E4A1-A0EF-F7C7D9EEE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66700-1DAE-A541-B097-0388F87F1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F26C9-9B01-76BB-9B21-8475048BABFD}"/>
              </a:ext>
            </a:extLst>
          </p:cNvPr>
          <p:cNvSpPr>
            <a:spLocks noGrp="1"/>
          </p:cNvSpPr>
          <p:nvPr>
            <p:ph type="body" idx="1"/>
          </p:nvPr>
        </p:nvSpPr>
        <p:spPr/>
        <p:txBody>
          <a:bodyPr/>
          <a:lstStyle/>
          <a:p>
            <a:pPr marL="457200" algn="l">
              <a:lnSpc>
                <a:spcPct val="107000"/>
              </a:lnSpc>
              <a:tabLst>
                <a:tab pos="581660" algn="l"/>
              </a:tabLst>
            </a:pPr>
            <a:r>
              <a:rPr lang="en-GB" sz="1800" b="0" dirty="0">
                <a:solidFill>
                  <a:srgbClr val="767171"/>
                </a:solidFill>
                <a:latin typeface="Calibri" panose="020F0502020204030204" pitchFamily="34" charset="0"/>
                <a:ea typeface="Calibri" panose="020F0502020204030204" pitchFamily="34" charset="0"/>
                <a:cs typeface="Times New Roman" panose="02020603050405020304" pitchFamily="18" charset="0"/>
              </a:rPr>
              <a:t>All chairs in the OFY collection share a sculptural backrest frame that seems to embrace the chair from behind. </a:t>
            </a:r>
            <a:r>
              <a:rPr lang="en-GB" sz="1800" dirty="0">
                <a:latin typeface="Calibri" panose="020F0502020204030204" pitchFamily="34" charset="0"/>
                <a:ea typeface="Calibri" panose="020F0502020204030204" pitchFamily="34" charset="0"/>
                <a:cs typeface="Times New Roman" panose="02020603050405020304" pitchFamily="18" charset="0"/>
              </a:rPr>
              <a:t>This makes them easy to mix and match in different spaces while maintaining a consistent style.</a:t>
            </a:r>
          </a:p>
        </p:txBody>
      </p:sp>
      <p:sp>
        <p:nvSpPr>
          <p:cNvPr id="4" name="Slide Number Placeholder 3">
            <a:extLst>
              <a:ext uri="{FF2B5EF4-FFF2-40B4-BE49-F238E27FC236}">
                <a16:creationId xmlns:a16="http://schemas.microsoft.com/office/drawing/2014/main" id="{A5438AA3-5596-E251-9637-91C905D04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73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010938293"/>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6844246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835999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0017400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4102646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2919567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536205A6-E702-E81E-C051-13BB738135B3}"/>
              </a:ext>
            </a:extLst>
          </p:cNvPr>
          <p:cNvSpPr>
            <a:spLocks noGrp="1"/>
          </p:cNvSpPr>
          <p:nvPr>
            <p:ph type="pic" sz="quarter" idx="23" hasCustomPrompt="1"/>
          </p:nvPr>
        </p:nvSpPr>
        <p:spPr>
          <a:xfrm>
            <a:off x="6044714" y="1041428"/>
            <a:ext cx="4779748" cy="4779772"/>
          </a:xfrm>
          <a:custGeom>
            <a:avLst/>
            <a:gdLst>
              <a:gd name="connsiteX0" fmla="*/ 2389874 w 4779748"/>
              <a:gd name="connsiteY0" fmla="*/ 0 h 4779772"/>
              <a:gd name="connsiteX1" fmla="*/ 4779748 w 4779748"/>
              <a:gd name="connsiteY1" fmla="*/ 2389886 h 4779772"/>
              <a:gd name="connsiteX2" fmla="*/ 2389874 w 4779748"/>
              <a:gd name="connsiteY2" fmla="*/ 4779772 h 4779772"/>
              <a:gd name="connsiteX3" fmla="*/ 0 w 4779748"/>
              <a:gd name="connsiteY3" fmla="*/ 2389886 h 4779772"/>
              <a:gd name="connsiteX4" fmla="*/ 2389874 w 4779748"/>
              <a:gd name="connsiteY4" fmla="*/ 0 h 47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748" h="4779772">
                <a:moveTo>
                  <a:pt x="2389874" y="0"/>
                </a:moveTo>
                <a:cubicBezTo>
                  <a:pt x="3709765" y="0"/>
                  <a:pt x="4779748" y="1069988"/>
                  <a:pt x="4779748" y="2389886"/>
                </a:cubicBezTo>
                <a:cubicBezTo>
                  <a:pt x="4779748" y="3709784"/>
                  <a:pt x="3709765" y="4779772"/>
                  <a:pt x="2389874" y="4779772"/>
                </a:cubicBezTo>
                <a:cubicBezTo>
                  <a:pt x="1069983" y="4779772"/>
                  <a:pt x="0" y="3709784"/>
                  <a:pt x="0" y="2389886"/>
                </a:cubicBezTo>
                <a:cubicBezTo>
                  <a:pt x="0" y="1069988"/>
                  <a:pt x="1069983" y="0"/>
                  <a:pt x="2389874" y="0"/>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5" name="Oval 4">
            <a:extLst>
              <a:ext uri="{FF2B5EF4-FFF2-40B4-BE49-F238E27FC236}">
                <a16:creationId xmlns:a16="http://schemas.microsoft.com/office/drawing/2014/main" id="{322C52CB-7537-667C-20C1-9A8ED86A8EF9}"/>
              </a:ext>
            </a:extLst>
          </p:cNvPr>
          <p:cNvSpPr/>
          <p:nvPr userDrawn="1"/>
        </p:nvSpPr>
        <p:spPr>
          <a:xfrm>
            <a:off x="5652303" y="648433"/>
            <a:ext cx="5564766" cy="5564766"/>
          </a:xfrm>
          <a:prstGeom prst="ellipse">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6" name="Group 5">
            <a:extLst>
              <a:ext uri="{FF2B5EF4-FFF2-40B4-BE49-F238E27FC236}">
                <a16:creationId xmlns:a16="http://schemas.microsoft.com/office/drawing/2014/main" id="{536A78CA-0DEC-D940-C9BD-411CF4855277}"/>
              </a:ext>
            </a:extLst>
          </p:cNvPr>
          <p:cNvGrpSpPr/>
          <p:nvPr userDrawn="1"/>
        </p:nvGrpSpPr>
        <p:grpSpPr>
          <a:xfrm>
            <a:off x="10965461" y="3126784"/>
            <a:ext cx="475495" cy="302216"/>
            <a:chOff x="9393273" y="3033713"/>
            <a:chExt cx="520665" cy="330925"/>
          </a:xfrm>
        </p:grpSpPr>
        <p:cxnSp>
          <p:nvCxnSpPr>
            <p:cNvPr id="7" name="Straight Connector 6">
              <a:extLst>
                <a:ext uri="{FF2B5EF4-FFF2-40B4-BE49-F238E27FC236}">
                  <a16:creationId xmlns:a16="http://schemas.microsoft.com/office/drawing/2014/main" id="{43093B46-6CB4-41EB-DA1F-4C677B1CED54}"/>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EA46C615-28E6-5A3B-D2DD-128C2F45CD1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9" name="Group 8">
            <a:extLst>
              <a:ext uri="{FF2B5EF4-FFF2-40B4-BE49-F238E27FC236}">
                <a16:creationId xmlns:a16="http://schemas.microsoft.com/office/drawing/2014/main" id="{7CC629E0-145E-D16D-A7C2-82E904F2FDF7}"/>
              </a:ext>
            </a:extLst>
          </p:cNvPr>
          <p:cNvGrpSpPr/>
          <p:nvPr userDrawn="1"/>
        </p:nvGrpSpPr>
        <p:grpSpPr>
          <a:xfrm rot="10800000">
            <a:off x="5430749" y="3428999"/>
            <a:ext cx="475495" cy="302216"/>
            <a:chOff x="9393273" y="3033713"/>
            <a:chExt cx="520665" cy="330925"/>
          </a:xfrm>
        </p:grpSpPr>
        <p:cxnSp>
          <p:nvCxnSpPr>
            <p:cNvPr id="10" name="Straight Connector 9">
              <a:extLst>
                <a:ext uri="{FF2B5EF4-FFF2-40B4-BE49-F238E27FC236}">
                  <a16:creationId xmlns:a16="http://schemas.microsoft.com/office/drawing/2014/main" id="{AD7A8A8C-E865-D460-42EC-0ED64BF2A041}"/>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CEA3B0DC-EFD7-7EB9-1A4E-4D672A996A7B}"/>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2" name="Group 11">
            <a:extLst>
              <a:ext uri="{FF2B5EF4-FFF2-40B4-BE49-F238E27FC236}">
                <a16:creationId xmlns:a16="http://schemas.microsoft.com/office/drawing/2014/main" id="{D6A0BA35-4A09-4A4F-0FF6-325184B363D0}"/>
              </a:ext>
            </a:extLst>
          </p:cNvPr>
          <p:cNvGrpSpPr/>
          <p:nvPr userDrawn="1"/>
        </p:nvGrpSpPr>
        <p:grpSpPr>
          <a:xfrm rot="16200000">
            <a:off x="8044703" y="511909"/>
            <a:ext cx="475496" cy="302216"/>
            <a:chOff x="9393273" y="3033713"/>
            <a:chExt cx="520665" cy="330925"/>
          </a:xfrm>
        </p:grpSpPr>
        <p:cxnSp>
          <p:nvCxnSpPr>
            <p:cNvPr id="13" name="Straight Connector 12">
              <a:extLst>
                <a:ext uri="{FF2B5EF4-FFF2-40B4-BE49-F238E27FC236}">
                  <a16:creationId xmlns:a16="http://schemas.microsoft.com/office/drawing/2014/main" id="{7F004227-42A5-0673-36F5-F2F00BF33912}"/>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D9F5C05D-8818-4EC5-F64F-029CE4C61F9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5" name="Group 14">
            <a:extLst>
              <a:ext uri="{FF2B5EF4-FFF2-40B4-BE49-F238E27FC236}">
                <a16:creationId xmlns:a16="http://schemas.microsoft.com/office/drawing/2014/main" id="{732D4F93-0A9F-6D5A-AD14-E37AF417E8E7}"/>
              </a:ext>
            </a:extLst>
          </p:cNvPr>
          <p:cNvGrpSpPr/>
          <p:nvPr userDrawn="1"/>
        </p:nvGrpSpPr>
        <p:grpSpPr>
          <a:xfrm rot="5400000">
            <a:off x="8345620" y="6043874"/>
            <a:ext cx="475496" cy="302216"/>
            <a:chOff x="9393273" y="3033713"/>
            <a:chExt cx="520665" cy="330925"/>
          </a:xfrm>
        </p:grpSpPr>
        <p:cxnSp>
          <p:nvCxnSpPr>
            <p:cNvPr id="16" name="Straight Connector 15">
              <a:extLst>
                <a:ext uri="{FF2B5EF4-FFF2-40B4-BE49-F238E27FC236}">
                  <a16:creationId xmlns:a16="http://schemas.microsoft.com/office/drawing/2014/main" id="{7AB2FCF9-BD8E-C709-7167-1C63E824F8A0}"/>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F68F5C4F-3F8F-7658-6FC6-199C0DD934B6}"/>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7">
            <a:extLst>
              <a:ext uri="{FF2B5EF4-FFF2-40B4-BE49-F238E27FC236}">
                <a16:creationId xmlns:a16="http://schemas.microsoft.com/office/drawing/2014/main" id="{A5541898-2234-D35F-C389-6145D42F10A0}"/>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20" name="Text Placeholder 7">
            <a:extLst>
              <a:ext uri="{FF2B5EF4-FFF2-40B4-BE49-F238E27FC236}">
                <a16:creationId xmlns:a16="http://schemas.microsoft.com/office/drawing/2014/main" id="{27EF1858-D896-AE7D-6D2F-8691DFBA2F2D}"/>
              </a:ext>
            </a:extLst>
          </p:cNvPr>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2" name="Text Placeholder 7">
            <a:extLst>
              <a:ext uri="{FF2B5EF4-FFF2-40B4-BE49-F238E27FC236}">
                <a16:creationId xmlns:a16="http://schemas.microsoft.com/office/drawing/2014/main" id="{45C8EF34-CE58-1975-3646-5B196D2947DC}"/>
              </a:ext>
            </a:extLst>
          </p:cNvPr>
          <p:cNvSpPr>
            <a:spLocks noGrp="1"/>
          </p:cNvSpPr>
          <p:nvPr>
            <p:ph type="body" sz="quarter" idx="15"/>
          </p:nvPr>
        </p:nvSpPr>
        <p:spPr>
          <a:xfrm>
            <a:off x="491784" y="2727503"/>
            <a:ext cx="4385830" cy="2609768"/>
          </a:xfrm>
        </p:spPr>
        <p:txBody>
          <a:bodyPr>
            <a:normAutofit/>
          </a:bodyPr>
          <a:lstStyle>
            <a:lvl1pPr marL="0" indent="0">
              <a:lnSpc>
                <a:spcPct val="100000"/>
              </a:lnSpc>
              <a:buNone/>
              <a:defRPr sz="2400" spc="0"/>
            </a:lvl1pPr>
          </a:lstStyle>
          <a:p>
            <a:pPr lvl="0"/>
            <a:endParaRPr lang="lt-LT" dirty="0"/>
          </a:p>
        </p:txBody>
      </p:sp>
    </p:spTree>
    <p:extLst>
      <p:ext uri="{BB962C8B-B14F-4D97-AF65-F5344CB8AC3E}">
        <p14:creationId xmlns:p14="http://schemas.microsoft.com/office/powerpoint/2010/main" val="3855127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9378337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55464499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393244514"/>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itulin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0C022D-2154-4B93-9352-FE3F921EA940}" type="datetimeFigureOut">
              <a:rPr lang="lt-LT" smtClean="0"/>
              <a:t>2024-05-16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6987A1F2-779A-4167-9C43-BFE36B558159}" type="slidenum">
              <a:rPr lang="lt-LT" smtClean="0"/>
              <a:t>‹#›</a:t>
            </a:fld>
            <a:endParaRPr lang="lt-LT"/>
          </a:p>
        </p:txBody>
      </p:sp>
      <p:sp>
        <p:nvSpPr>
          <p:cNvPr id="8" name="Text Placeholder 7"/>
          <p:cNvSpPr>
            <a:spLocks noGrp="1"/>
          </p:cNvSpPr>
          <p:nvPr>
            <p:ph type="body" sz="quarter" idx="13" hasCustomPrompt="1"/>
          </p:nvPr>
        </p:nvSpPr>
        <p:spPr>
          <a:xfrm>
            <a:off x="352424" y="1466850"/>
            <a:ext cx="5743576" cy="1038226"/>
          </a:xfrm>
        </p:spPr>
        <p:txBody>
          <a:bodyPr>
            <a:normAutofit/>
          </a:bodyPr>
          <a:lstStyle>
            <a:lvl1pPr marL="0" indent="0">
              <a:buNone/>
              <a:defRPr sz="8000" spc="-150"/>
            </a:lvl1pPr>
          </a:lstStyle>
          <a:p>
            <a:pPr lvl="0"/>
            <a:r>
              <a:rPr lang="en-US" dirty="0"/>
              <a:t>Introduction</a:t>
            </a:r>
            <a:endParaRPr lang="lt-LT" dirty="0"/>
          </a:p>
        </p:txBody>
      </p:sp>
      <p:sp>
        <p:nvSpPr>
          <p:cNvPr id="12" name="Text Placeholder 7"/>
          <p:cNvSpPr>
            <a:spLocks noGrp="1"/>
          </p:cNvSpPr>
          <p:nvPr>
            <p:ph type="body" sz="quarter" idx="14" hasCustomPrompt="1"/>
          </p:nvPr>
        </p:nvSpPr>
        <p:spPr>
          <a:xfrm>
            <a:off x="352424" y="3114675"/>
            <a:ext cx="5743576" cy="314325"/>
          </a:xfrm>
        </p:spPr>
        <p:txBody>
          <a:bodyPr>
            <a:normAutofit/>
          </a:bodyPr>
          <a:lstStyle>
            <a:lvl1pPr marL="0" indent="0">
              <a:lnSpc>
                <a:spcPct val="100000"/>
              </a:lnSpc>
              <a:buNone/>
              <a:defRPr sz="2000" spc="0"/>
            </a:lvl1pPr>
          </a:lstStyle>
          <a:p>
            <a:pPr lvl="0"/>
            <a:r>
              <a:rPr lang="en-US" dirty="0"/>
              <a:t>Office furniture manufacturer</a:t>
            </a:r>
            <a:endParaRPr lang="lt-LT" dirty="0"/>
          </a:p>
        </p:txBody>
      </p:sp>
      <p:pic>
        <p:nvPicPr>
          <p:cNvPr id="16" name="Graphic 15">
            <a:extLst>
              <a:ext uri="{FF2B5EF4-FFF2-40B4-BE49-F238E27FC236}">
                <a16:creationId xmlns:a16="http://schemas.microsoft.com/office/drawing/2014/main" id="{F6A66DC9-C4A3-4A6B-A181-5BD7CECB3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pic>
        <p:nvPicPr>
          <p:cNvPr id="17" name="Graphic 16">
            <a:extLst>
              <a:ext uri="{FF2B5EF4-FFF2-40B4-BE49-F238E27FC236}">
                <a16:creationId xmlns:a16="http://schemas.microsoft.com/office/drawing/2014/main" id="{395060F8-08FA-4A46-A76F-C0224CBC23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8" name="Text Placeholder 2">
            <a:extLst>
              <a:ext uri="{FF2B5EF4-FFF2-40B4-BE49-F238E27FC236}">
                <a16:creationId xmlns:a16="http://schemas.microsoft.com/office/drawing/2014/main" id="{23CB07C6-05BF-4D6A-BAEF-D1039D74FB31}"/>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narbutas.com</a:t>
            </a:r>
            <a:endParaRPr lang="lt-LT" dirty="0">
              <a:solidFill>
                <a:schemeClr val="tx2"/>
              </a:solidFill>
            </a:endParaRPr>
          </a:p>
        </p:txBody>
      </p:sp>
    </p:spTree>
    <p:extLst>
      <p:ext uri="{BB962C8B-B14F-4D97-AF65-F5344CB8AC3E}">
        <p14:creationId xmlns:p14="http://schemas.microsoft.com/office/powerpoint/2010/main" val="879247863"/>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Misija_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dirty="0"/>
          </a:p>
        </p:txBody>
      </p:sp>
      <p:sp>
        <p:nvSpPr>
          <p:cNvPr id="42" name="Text Placeholder 7"/>
          <p:cNvSpPr>
            <a:spLocks noGrp="1"/>
          </p:cNvSpPr>
          <p:nvPr>
            <p:ph type="body" sz="quarter" idx="13"/>
          </p:nvPr>
        </p:nvSpPr>
        <p:spPr>
          <a:xfrm>
            <a:off x="352424" y="790575"/>
            <a:ext cx="4311940"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352424" y="2762250"/>
            <a:ext cx="4311940" cy="1285875"/>
          </a:xfrm>
        </p:spPr>
        <p:txBody>
          <a:bodyPr>
            <a:normAutofit/>
          </a:bodyPr>
          <a:lstStyle>
            <a:lvl1pPr marL="0" indent="0">
              <a:lnSpc>
                <a:spcPct val="100000"/>
              </a:lnSpc>
              <a:buNone/>
              <a:defRPr sz="2000" spc="0"/>
            </a:lvl1pPr>
          </a:lstStyle>
          <a:p>
            <a:pPr lvl="0"/>
            <a:endParaRPr lang="lt-LT" dirty="0"/>
          </a:p>
        </p:txBody>
      </p:sp>
      <p:sp>
        <p:nvSpPr>
          <p:cNvPr id="3" name="Picture Placeholder 2"/>
          <p:cNvSpPr>
            <a:spLocks noGrp="1"/>
          </p:cNvSpPr>
          <p:nvPr>
            <p:ph type="pic" sz="quarter" idx="23" hasCustomPrompt="1"/>
          </p:nvPr>
        </p:nvSpPr>
        <p:spPr>
          <a:xfrm>
            <a:off x="5303838" y="0"/>
            <a:ext cx="6888162" cy="6858000"/>
          </a:xfrm>
        </p:spPr>
        <p:txBody>
          <a:bodyPr/>
          <a:lstStyle>
            <a:lvl1pPr marL="0" indent="0">
              <a:buNone/>
              <a:defRPr/>
            </a:lvl1pPr>
          </a:lstStyle>
          <a:p>
            <a:r>
              <a:rPr lang="en-US" dirty="0"/>
              <a:t> </a:t>
            </a:r>
            <a:endParaRPr lang="lt-LT" dirty="0"/>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46532113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49842685"/>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Skirtuka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dirty="0"/>
          </a:p>
        </p:txBody>
      </p:sp>
      <p:sp>
        <p:nvSpPr>
          <p:cNvPr id="7" name="Text Placeholder 7"/>
          <p:cNvSpPr>
            <a:spLocks noGrp="1"/>
          </p:cNvSpPr>
          <p:nvPr>
            <p:ph type="body" sz="quarter" idx="13" hasCustomPrompt="1"/>
          </p:nvPr>
        </p:nvSpPr>
        <p:spPr>
          <a:xfrm>
            <a:off x="380999" y="1392556"/>
            <a:ext cx="7134226" cy="1760219"/>
          </a:xfrm>
        </p:spPr>
        <p:txBody>
          <a:bodyPr>
            <a:normAutofit/>
          </a:bodyPr>
          <a:lstStyle>
            <a:lvl1pPr marL="0" indent="0">
              <a:buNone/>
              <a:defRPr sz="6000" spc="-150"/>
            </a:lvl1pPr>
          </a:lstStyle>
          <a:p>
            <a:pPr lvl="0"/>
            <a:r>
              <a:rPr lang="en-US" dirty="0"/>
              <a:t>Delivering what matters to our clients</a:t>
            </a:r>
            <a:endParaRPr lang="lt-LT" dirty="0"/>
          </a:p>
        </p:txBody>
      </p:sp>
      <p:sp>
        <p:nvSpPr>
          <p:cNvPr id="26" name="Text Placeholder 7"/>
          <p:cNvSpPr>
            <a:spLocks noGrp="1"/>
          </p:cNvSpPr>
          <p:nvPr>
            <p:ph type="body" sz="quarter" idx="14" hasCustomPrompt="1"/>
          </p:nvPr>
        </p:nvSpPr>
        <p:spPr>
          <a:xfrm>
            <a:off x="380999" y="373381"/>
            <a:ext cx="1133476" cy="826769"/>
          </a:xfrm>
        </p:spPr>
        <p:txBody>
          <a:bodyPr>
            <a:normAutofit/>
          </a:bodyPr>
          <a:lstStyle>
            <a:lvl1pPr marL="0" indent="0">
              <a:buNone/>
              <a:defRPr sz="6000" spc="-150">
                <a:solidFill>
                  <a:schemeClr val="tx2"/>
                </a:solidFill>
              </a:defRPr>
            </a:lvl1pPr>
          </a:lstStyle>
          <a:p>
            <a:pPr lvl="0"/>
            <a:r>
              <a:rPr lang="en-US" dirty="0"/>
              <a:t>01</a:t>
            </a:r>
            <a:endParaRPr lang="lt-LT" dirty="0"/>
          </a:p>
        </p:txBody>
      </p:sp>
      <p:sp>
        <p:nvSpPr>
          <p:cNvPr id="27" name="Text Placeholder 7"/>
          <p:cNvSpPr>
            <a:spLocks noGrp="1"/>
          </p:cNvSpPr>
          <p:nvPr>
            <p:ph type="body" sz="quarter" idx="15" hasCustomPrompt="1"/>
          </p:nvPr>
        </p:nvSpPr>
        <p:spPr>
          <a:xfrm>
            <a:off x="380999" y="3836019"/>
            <a:ext cx="5743576" cy="314325"/>
          </a:xfrm>
        </p:spPr>
        <p:txBody>
          <a:bodyPr>
            <a:normAutofit/>
          </a:bodyPr>
          <a:lstStyle>
            <a:lvl1pPr marL="0" indent="0">
              <a:lnSpc>
                <a:spcPct val="100000"/>
              </a:lnSpc>
              <a:buNone/>
              <a:defRPr sz="2000" spc="0" baseline="0"/>
            </a:lvl1pPr>
          </a:lstStyle>
          <a:p>
            <a:pPr lvl="0"/>
            <a:r>
              <a:rPr lang="en-US" dirty="0"/>
              <a:t>Our solutions</a:t>
            </a:r>
            <a:endParaRPr lang="lt-LT" dirty="0"/>
          </a:p>
        </p:txBody>
      </p:sp>
      <p:pic>
        <p:nvPicPr>
          <p:cNvPr id="10" name="Graphic 9">
            <a:extLst>
              <a:ext uri="{FF2B5EF4-FFF2-40B4-BE49-F238E27FC236}">
                <a16:creationId xmlns:a16="http://schemas.microsoft.com/office/drawing/2014/main" id="{3DF4B8BA-2F18-455D-A3F2-4019C4475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Tree>
    <p:extLst>
      <p:ext uri="{BB962C8B-B14F-4D97-AF65-F5344CB8AC3E}">
        <p14:creationId xmlns:p14="http://schemas.microsoft.com/office/powerpoint/2010/main" val="246712416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Komanda">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3" y="790575"/>
            <a:ext cx="7648680" cy="601345"/>
          </a:xfrm>
        </p:spPr>
        <p:txBody>
          <a:bodyPr>
            <a:normAutofit/>
          </a:bodyPr>
          <a:lstStyle>
            <a:lvl1pPr marL="0" indent="0">
              <a:buNone/>
              <a:defRPr sz="4800" spc="-150"/>
            </a:lvl1pPr>
          </a:lstStyle>
          <a:p>
            <a:pPr lvl="0"/>
            <a:r>
              <a:rPr lang="en-US" dirty="0"/>
              <a:t>From concept to full execution</a:t>
            </a:r>
            <a:endParaRPr lang="lt-LT" dirty="0"/>
          </a:p>
        </p:txBody>
      </p:sp>
      <p:sp>
        <p:nvSpPr>
          <p:cNvPr id="10" name="Text Placeholder 7"/>
          <p:cNvSpPr>
            <a:spLocks noGrp="1"/>
          </p:cNvSpPr>
          <p:nvPr>
            <p:ph type="body" sz="quarter" idx="23" hasCustomPrompt="1"/>
          </p:nvPr>
        </p:nvSpPr>
        <p:spPr>
          <a:xfrm>
            <a:off x="352423" y="372663"/>
            <a:ext cx="2654937" cy="226778"/>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dirty="0"/>
              <a:t>Quality throughout the whole process</a:t>
            </a:r>
            <a:endParaRPr lang="lt-LT" dirty="0"/>
          </a:p>
        </p:txBody>
      </p:sp>
      <p:sp>
        <p:nvSpPr>
          <p:cNvPr id="11" name="Text Placeholder 7"/>
          <p:cNvSpPr>
            <a:spLocks noGrp="1"/>
          </p:cNvSpPr>
          <p:nvPr>
            <p:ph type="body" sz="quarter" idx="20" hasCustomPrompt="1"/>
          </p:nvPr>
        </p:nvSpPr>
        <p:spPr>
          <a:xfrm>
            <a:off x="354403" y="3687276"/>
            <a:ext cx="1498679" cy="301083"/>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Head of Marketing</a:t>
            </a:r>
            <a:endParaRPr lang="lt-LT" dirty="0"/>
          </a:p>
        </p:txBody>
      </p:sp>
      <p:sp>
        <p:nvSpPr>
          <p:cNvPr id="18" name="Picture Placeholder 17"/>
          <p:cNvSpPr>
            <a:spLocks noGrp="1"/>
          </p:cNvSpPr>
          <p:nvPr>
            <p:ph type="pic" sz="quarter" idx="24" hasCustomPrompt="1"/>
          </p:nvPr>
        </p:nvSpPr>
        <p:spPr>
          <a:xfrm>
            <a:off x="447675" y="2309373"/>
            <a:ext cx="1208405" cy="1208405"/>
          </a:xfrm>
        </p:spPr>
        <p:txBody>
          <a:bodyPr/>
          <a:lstStyle>
            <a:lvl1pPr marL="0" indent="0">
              <a:buNone/>
              <a:defRPr baseline="0"/>
            </a:lvl1pPr>
          </a:lstStyle>
          <a:p>
            <a:r>
              <a:rPr lang="en-US" dirty="0"/>
              <a:t> </a:t>
            </a:r>
            <a:endParaRPr lang="lt-LT" dirty="0"/>
          </a:p>
        </p:txBody>
      </p:sp>
      <p:sp>
        <p:nvSpPr>
          <p:cNvPr id="27" name="Text Placeholder 7"/>
          <p:cNvSpPr>
            <a:spLocks noGrp="1"/>
          </p:cNvSpPr>
          <p:nvPr>
            <p:ph type="body" sz="quarter" idx="36" hasCustomPrompt="1"/>
          </p:nvPr>
        </p:nvSpPr>
        <p:spPr>
          <a:xfrm>
            <a:off x="352422" y="1704112"/>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r>
              <a:rPr lang="en-US" dirty="0"/>
              <a:t>01 Concept &amp; Design</a:t>
            </a:r>
            <a:endParaRPr lang="lt-LT" dirty="0"/>
          </a:p>
        </p:txBody>
      </p:sp>
      <p:sp>
        <p:nvSpPr>
          <p:cNvPr id="28" name="Text Placeholder 7"/>
          <p:cNvSpPr>
            <a:spLocks noGrp="1"/>
          </p:cNvSpPr>
          <p:nvPr>
            <p:ph type="body" sz="quarter" idx="37" hasCustomPrompt="1"/>
          </p:nvPr>
        </p:nvSpPr>
        <p:spPr>
          <a:xfrm>
            <a:off x="3210290" y="1706093"/>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r>
              <a:rPr lang="en-US" dirty="0"/>
              <a:t>02 Manufacturing</a:t>
            </a:r>
            <a:endParaRPr lang="lt-LT" dirty="0"/>
          </a:p>
        </p:txBody>
      </p:sp>
      <p:sp>
        <p:nvSpPr>
          <p:cNvPr id="37" name="Text Placeholder 7"/>
          <p:cNvSpPr>
            <a:spLocks noGrp="1"/>
          </p:cNvSpPr>
          <p:nvPr>
            <p:ph type="body" sz="quarter" idx="38" hasCustomPrompt="1"/>
          </p:nvPr>
        </p:nvSpPr>
        <p:spPr>
          <a:xfrm>
            <a:off x="8947214" y="1704112"/>
            <a:ext cx="1741106"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r>
              <a:rPr lang="en-US" dirty="0"/>
              <a:t>03 Set-up &amp; consulting</a:t>
            </a:r>
            <a:endParaRPr lang="lt-LT" dirty="0"/>
          </a:p>
        </p:txBody>
      </p:sp>
      <p:sp>
        <p:nvSpPr>
          <p:cNvPr id="38" name="Text Placeholder 7"/>
          <p:cNvSpPr>
            <a:spLocks noGrp="1"/>
          </p:cNvSpPr>
          <p:nvPr>
            <p:ph type="body" sz="quarter" idx="39" hasCustomPrompt="1"/>
          </p:nvPr>
        </p:nvSpPr>
        <p:spPr>
          <a:xfrm>
            <a:off x="3210290" y="368727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Head of Non Standard Furniture Department</a:t>
            </a:r>
            <a:endParaRPr lang="lt-LT" dirty="0"/>
          </a:p>
        </p:txBody>
      </p:sp>
      <p:sp>
        <p:nvSpPr>
          <p:cNvPr id="39" name="Text Placeholder 7"/>
          <p:cNvSpPr>
            <a:spLocks noGrp="1"/>
          </p:cNvSpPr>
          <p:nvPr>
            <p:ph type="body" sz="quarter" idx="40" hasCustomPrompt="1"/>
          </p:nvPr>
        </p:nvSpPr>
        <p:spPr>
          <a:xfrm>
            <a:off x="6096713" y="3689697"/>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Manufacturing Manager</a:t>
            </a:r>
            <a:endParaRPr lang="lt-LT" dirty="0"/>
          </a:p>
        </p:txBody>
      </p:sp>
      <p:sp>
        <p:nvSpPr>
          <p:cNvPr id="40" name="Text Placeholder 7"/>
          <p:cNvSpPr>
            <a:spLocks noGrp="1"/>
          </p:cNvSpPr>
          <p:nvPr>
            <p:ph type="body" sz="quarter" idx="41" hasCustomPrompt="1"/>
          </p:nvPr>
        </p:nvSpPr>
        <p:spPr>
          <a:xfrm>
            <a:off x="8953135" y="369743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Head of Sales</a:t>
            </a:r>
            <a:endParaRPr lang="lt-LT" dirty="0"/>
          </a:p>
        </p:txBody>
      </p:sp>
      <p:sp>
        <p:nvSpPr>
          <p:cNvPr id="41" name="Picture Placeholder 17"/>
          <p:cNvSpPr>
            <a:spLocks noGrp="1"/>
          </p:cNvSpPr>
          <p:nvPr>
            <p:ph type="pic" sz="quarter" idx="42" hasCustomPrompt="1"/>
          </p:nvPr>
        </p:nvSpPr>
        <p:spPr>
          <a:xfrm>
            <a:off x="3302635" y="2308735"/>
            <a:ext cx="1208405" cy="1208405"/>
          </a:xfrm>
        </p:spPr>
        <p:txBody>
          <a:bodyPr/>
          <a:lstStyle>
            <a:lvl1pPr marL="0" indent="0">
              <a:buNone/>
              <a:defRPr baseline="0"/>
            </a:lvl1pPr>
          </a:lstStyle>
          <a:p>
            <a:r>
              <a:rPr lang="en-US" dirty="0"/>
              <a:t> </a:t>
            </a:r>
            <a:endParaRPr lang="lt-LT" dirty="0"/>
          </a:p>
        </p:txBody>
      </p:sp>
      <p:sp>
        <p:nvSpPr>
          <p:cNvPr id="42" name="Picture Placeholder 17"/>
          <p:cNvSpPr>
            <a:spLocks noGrp="1"/>
          </p:cNvSpPr>
          <p:nvPr>
            <p:ph type="pic" sz="quarter" idx="43" hasCustomPrompt="1"/>
          </p:nvPr>
        </p:nvSpPr>
        <p:spPr>
          <a:xfrm>
            <a:off x="6177915" y="2308736"/>
            <a:ext cx="1208405" cy="1208405"/>
          </a:xfrm>
        </p:spPr>
        <p:txBody>
          <a:bodyPr/>
          <a:lstStyle>
            <a:lvl1pPr marL="0" indent="0">
              <a:buNone/>
              <a:defRPr baseline="0"/>
            </a:lvl1pPr>
          </a:lstStyle>
          <a:p>
            <a:r>
              <a:rPr lang="en-US" dirty="0"/>
              <a:t> </a:t>
            </a:r>
            <a:endParaRPr lang="lt-LT" dirty="0"/>
          </a:p>
        </p:txBody>
      </p:sp>
      <p:sp>
        <p:nvSpPr>
          <p:cNvPr id="44" name="Picture Placeholder 17"/>
          <p:cNvSpPr>
            <a:spLocks noGrp="1"/>
          </p:cNvSpPr>
          <p:nvPr>
            <p:ph type="pic" sz="quarter" idx="44" hasCustomPrompt="1"/>
          </p:nvPr>
        </p:nvSpPr>
        <p:spPr>
          <a:xfrm>
            <a:off x="9039780" y="2308735"/>
            <a:ext cx="1208405" cy="1208405"/>
          </a:xfrm>
        </p:spPr>
        <p:txBody>
          <a:bodyPr/>
          <a:lstStyle>
            <a:lvl1pPr marL="0" indent="0">
              <a:buNone/>
              <a:defRPr baseline="0"/>
            </a:lvl1pPr>
          </a:lstStyle>
          <a:p>
            <a:r>
              <a:rPr lang="en-US" dirty="0"/>
              <a:t> </a:t>
            </a:r>
            <a:endParaRPr lang="lt-LT" dirty="0"/>
          </a:p>
        </p:txBody>
      </p:sp>
      <p:sp>
        <p:nvSpPr>
          <p:cNvPr id="45" name="Text Placeholder 7"/>
          <p:cNvSpPr>
            <a:spLocks noGrp="1"/>
          </p:cNvSpPr>
          <p:nvPr>
            <p:ph type="body" sz="quarter" idx="45" hasCustomPrompt="1"/>
          </p:nvPr>
        </p:nvSpPr>
        <p:spPr>
          <a:xfrm>
            <a:off x="352422" y="4157857"/>
            <a:ext cx="2167258" cy="393657"/>
          </a:xfrm>
        </p:spPr>
        <p:txBody>
          <a:bodyPr>
            <a:normAutofit/>
          </a:bodyPr>
          <a:lstStyle>
            <a:lvl1pPr marL="0" indent="0">
              <a:lnSpc>
                <a:spcPct val="100000"/>
              </a:lnSpc>
              <a:buNone/>
              <a:defRPr sz="2000" spc="0"/>
            </a:lvl1pPr>
          </a:lstStyle>
          <a:p>
            <a:pPr lvl="0"/>
            <a:r>
              <a:rPr lang="lt-LT" dirty="0"/>
              <a:t>Vilma </a:t>
            </a:r>
            <a:r>
              <a:rPr lang="lt-LT" dirty="0" err="1"/>
              <a:t>Sinkevičiūtė</a:t>
            </a:r>
            <a:endParaRPr lang="lt-LT" dirty="0"/>
          </a:p>
        </p:txBody>
      </p:sp>
      <p:sp>
        <p:nvSpPr>
          <p:cNvPr id="46" name="Text Placeholder 7"/>
          <p:cNvSpPr>
            <a:spLocks noGrp="1"/>
          </p:cNvSpPr>
          <p:nvPr>
            <p:ph type="body" sz="quarter" idx="46" hasCustomPrompt="1"/>
          </p:nvPr>
        </p:nvSpPr>
        <p:spPr>
          <a:xfrm>
            <a:off x="3210290" y="4157857"/>
            <a:ext cx="2167258" cy="393657"/>
          </a:xfrm>
        </p:spPr>
        <p:txBody>
          <a:bodyPr>
            <a:normAutofit/>
          </a:bodyPr>
          <a:lstStyle>
            <a:lvl1pPr marL="0" indent="0">
              <a:lnSpc>
                <a:spcPct val="100000"/>
              </a:lnSpc>
              <a:buNone/>
              <a:defRPr sz="2000" spc="0"/>
            </a:lvl1pPr>
          </a:lstStyle>
          <a:p>
            <a:pPr lvl="0"/>
            <a:r>
              <a:rPr lang="lt-LT" dirty="0"/>
              <a:t>Vidmantas </a:t>
            </a:r>
            <a:r>
              <a:rPr lang="lt-LT" dirty="0" err="1"/>
              <a:t>Bolys</a:t>
            </a:r>
            <a:endParaRPr lang="lt-LT" dirty="0"/>
          </a:p>
        </p:txBody>
      </p:sp>
      <p:sp>
        <p:nvSpPr>
          <p:cNvPr id="47" name="Text Placeholder 7"/>
          <p:cNvSpPr>
            <a:spLocks noGrp="1"/>
          </p:cNvSpPr>
          <p:nvPr>
            <p:ph type="body" sz="quarter" idx="47" hasCustomPrompt="1"/>
          </p:nvPr>
        </p:nvSpPr>
        <p:spPr>
          <a:xfrm>
            <a:off x="6096000" y="4168796"/>
            <a:ext cx="2418080" cy="393657"/>
          </a:xfrm>
        </p:spPr>
        <p:txBody>
          <a:bodyPr>
            <a:normAutofit/>
          </a:bodyPr>
          <a:lstStyle>
            <a:lvl1pPr marL="0" indent="0">
              <a:lnSpc>
                <a:spcPct val="100000"/>
              </a:lnSpc>
              <a:buNone/>
              <a:defRPr sz="2000" spc="0"/>
            </a:lvl1pPr>
          </a:lstStyle>
          <a:p>
            <a:pPr lvl="0"/>
            <a:r>
              <a:rPr lang="lt-LT" dirty="0"/>
              <a:t>Tomas </a:t>
            </a:r>
            <a:r>
              <a:rPr lang="lt-LT" dirty="0" err="1"/>
              <a:t>Buziliauskas</a:t>
            </a:r>
            <a:endParaRPr lang="lt-LT" dirty="0"/>
          </a:p>
        </p:txBody>
      </p:sp>
      <p:sp>
        <p:nvSpPr>
          <p:cNvPr id="48" name="Text Placeholder 7"/>
          <p:cNvSpPr>
            <a:spLocks noGrp="1"/>
          </p:cNvSpPr>
          <p:nvPr>
            <p:ph type="body" sz="quarter" idx="48" hasCustomPrompt="1"/>
          </p:nvPr>
        </p:nvSpPr>
        <p:spPr>
          <a:xfrm>
            <a:off x="8953868" y="4168796"/>
            <a:ext cx="2418080" cy="393657"/>
          </a:xfrm>
        </p:spPr>
        <p:txBody>
          <a:bodyPr>
            <a:normAutofit/>
          </a:bodyPr>
          <a:lstStyle>
            <a:lvl1pPr marL="0" indent="0">
              <a:lnSpc>
                <a:spcPct val="100000"/>
              </a:lnSpc>
              <a:buNone/>
              <a:defRPr sz="2000" spc="0"/>
            </a:lvl1pPr>
          </a:lstStyle>
          <a:p>
            <a:pPr lvl="0"/>
            <a:r>
              <a:rPr lang="lt-LT" dirty="0"/>
              <a:t>Gintaras Zdanys</a:t>
            </a:r>
          </a:p>
        </p:txBody>
      </p:sp>
      <p:sp>
        <p:nvSpPr>
          <p:cNvPr id="49" name="Slide Number Placeholder 5"/>
          <p:cNvSpPr>
            <a:spLocks noGrp="1"/>
          </p:cNvSpPr>
          <p:nvPr>
            <p:ph type="sldNum" sz="quarter" idx="12"/>
          </p:nvPr>
        </p:nvSpPr>
        <p:spPr>
          <a:xfrm>
            <a:off x="323849" y="6195664"/>
            <a:ext cx="722631" cy="365125"/>
          </a:xfrm>
        </p:spPr>
        <p:txBody>
          <a:bodyPr/>
          <a:lstStyle>
            <a:lvl1pPr algn="l">
              <a:defRPr sz="1100">
                <a:solidFill>
                  <a:srgbClr val="9C9C9C"/>
                </a:solidFill>
              </a:defRPr>
            </a:lvl1pPr>
          </a:lstStyle>
          <a:p>
            <a:fld id="{6987A1F2-779A-4167-9C43-BFE36B558159}" type="slidenum">
              <a:rPr lang="lt-LT" smtClean="0"/>
              <a:pPr/>
              <a:t>‹#›</a:t>
            </a:fld>
            <a:endParaRPr lang="lt-LT" dirty="0"/>
          </a:p>
        </p:txBody>
      </p:sp>
      <p:sp>
        <p:nvSpPr>
          <p:cNvPr id="50" name="Text Placeholder 7"/>
          <p:cNvSpPr>
            <a:spLocks noGrp="1"/>
          </p:cNvSpPr>
          <p:nvPr>
            <p:ph type="body" sz="quarter" idx="25" hasCustomPrompt="1"/>
          </p:nvPr>
        </p:nvSpPr>
        <p:spPr>
          <a:xfrm>
            <a:off x="352422" y="4629724"/>
            <a:ext cx="2756538" cy="1303716"/>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dirty="0"/>
              <a:t>Our marketing department is responsible for full-scale product creation process from primal idea generation to development and product entrance to the market. Therefore, it is always in close cooperation with all the parts of the chain: designers, engineers, and manufacturing.</a:t>
            </a:r>
            <a:endParaRPr lang="lt-LT" dirty="0"/>
          </a:p>
        </p:txBody>
      </p:sp>
      <p:sp>
        <p:nvSpPr>
          <p:cNvPr id="51" name="Text Placeholder 7"/>
          <p:cNvSpPr>
            <a:spLocks noGrp="1"/>
          </p:cNvSpPr>
          <p:nvPr>
            <p:ph type="body" sz="quarter" idx="49" hasCustomPrompt="1"/>
          </p:nvPr>
        </p:nvSpPr>
        <p:spPr>
          <a:xfrm>
            <a:off x="321029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dirty="0"/>
              <a:t>Flexibility to offer personalized solutions in order to fulfil individual needs of our clients is one of our company‘s competitive strengths. There is no single office type, no single standard for office culture, therefore when we receive our client requests that cannot be fulfilled by using our standard collection, we always consider the possibility of customization.</a:t>
            </a:r>
            <a:endParaRPr lang="lt-LT" dirty="0"/>
          </a:p>
        </p:txBody>
      </p:sp>
      <p:sp>
        <p:nvSpPr>
          <p:cNvPr id="52" name="Text Placeholder 7"/>
          <p:cNvSpPr>
            <a:spLocks noGrp="1"/>
          </p:cNvSpPr>
          <p:nvPr>
            <p:ph type="body" sz="quarter" idx="50" hasCustomPrompt="1"/>
          </p:nvPr>
        </p:nvSpPr>
        <p:spPr>
          <a:xfrm>
            <a:off x="609600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dirty="0"/>
              <a:t>Our department is responsible for full-scale operational chain: planning, sourcing, manufacturing, storage and delivery to our clients‘ doorstep. Our key motivation is happy clients receiving quality production on time. Therefore, we constantly invest in technology and work environment.</a:t>
            </a:r>
            <a:endParaRPr lang="lt-LT" dirty="0"/>
          </a:p>
        </p:txBody>
      </p:sp>
      <p:sp>
        <p:nvSpPr>
          <p:cNvPr id="53" name="Text Placeholder 7"/>
          <p:cNvSpPr>
            <a:spLocks noGrp="1"/>
          </p:cNvSpPr>
          <p:nvPr>
            <p:ph type="body" sz="quarter" idx="51" hasCustomPrompt="1"/>
          </p:nvPr>
        </p:nvSpPr>
        <p:spPr>
          <a:xfrm>
            <a:off x="8954132"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r>
              <a:rPr lang="en-US" dirty="0"/>
              <a:t>Our sales department consists of market leads taking care of client development and client service - responsible for technical support which can be provided in 7 different languages.</a:t>
            </a:r>
            <a:endParaRPr lang="lt-LT" dirty="0"/>
          </a:p>
        </p:txBody>
      </p:sp>
      <p:cxnSp>
        <p:nvCxnSpPr>
          <p:cNvPr id="26" name="Straight Connector 25">
            <a:extLst>
              <a:ext uri="{FF2B5EF4-FFF2-40B4-BE49-F238E27FC236}">
                <a16:creationId xmlns:a16="http://schemas.microsoft.com/office/drawing/2014/main" id="{6703414A-41A2-4AAA-817E-37F469F80554}"/>
              </a:ext>
            </a:extLst>
          </p:cNvPr>
          <p:cNvCxnSpPr/>
          <p:nvPr userDrawn="1"/>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472699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dirty="0"/>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dirty="0"/>
              <a:t>Content</a:t>
            </a:r>
            <a:endParaRPr lang="lt-LT" dirty="0"/>
          </a:p>
        </p:txBody>
      </p:sp>
      <p:sp>
        <p:nvSpPr>
          <p:cNvPr id="8" name="Text Placeholder 7"/>
          <p:cNvSpPr>
            <a:spLocks noGrp="1"/>
          </p:cNvSpPr>
          <p:nvPr>
            <p:ph type="body" sz="quarter" idx="14"/>
          </p:nvPr>
        </p:nvSpPr>
        <p:spPr>
          <a:xfrm>
            <a:off x="4190999" y="3476625"/>
            <a:ext cx="1885951" cy="929143"/>
          </a:xfrm>
        </p:spPr>
        <p:txBody>
          <a:bodyPr>
            <a:normAutofit/>
          </a:bodyPr>
          <a:lstStyle>
            <a:lvl1pPr marL="0" indent="0">
              <a:lnSpc>
                <a:spcPct val="100000"/>
              </a:lnSpc>
              <a:buNone/>
              <a:defRPr sz="2000" spc="0"/>
            </a:lvl1pPr>
          </a:lstStyle>
          <a:p>
            <a:pPr lvl="0"/>
            <a:endParaRPr lang="lt-LT" dirty="0"/>
          </a:p>
        </p:txBody>
      </p:sp>
      <p:sp>
        <p:nvSpPr>
          <p:cNvPr id="9" name="Text Placeholder 7"/>
          <p:cNvSpPr>
            <a:spLocks noGrp="1"/>
          </p:cNvSpPr>
          <p:nvPr>
            <p:ph type="body" sz="quarter" idx="15"/>
          </p:nvPr>
        </p:nvSpPr>
        <p:spPr>
          <a:xfrm>
            <a:off x="6096000" y="3471406"/>
            <a:ext cx="1885951" cy="934362"/>
          </a:xfrm>
        </p:spPr>
        <p:txBody>
          <a:bodyPr>
            <a:noAutofit/>
          </a:bodyPr>
          <a:lstStyle>
            <a:lvl1pPr marL="0" indent="0">
              <a:lnSpc>
                <a:spcPct val="100000"/>
              </a:lnSpc>
              <a:buNone/>
              <a:defRPr lang="lt-LT" sz="2000" b="0" i="0" u="none" strike="noStrike" baseline="0" smtClean="0"/>
            </a:lvl1pPr>
          </a:lstStyle>
          <a:p>
            <a:endParaRPr lang="lt-LT" dirty="0"/>
          </a:p>
        </p:txBody>
      </p:sp>
      <p:sp>
        <p:nvSpPr>
          <p:cNvPr id="10" name="Text Placeholder 7"/>
          <p:cNvSpPr>
            <a:spLocks noGrp="1"/>
          </p:cNvSpPr>
          <p:nvPr>
            <p:ph type="body" sz="quarter" idx="16"/>
          </p:nvPr>
        </p:nvSpPr>
        <p:spPr>
          <a:xfrm>
            <a:off x="8001001" y="3471406"/>
            <a:ext cx="1885951" cy="934362"/>
          </a:xfrm>
        </p:spPr>
        <p:txBody>
          <a:bodyPr>
            <a:noAutofit/>
          </a:bodyPr>
          <a:lstStyle>
            <a:lvl1pPr marL="0" indent="0">
              <a:lnSpc>
                <a:spcPct val="100000"/>
              </a:lnSpc>
              <a:buNone/>
              <a:defRPr lang="lt-LT" sz="2000" b="0" i="0" u="none" strike="noStrike" baseline="0" smtClean="0"/>
            </a:lvl1pPr>
          </a:lstStyle>
          <a:p>
            <a:endParaRPr lang="lt-LT" dirty="0"/>
          </a:p>
        </p:txBody>
      </p:sp>
      <p:sp>
        <p:nvSpPr>
          <p:cNvPr id="12" name="Text Placeholder 7"/>
          <p:cNvSpPr>
            <a:spLocks noGrp="1"/>
          </p:cNvSpPr>
          <p:nvPr>
            <p:ph type="body" sz="quarter" idx="17"/>
          </p:nvPr>
        </p:nvSpPr>
        <p:spPr>
          <a:xfrm>
            <a:off x="6096000" y="5057428"/>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dirty="0"/>
          </a:p>
        </p:txBody>
      </p:sp>
      <p:sp>
        <p:nvSpPr>
          <p:cNvPr id="13" name="Text Placeholder 7"/>
          <p:cNvSpPr>
            <a:spLocks noGrp="1"/>
          </p:cNvSpPr>
          <p:nvPr>
            <p:ph type="body" sz="quarter" idx="18"/>
          </p:nvPr>
        </p:nvSpPr>
        <p:spPr>
          <a:xfrm>
            <a:off x="8086725" y="5054017"/>
            <a:ext cx="1800227" cy="1112069"/>
          </a:xfrm>
        </p:spPr>
        <p:txBody>
          <a:bodyPr>
            <a:noAutofit/>
          </a:bodyPr>
          <a:lstStyle>
            <a:lvl1pPr marL="0" indent="0">
              <a:lnSpc>
                <a:spcPts val="1500"/>
              </a:lnSpc>
              <a:buFontTx/>
              <a:buNone/>
              <a:defRPr lang="lt-LT" sz="1100" b="0" i="0" u="none" strike="noStrike" baseline="0" smtClean="0"/>
            </a:lvl1pPr>
          </a:lstStyle>
          <a:p>
            <a:endParaRPr lang="lt-LT" dirty="0"/>
          </a:p>
        </p:txBody>
      </p:sp>
      <p:sp>
        <p:nvSpPr>
          <p:cNvPr id="14" name="Text Placeholder 7"/>
          <p:cNvSpPr>
            <a:spLocks noGrp="1"/>
          </p:cNvSpPr>
          <p:nvPr>
            <p:ph type="body" sz="quarter" idx="19"/>
          </p:nvPr>
        </p:nvSpPr>
        <p:spPr>
          <a:xfrm>
            <a:off x="9886952" y="5054017"/>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dirty="0"/>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00</a:t>
            </a:r>
            <a:endParaRPr lang="lt-LT" dirty="0"/>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01</a:t>
            </a:r>
            <a:endParaRPr lang="lt-LT" dirty="0"/>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02</a:t>
            </a:r>
            <a:endParaRPr lang="lt-LT" dirty="0"/>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03</a:t>
            </a:r>
            <a:endParaRPr lang="lt-LT" dirty="0"/>
          </a:p>
        </p:txBody>
      </p:sp>
      <p:sp>
        <p:nvSpPr>
          <p:cNvPr id="25" name="Text Placeholder 7"/>
          <p:cNvSpPr>
            <a:spLocks noGrp="1"/>
          </p:cNvSpPr>
          <p:nvPr>
            <p:ph type="body" sz="quarter" idx="24"/>
          </p:nvPr>
        </p:nvSpPr>
        <p:spPr>
          <a:xfrm>
            <a:off x="9906002" y="3471406"/>
            <a:ext cx="1885951" cy="934362"/>
          </a:xfrm>
        </p:spPr>
        <p:txBody>
          <a:bodyPr>
            <a:noAutofit/>
          </a:bodyPr>
          <a:lstStyle>
            <a:lvl1pPr marL="0" indent="0">
              <a:lnSpc>
                <a:spcPct val="100000"/>
              </a:lnSpc>
              <a:buNone/>
              <a:defRPr lang="lt-LT" sz="2000" b="0" i="0" u="none" strike="noStrike" baseline="0" smtClean="0"/>
            </a:lvl1pPr>
          </a:lstStyle>
          <a:p>
            <a:endParaRPr lang="lt-LT" dirty="0"/>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5054017"/>
            <a:ext cx="1905000"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dirty="0"/>
          </a:p>
        </p:txBody>
      </p:sp>
    </p:spTree>
    <p:extLst>
      <p:ext uri="{BB962C8B-B14F-4D97-AF65-F5344CB8AC3E}">
        <p14:creationId xmlns:p14="http://schemas.microsoft.com/office/powerpoint/2010/main" val="244833037"/>
      </p:ext>
    </p:extLst>
  </p:cSld>
  <p:clrMapOvr>
    <a:masterClrMapping/>
  </p:clrMapOvr>
  <p:extLst>
    <p:ext uri="{DCECCB84-F9BA-43D5-87BE-67443E8EF086}">
      <p15:sldGuideLst xmlns:p15="http://schemas.microsoft.com/office/powerpoint/2012/main">
        <p15:guide id="3" orient="horz" pos="2115">
          <p15:clr>
            <a:srgbClr val="FBAE40"/>
          </p15:clr>
        </p15:guide>
        <p15:guide id="4"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Misija_foto+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hasCustomPrompt="1"/>
          </p:nvPr>
        </p:nvSpPr>
        <p:spPr>
          <a:xfrm>
            <a:off x="352424" y="790575"/>
            <a:ext cx="3171826" cy="723900"/>
          </a:xfrm>
        </p:spPr>
        <p:txBody>
          <a:bodyPr>
            <a:normAutofit/>
          </a:bodyPr>
          <a:lstStyle>
            <a:lvl1pPr marL="0" indent="0">
              <a:buNone/>
              <a:defRPr sz="4800" spc="-150"/>
            </a:lvl1pPr>
          </a:lstStyle>
          <a:p>
            <a:pPr lvl="0"/>
            <a:r>
              <a:rPr lang="en-US" dirty="0"/>
              <a:t>Our mission</a:t>
            </a:r>
            <a:endParaRPr lang="lt-LT" dirty="0"/>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lvl1pPr>
          </a:lstStyle>
          <a:p>
            <a:pPr lvl="0"/>
            <a:r>
              <a:rPr lang="en-US" dirty="0"/>
              <a:t>Our mission is to make quality and modern workspaces available to more people.</a:t>
            </a:r>
            <a:endParaRPr lang="lt-LT" dirty="0"/>
          </a:p>
        </p:txBody>
      </p:sp>
      <p:sp>
        <p:nvSpPr>
          <p:cNvPr id="45" name="Text Placeholder 7"/>
          <p:cNvSpPr>
            <a:spLocks noGrp="1"/>
          </p:cNvSpPr>
          <p:nvPr>
            <p:ph type="body" sz="quarter" idx="20" hasCustomPrompt="1"/>
          </p:nvPr>
        </p:nvSpPr>
        <p:spPr>
          <a:xfrm>
            <a:off x="352424" y="4538673"/>
            <a:ext cx="981077" cy="280978"/>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Availability</a:t>
            </a:r>
            <a:endParaRPr lang="lt-LT" dirty="0"/>
          </a:p>
        </p:txBody>
      </p:sp>
      <p:sp>
        <p:nvSpPr>
          <p:cNvPr id="46" name="Text Placeholder 7"/>
          <p:cNvSpPr>
            <a:spLocks noGrp="1"/>
          </p:cNvSpPr>
          <p:nvPr>
            <p:ph type="body" sz="quarter" idx="21" hasCustomPrompt="1"/>
          </p:nvPr>
        </p:nvSpPr>
        <p:spPr>
          <a:xfrm>
            <a:off x="1666874" y="4541060"/>
            <a:ext cx="981077" cy="280978"/>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Quality</a:t>
            </a:r>
            <a:endParaRPr lang="lt-LT" dirty="0"/>
          </a:p>
        </p:txBody>
      </p:sp>
      <p:sp>
        <p:nvSpPr>
          <p:cNvPr id="47" name="Text Placeholder 7"/>
          <p:cNvSpPr>
            <a:spLocks noGrp="1"/>
          </p:cNvSpPr>
          <p:nvPr>
            <p:ph type="body" sz="quarter" idx="22" hasCustomPrompt="1"/>
          </p:nvPr>
        </p:nvSpPr>
        <p:spPr>
          <a:xfrm>
            <a:off x="1430656" y="4579160"/>
            <a:ext cx="45719" cy="252041"/>
          </a:xfrm>
        </p:spPr>
        <p:txBody>
          <a:bodyPr>
            <a:noAutofit/>
          </a:bodyPr>
          <a:lstStyle>
            <a:lvl1pPr marL="0" indent="0" algn="ctr">
              <a:lnSpc>
                <a:spcPts val="1500"/>
              </a:lnSpc>
              <a:buFontTx/>
              <a:buNone/>
              <a:defRPr lang="lt-LT" sz="2000" b="0" i="0" u="none" strike="noStrike" baseline="0" smtClean="0">
                <a:solidFill>
                  <a:schemeClr val="tx1"/>
                </a:solidFill>
                <a:latin typeface="Visuelt Pro Light" panose="020B0303040202040104" pitchFamily="34" charset="0"/>
              </a:defRPr>
            </a:lvl1pPr>
          </a:lstStyle>
          <a:p>
            <a:r>
              <a:rPr lang="en-US" dirty="0"/>
              <a:t>+</a:t>
            </a:r>
            <a:endParaRPr lang="lt-LT" dirty="0"/>
          </a:p>
        </p:txBody>
      </p:sp>
      <p:sp>
        <p:nvSpPr>
          <p:cNvPr id="48" name="Text Placeholder 7"/>
          <p:cNvSpPr>
            <a:spLocks noGrp="1"/>
          </p:cNvSpPr>
          <p:nvPr>
            <p:ph type="body" sz="quarter" idx="23"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dirty="0"/>
              <a:t>What is our role?</a:t>
            </a:r>
            <a:endParaRPr lang="lt-LT" dirty="0"/>
          </a:p>
        </p:txBody>
      </p:sp>
    </p:spTree>
    <p:extLst>
      <p:ext uri="{BB962C8B-B14F-4D97-AF65-F5344CB8AC3E}">
        <p14:creationId xmlns:p14="http://schemas.microsoft.com/office/powerpoint/2010/main" val="3431489916"/>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B8492-14C1-4AE4-1C4D-69A4446F3C65}"/>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20842292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dirty="0"/>
              <a:t>Let’s get in touch!</a:t>
            </a:r>
            <a:endParaRPr lang="lt-LT" dirty="0"/>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dirty="0"/>
              <a:t>+370 00 000 000</a:t>
            </a:r>
          </a:p>
          <a:p>
            <a:pPr lvl="0"/>
            <a:r>
              <a:rPr lang="en-US" dirty="0"/>
              <a:t>narbutas@narbutas.lt</a:t>
            </a:r>
            <a:endParaRPr lang="lt-LT" dirty="0"/>
          </a:p>
        </p:txBody>
      </p:sp>
      <p:sp>
        <p:nvSpPr>
          <p:cNvPr id="10" name="Date Placeholder 9">
            <a:extLst>
              <a:ext uri="{FF2B5EF4-FFF2-40B4-BE49-F238E27FC236}">
                <a16:creationId xmlns:a16="http://schemas.microsoft.com/office/drawing/2014/main" id="{FED6C129-2FAF-4C17-BFD7-9A6422B1DA76}"/>
              </a:ext>
            </a:extLst>
          </p:cNvPr>
          <p:cNvSpPr>
            <a:spLocks noGrp="1"/>
          </p:cNvSpPr>
          <p:nvPr>
            <p:ph type="dt" sz="half" idx="16"/>
          </p:nvPr>
        </p:nvSpPr>
        <p:spPr/>
        <p:txBody>
          <a:bodyPr/>
          <a:lstStyle/>
          <a:p>
            <a:fld id="{E70C022D-2154-4B93-9352-FE3F921EA940}" type="datetimeFigureOut">
              <a:rPr lang="lt-LT" smtClean="0"/>
              <a:t>2024-05-16</a:t>
            </a:fld>
            <a:endParaRPr lang="lt-LT"/>
          </a:p>
        </p:txBody>
      </p:sp>
      <p:sp>
        <p:nvSpPr>
          <p:cNvPr id="11" name="Footer Placeholder 10">
            <a:extLst>
              <a:ext uri="{FF2B5EF4-FFF2-40B4-BE49-F238E27FC236}">
                <a16:creationId xmlns:a16="http://schemas.microsoft.com/office/drawing/2014/main" id="{605F933E-1B5A-4709-B773-210109AA9840}"/>
              </a:ext>
            </a:extLst>
          </p:cNvPr>
          <p:cNvSpPr>
            <a:spLocks noGrp="1"/>
          </p:cNvSpPr>
          <p:nvPr>
            <p:ph type="ftr" sz="quarter" idx="17"/>
          </p:nvPr>
        </p:nvSpPr>
        <p:spPr/>
        <p:txBody>
          <a:bodyPr/>
          <a:lstStyle/>
          <a:p>
            <a:endParaRPr lang="lt-LT"/>
          </a:p>
        </p:txBody>
      </p:sp>
      <p:sp>
        <p:nvSpPr>
          <p:cNvPr id="13" name="Slide Number Placeholder 12">
            <a:extLst>
              <a:ext uri="{FF2B5EF4-FFF2-40B4-BE49-F238E27FC236}">
                <a16:creationId xmlns:a16="http://schemas.microsoft.com/office/drawing/2014/main" id="{CE1BA1A9-90E3-47D3-9C73-6D5D643DC502}"/>
              </a:ext>
            </a:extLst>
          </p:cNvPr>
          <p:cNvSpPr>
            <a:spLocks noGrp="1"/>
          </p:cNvSpPr>
          <p:nvPr>
            <p:ph type="sldNum" sz="quarter" idx="18"/>
          </p:nvPr>
        </p:nvSpPr>
        <p:spPr/>
        <p:txBody>
          <a:bodyPr/>
          <a:lstStyle/>
          <a:p>
            <a:fld id="{6987A1F2-779A-4167-9C43-BFE36B558159}" type="slidenum">
              <a:rPr lang="lt-LT" smtClean="0"/>
              <a:t>‹#›</a:t>
            </a:fld>
            <a:endParaRPr lang="lt-LT"/>
          </a:p>
        </p:txBody>
      </p:sp>
      <p:pic>
        <p:nvPicPr>
          <p:cNvPr id="18" name="Graphic 17">
            <a:extLst>
              <a:ext uri="{FF2B5EF4-FFF2-40B4-BE49-F238E27FC236}">
                <a16:creationId xmlns:a16="http://schemas.microsoft.com/office/drawing/2014/main" id="{C2198409-560B-4F37-A150-79207F682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9" name="Text Placeholder 2">
            <a:extLst>
              <a:ext uri="{FF2B5EF4-FFF2-40B4-BE49-F238E27FC236}">
                <a16:creationId xmlns:a16="http://schemas.microsoft.com/office/drawing/2014/main" id="{ADA86B61-14DD-4264-B718-76BDCE874064}"/>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narbutas.com</a:t>
            </a:r>
            <a:endParaRPr lang="lt-LT" dirty="0">
              <a:solidFill>
                <a:schemeClr val="tx2"/>
              </a:solidFill>
            </a:endParaRPr>
          </a:p>
        </p:txBody>
      </p:sp>
      <p:pic>
        <p:nvPicPr>
          <p:cNvPr id="20" name="Graphic 19">
            <a:extLst>
              <a:ext uri="{FF2B5EF4-FFF2-40B4-BE49-F238E27FC236}">
                <a16:creationId xmlns:a16="http://schemas.microsoft.com/office/drawing/2014/main" id="{92AAD5F6-D8B9-4550-BB44-F148767CCA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4018989121"/>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49826893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143397228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408678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6403367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3618320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900835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63326157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9709617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95919303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536205A6-E702-E81E-C051-13BB738135B3}"/>
              </a:ext>
            </a:extLst>
          </p:cNvPr>
          <p:cNvSpPr>
            <a:spLocks noGrp="1"/>
          </p:cNvSpPr>
          <p:nvPr>
            <p:ph type="pic" sz="quarter" idx="23" hasCustomPrompt="1"/>
          </p:nvPr>
        </p:nvSpPr>
        <p:spPr>
          <a:xfrm>
            <a:off x="6044714" y="1041428"/>
            <a:ext cx="4779748" cy="4779772"/>
          </a:xfrm>
          <a:custGeom>
            <a:avLst/>
            <a:gdLst>
              <a:gd name="connsiteX0" fmla="*/ 2389874 w 4779748"/>
              <a:gd name="connsiteY0" fmla="*/ 0 h 4779772"/>
              <a:gd name="connsiteX1" fmla="*/ 4779748 w 4779748"/>
              <a:gd name="connsiteY1" fmla="*/ 2389886 h 4779772"/>
              <a:gd name="connsiteX2" fmla="*/ 2389874 w 4779748"/>
              <a:gd name="connsiteY2" fmla="*/ 4779772 h 4779772"/>
              <a:gd name="connsiteX3" fmla="*/ 0 w 4779748"/>
              <a:gd name="connsiteY3" fmla="*/ 2389886 h 4779772"/>
              <a:gd name="connsiteX4" fmla="*/ 2389874 w 4779748"/>
              <a:gd name="connsiteY4" fmla="*/ 0 h 47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748" h="4779772">
                <a:moveTo>
                  <a:pt x="2389874" y="0"/>
                </a:moveTo>
                <a:cubicBezTo>
                  <a:pt x="3709765" y="0"/>
                  <a:pt x="4779748" y="1069988"/>
                  <a:pt x="4779748" y="2389886"/>
                </a:cubicBezTo>
                <a:cubicBezTo>
                  <a:pt x="4779748" y="3709784"/>
                  <a:pt x="3709765" y="4779772"/>
                  <a:pt x="2389874" y="4779772"/>
                </a:cubicBezTo>
                <a:cubicBezTo>
                  <a:pt x="1069983" y="4779772"/>
                  <a:pt x="0" y="3709784"/>
                  <a:pt x="0" y="2389886"/>
                </a:cubicBezTo>
                <a:cubicBezTo>
                  <a:pt x="0" y="1069988"/>
                  <a:pt x="1069983" y="0"/>
                  <a:pt x="2389874" y="0"/>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5" name="Oval 4">
            <a:extLst>
              <a:ext uri="{FF2B5EF4-FFF2-40B4-BE49-F238E27FC236}">
                <a16:creationId xmlns:a16="http://schemas.microsoft.com/office/drawing/2014/main" id="{322C52CB-7537-667C-20C1-9A8ED86A8EF9}"/>
              </a:ext>
            </a:extLst>
          </p:cNvPr>
          <p:cNvSpPr/>
          <p:nvPr userDrawn="1"/>
        </p:nvSpPr>
        <p:spPr>
          <a:xfrm>
            <a:off x="5652303" y="648433"/>
            <a:ext cx="5564766" cy="5564766"/>
          </a:xfrm>
          <a:prstGeom prst="ellipse">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6" name="Group 5">
            <a:extLst>
              <a:ext uri="{FF2B5EF4-FFF2-40B4-BE49-F238E27FC236}">
                <a16:creationId xmlns:a16="http://schemas.microsoft.com/office/drawing/2014/main" id="{536A78CA-0DEC-D940-C9BD-411CF4855277}"/>
              </a:ext>
            </a:extLst>
          </p:cNvPr>
          <p:cNvGrpSpPr/>
          <p:nvPr userDrawn="1"/>
        </p:nvGrpSpPr>
        <p:grpSpPr>
          <a:xfrm>
            <a:off x="10965461" y="3126784"/>
            <a:ext cx="475495" cy="302216"/>
            <a:chOff x="9393273" y="3033713"/>
            <a:chExt cx="520665" cy="330925"/>
          </a:xfrm>
        </p:grpSpPr>
        <p:cxnSp>
          <p:nvCxnSpPr>
            <p:cNvPr id="7" name="Straight Connector 6">
              <a:extLst>
                <a:ext uri="{FF2B5EF4-FFF2-40B4-BE49-F238E27FC236}">
                  <a16:creationId xmlns:a16="http://schemas.microsoft.com/office/drawing/2014/main" id="{43093B46-6CB4-41EB-DA1F-4C677B1CED54}"/>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EA46C615-28E6-5A3B-D2DD-128C2F45CD1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9" name="Group 8">
            <a:extLst>
              <a:ext uri="{FF2B5EF4-FFF2-40B4-BE49-F238E27FC236}">
                <a16:creationId xmlns:a16="http://schemas.microsoft.com/office/drawing/2014/main" id="{7CC629E0-145E-D16D-A7C2-82E904F2FDF7}"/>
              </a:ext>
            </a:extLst>
          </p:cNvPr>
          <p:cNvGrpSpPr/>
          <p:nvPr userDrawn="1"/>
        </p:nvGrpSpPr>
        <p:grpSpPr>
          <a:xfrm rot="10800000">
            <a:off x="5430749" y="3428999"/>
            <a:ext cx="475495" cy="302216"/>
            <a:chOff x="9393273" y="3033713"/>
            <a:chExt cx="520665" cy="330925"/>
          </a:xfrm>
        </p:grpSpPr>
        <p:cxnSp>
          <p:nvCxnSpPr>
            <p:cNvPr id="10" name="Straight Connector 9">
              <a:extLst>
                <a:ext uri="{FF2B5EF4-FFF2-40B4-BE49-F238E27FC236}">
                  <a16:creationId xmlns:a16="http://schemas.microsoft.com/office/drawing/2014/main" id="{AD7A8A8C-E865-D460-42EC-0ED64BF2A041}"/>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CEA3B0DC-EFD7-7EB9-1A4E-4D672A996A7B}"/>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2" name="Group 11">
            <a:extLst>
              <a:ext uri="{FF2B5EF4-FFF2-40B4-BE49-F238E27FC236}">
                <a16:creationId xmlns:a16="http://schemas.microsoft.com/office/drawing/2014/main" id="{D6A0BA35-4A09-4A4F-0FF6-325184B363D0}"/>
              </a:ext>
            </a:extLst>
          </p:cNvPr>
          <p:cNvGrpSpPr/>
          <p:nvPr userDrawn="1"/>
        </p:nvGrpSpPr>
        <p:grpSpPr>
          <a:xfrm rot="16200000">
            <a:off x="8044703" y="511909"/>
            <a:ext cx="475496" cy="302216"/>
            <a:chOff x="9393273" y="3033713"/>
            <a:chExt cx="520665" cy="330925"/>
          </a:xfrm>
        </p:grpSpPr>
        <p:cxnSp>
          <p:nvCxnSpPr>
            <p:cNvPr id="13" name="Straight Connector 12">
              <a:extLst>
                <a:ext uri="{FF2B5EF4-FFF2-40B4-BE49-F238E27FC236}">
                  <a16:creationId xmlns:a16="http://schemas.microsoft.com/office/drawing/2014/main" id="{7F004227-42A5-0673-36F5-F2F00BF33912}"/>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D9F5C05D-8818-4EC5-F64F-029CE4C61F9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5" name="Group 14">
            <a:extLst>
              <a:ext uri="{FF2B5EF4-FFF2-40B4-BE49-F238E27FC236}">
                <a16:creationId xmlns:a16="http://schemas.microsoft.com/office/drawing/2014/main" id="{732D4F93-0A9F-6D5A-AD14-E37AF417E8E7}"/>
              </a:ext>
            </a:extLst>
          </p:cNvPr>
          <p:cNvGrpSpPr/>
          <p:nvPr userDrawn="1"/>
        </p:nvGrpSpPr>
        <p:grpSpPr>
          <a:xfrm rot="5400000">
            <a:off x="8345620" y="6043874"/>
            <a:ext cx="475496" cy="302216"/>
            <a:chOff x="9393273" y="3033713"/>
            <a:chExt cx="520665" cy="330925"/>
          </a:xfrm>
        </p:grpSpPr>
        <p:cxnSp>
          <p:nvCxnSpPr>
            <p:cNvPr id="16" name="Straight Connector 15">
              <a:extLst>
                <a:ext uri="{FF2B5EF4-FFF2-40B4-BE49-F238E27FC236}">
                  <a16:creationId xmlns:a16="http://schemas.microsoft.com/office/drawing/2014/main" id="{7AB2FCF9-BD8E-C709-7167-1C63E824F8A0}"/>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F68F5C4F-3F8F-7658-6FC6-199C0DD934B6}"/>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7">
            <a:extLst>
              <a:ext uri="{FF2B5EF4-FFF2-40B4-BE49-F238E27FC236}">
                <a16:creationId xmlns:a16="http://schemas.microsoft.com/office/drawing/2014/main" id="{A5541898-2234-D35F-C389-6145D42F10A0}"/>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20" name="Text Placeholder 7">
            <a:extLst>
              <a:ext uri="{FF2B5EF4-FFF2-40B4-BE49-F238E27FC236}">
                <a16:creationId xmlns:a16="http://schemas.microsoft.com/office/drawing/2014/main" id="{27EF1858-D896-AE7D-6D2F-8691DFBA2F2D}"/>
              </a:ext>
            </a:extLst>
          </p:cNvPr>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21" name="Text Placeholder 7">
            <a:extLst>
              <a:ext uri="{FF2B5EF4-FFF2-40B4-BE49-F238E27FC236}">
                <a16:creationId xmlns:a16="http://schemas.microsoft.com/office/drawing/2014/main" id="{E9FF3CB8-F7D6-EF93-C36F-B87E7C787CD4}"/>
              </a:ext>
            </a:extLst>
          </p:cNvPr>
          <p:cNvSpPr>
            <a:spLocks noGrp="1"/>
          </p:cNvSpPr>
          <p:nvPr>
            <p:ph type="body" sz="quarter" idx="15"/>
          </p:nvPr>
        </p:nvSpPr>
        <p:spPr>
          <a:xfrm>
            <a:off x="491784" y="2727503"/>
            <a:ext cx="4385830" cy="2609768"/>
          </a:xfrm>
        </p:spPr>
        <p:txBody>
          <a:bodyPr>
            <a:normAutofit/>
          </a:bodyPr>
          <a:lstStyle>
            <a:lvl1pPr marL="0" indent="0">
              <a:lnSpc>
                <a:spcPct val="100000"/>
              </a:lnSpc>
              <a:buNone/>
              <a:defRPr sz="2400" spc="0"/>
            </a:lvl1pPr>
          </a:lstStyle>
          <a:p>
            <a:pPr lvl="0"/>
            <a:endParaRPr lang="lt-LT" dirty="0"/>
          </a:p>
        </p:txBody>
      </p:sp>
    </p:spTree>
    <p:extLst>
      <p:ext uri="{BB962C8B-B14F-4D97-AF65-F5344CB8AC3E}">
        <p14:creationId xmlns:p14="http://schemas.microsoft.com/office/powerpoint/2010/main" val="28364933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86552470"/>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137498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55884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95867574"/>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80468810"/>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10616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7100171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09317758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7251227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655235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879784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21090637"/>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7359496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7298437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3337735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302198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2" name="Picture Placeholder 3">
            <a:extLst>
              <a:ext uri="{FF2B5EF4-FFF2-40B4-BE49-F238E27FC236}">
                <a16:creationId xmlns:a16="http://schemas.microsoft.com/office/drawing/2014/main" id="{A44E188C-1E12-98C1-E21D-2E526A3A8616}"/>
              </a:ext>
            </a:extLst>
          </p:cNvPr>
          <p:cNvSpPr>
            <a:spLocks noGrp="1"/>
          </p:cNvSpPr>
          <p:nvPr>
            <p:ph type="pic" sz="quarter" idx="26" hasCustomPrompt="1"/>
          </p:nvPr>
        </p:nvSpPr>
        <p:spPr>
          <a:xfrm>
            <a:off x="3088886" y="1700213"/>
            <a:ext cx="2977376"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3" name="Picture Placeholder 3">
            <a:extLst>
              <a:ext uri="{FF2B5EF4-FFF2-40B4-BE49-F238E27FC236}">
                <a16:creationId xmlns:a16="http://schemas.microsoft.com/office/drawing/2014/main" id="{30DD85AE-EF49-2CD3-1B55-6C289452A37A}"/>
              </a:ext>
            </a:extLst>
          </p:cNvPr>
          <p:cNvSpPr>
            <a:spLocks noGrp="1"/>
          </p:cNvSpPr>
          <p:nvPr>
            <p:ph type="pic" sz="quarter" idx="27" hasCustomPrompt="1"/>
          </p:nvPr>
        </p:nvSpPr>
        <p:spPr>
          <a:xfrm>
            <a:off x="6122017" y="1700213"/>
            <a:ext cx="2977376"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4" name="Picture Placeholder 3">
            <a:extLst>
              <a:ext uri="{FF2B5EF4-FFF2-40B4-BE49-F238E27FC236}">
                <a16:creationId xmlns:a16="http://schemas.microsoft.com/office/drawing/2014/main" id="{5EA33F49-7157-23CA-1F22-C2ED2A42C921}"/>
              </a:ext>
            </a:extLst>
          </p:cNvPr>
          <p:cNvSpPr>
            <a:spLocks noGrp="1"/>
          </p:cNvSpPr>
          <p:nvPr>
            <p:ph type="pic" sz="quarter" idx="28" hasCustomPrompt="1"/>
          </p:nvPr>
        </p:nvSpPr>
        <p:spPr>
          <a:xfrm>
            <a:off x="9166298" y="1700213"/>
            <a:ext cx="3025701"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5281734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6116046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3021980" cy="4440019"/>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2" name="Picture Placeholder 3">
            <a:extLst>
              <a:ext uri="{FF2B5EF4-FFF2-40B4-BE49-F238E27FC236}">
                <a16:creationId xmlns:a16="http://schemas.microsoft.com/office/drawing/2014/main" id="{A44E188C-1E12-98C1-E21D-2E526A3A8616}"/>
              </a:ext>
            </a:extLst>
          </p:cNvPr>
          <p:cNvSpPr>
            <a:spLocks noGrp="1"/>
          </p:cNvSpPr>
          <p:nvPr>
            <p:ph type="pic" sz="quarter" idx="26" hasCustomPrompt="1"/>
          </p:nvPr>
        </p:nvSpPr>
        <p:spPr>
          <a:xfrm>
            <a:off x="3088886" y="1700213"/>
            <a:ext cx="2977376" cy="4440019"/>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3" name="Picture Placeholder 3">
            <a:extLst>
              <a:ext uri="{FF2B5EF4-FFF2-40B4-BE49-F238E27FC236}">
                <a16:creationId xmlns:a16="http://schemas.microsoft.com/office/drawing/2014/main" id="{30DD85AE-EF49-2CD3-1B55-6C289452A37A}"/>
              </a:ext>
            </a:extLst>
          </p:cNvPr>
          <p:cNvSpPr>
            <a:spLocks noGrp="1"/>
          </p:cNvSpPr>
          <p:nvPr>
            <p:ph type="pic" sz="quarter" idx="27" hasCustomPrompt="1"/>
          </p:nvPr>
        </p:nvSpPr>
        <p:spPr>
          <a:xfrm>
            <a:off x="6122017" y="1700213"/>
            <a:ext cx="2977376" cy="4440019"/>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4" name="Picture Placeholder 3">
            <a:extLst>
              <a:ext uri="{FF2B5EF4-FFF2-40B4-BE49-F238E27FC236}">
                <a16:creationId xmlns:a16="http://schemas.microsoft.com/office/drawing/2014/main" id="{5EA33F49-7157-23CA-1F22-C2ED2A42C921}"/>
              </a:ext>
            </a:extLst>
          </p:cNvPr>
          <p:cNvSpPr>
            <a:spLocks noGrp="1"/>
          </p:cNvSpPr>
          <p:nvPr>
            <p:ph type="pic" sz="quarter" idx="28" hasCustomPrompt="1"/>
          </p:nvPr>
        </p:nvSpPr>
        <p:spPr>
          <a:xfrm>
            <a:off x="9166298" y="1700213"/>
            <a:ext cx="3025701" cy="4440019"/>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2" name="Text Placeholder 2">
            <a:extLst>
              <a:ext uri="{FF2B5EF4-FFF2-40B4-BE49-F238E27FC236}">
                <a16:creationId xmlns:a16="http://schemas.microsoft.com/office/drawing/2014/main" id="{FF995B36-AE37-691D-B1DB-EA081DB53B9D}"/>
              </a:ext>
            </a:extLst>
          </p:cNvPr>
          <p:cNvSpPr>
            <a:spLocks noGrp="1"/>
          </p:cNvSpPr>
          <p:nvPr>
            <p:ph type="body" sz="quarter" idx="29"/>
          </p:nvPr>
        </p:nvSpPr>
        <p:spPr>
          <a:xfrm>
            <a:off x="12356" y="6402388"/>
            <a:ext cx="6053905"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3" name="Text Placeholder 2">
            <a:extLst>
              <a:ext uri="{FF2B5EF4-FFF2-40B4-BE49-F238E27FC236}">
                <a16:creationId xmlns:a16="http://schemas.microsoft.com/office/drawing/2014/main" id="{C937C410-CA86-0A1D-4A41-B3BC6A74F4A1}"/>
              </a:ext>
            </a:extLst>
          </p:cNvPr>
          <p:cNvSpPr>
            <a:spLocks noGrp="1"/>
          </p:cNvSpPr>
          <p:nvPr>
            <p:ph type="body" sz="quarter" idx="30"/>
          </p:nvPr>
        </p:nvSpPr>
        <p:spPr>
          <a:xfrm>
            <a:off x="6100922" y="6402388"/>
            <a:ext cx="6053905"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60176724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426616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0866608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7711362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aigiamoji skaidrė">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42822573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Skirtukas">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DF4B8BA-2F18-455D-A3F2-4019C4475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3" name="Text Placeholder 7">
            <a:extLst>
              <a:ext uri="{FF2B5EF4-FFF2-40B4-BE49-F238E27FC236}">
                <a16:creationId xmlns:a16="http://schemas.microsoft.com/office/drawing/2014/main" id="{CA1E9391-3FD3-4158-EBF6-5991C85862B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61545694"/>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dirty="0"/>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dirty="0"/>
              <a:t>Content</a:t>
            </a:r>
            <a:endParaRPr lang="lt-LT" dirty="0"/>
          </a:p>
        </p:txBody>
      </p:sp>
      <p:sp>
        <p:nvSpPr>
          <p:cNvPr id="8" name="Text Placeholder 7"/>
          <p:cNvSpPr>
            <a:spLocks noGrp="1"/>
          </p:cNvSpPr>
          <p:nvPr>
            <p:ph type="body" sz="quarter" idx="14"/>
          </p:nvPr>
        </p:nvSpPr>
        <p:spPr>
          <a:xfrm>
            <a:off x="4190999" y="3476625"/>
            <a:ext cx="1885951" cy="929143"/>
          </a:xfrm>
        </p:spPr>
        <p:txBody>
          <a:bodyPr>
            <a:normAutofit/>
          </a:bodyPr>
          <a:lstStyle>
            <a:lvl1pPr marL="0" indent="0">
              <a:lnSpc>
                <a:spcPct val="100000"/>
              </a:lnSpc>
              <a:buNone/>
              <a:defRPr sz="2000" spc="0"/>
            </a:lvl1pPr>
          </a:lstStyle>
          <a:p>
            <a:pPr lvl="0"/>
            <a:endParaRPr lang="lt-LT" dirty="0"/>
          </a:p>
        </p:txBody>
      </p:sp>
      <p:sp>
        <p:nvSpPr>
          <p:cNvPr id="9" name="Text Placeholder 7"/>
          <p:cNvSpPr>
            <a:spLocks noGrp="1"/>
          </p:cNvSpPr>
          <p:nvPr>
            <p:ph type="body" sz="quarter" idx="15"/>
          </p:nvPr>
        </p:nvSpPr>
        <p:spPr>
          <a:xfrm>
            <a:off x="6096000" y="3471406"/>
            <a:ext cx="1885951" cy="934362"/>
          </a:xfrm>
        </p:spPr>
        <p:txBody>
          <a:bodyPr>
            <a:noAutofit/>
          </a:bodyPr>
          <a:lstStyle>
            <a:lvl1pPr marL="0" indent="0">
              <a:lnSpc>
                <a:spcPct val="100000"/>
              </a:lnSpc>
              <a:buNone/>
              <a:defRPr lang="lt-LT" sz="2000" b="0" i="0" u="none" strike="noStrike" baseline="0" smtClean="0"/>
            </a:lvl1pPr>
          </a:lstStyle>
          <a:p>
            <a:endParaRPr lang="lt-LT" dirty="0"/>
          </a:p>
        </p:txBody>
      </p:sp>
      <p:sp>
        <p:nvSpPr>
          <p:cNvPr id="10" name="Text Placeholder 7"/>
          <p:cNvSpPr>
            <a:spLocks noGrp="1"/>
          </p:cNvSpPr>
          <p:nvPr>
            <p:ph type="body" sz="quarter" idx="16"/>
          </p:nvPr>
        </p:nvSpPr>
        <p:spPr>
          <a:xfrm>
            <a:off x="8001001" y="3471406"/>
            <a:ext cx="1885951" cy="934362"/>
          </a:xfrm>
        </p:spPr>
        <p:txBody>
          <a:bodyPr>
            <a:noAutofit/>
          </a:bodyPr>
          <a:lstStyle>
            <a:lvl1pPr marL="0" indent="0">
              <a:lnSpc>
                <a:spcPct val="100000"/>
              </a:lnSpc>
              <a:buNone/>
              <a:defRPr lang="lt-LT" sz="2000" b="0" i="0" u="none" strike="noStrike" baseline="0" smtClean="0"/>
            </a:lvl1pPr>
          </a:lstStyle>
          <a:p>
            <a:endParaRPr lang="lt-LT" dirty="0"/>
          </a:p>
        </p:txBody>
      </p:sp>
      <p:sp>
        <p:nvSpPr>
          <p:cNvPr id="12" name="Text Placeholder 7"/>
          <p:cNvSpPr>
            <a:spLocks noGrp="1"/>
          </p:cNvSpPr>
          <p:nvPr>
            <p:ph type="body" sz="quarter" idx="17"/>
          </p:nvPr>
        </p:nvSpPr>
        <p:spPr>
          <a:xfrm>
            <a:off x="6096000" y="5057428"/>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dirty="0"/>
          </a:p>
        </p:txBody>
      </p:sp>
      <p:sp>
        <p:nvSpPr>
          <p:cNvPr id="13" name="Text Placeholder 7"/>
          <p:cNvSpPr>
            <a:spLocks noGrp="1"/>
          </p:cNvSpPr>
          <p:nvPr>
            <p:ph type="body" sz="quarter" idx="18"/>
          </p:nvPr>
        </p:nvSpPr>
        <p:spPr>
          <a:xfrm>
            <a:off x="8086725" y="5054017"/>
            <a:ext cx="1800227" cy="1112069"/>
          </a:xfrm>
        </p:spPr>
        <p:txBody>
          <a:bodyPr>
            <a:noAutofit/>
          </a:bodyPr>
          <a:lstStyle>
            <a:lvl1pPr marL="0" indent="0">
              <a:lnSpc>
                <a:spcPts val="1500"/>
              </a:lnSpc>
              <a:buFontTx/>
              <a:buNone/>
              <a:defRPr lang="lt-LT" sz="1100" b="0" i="0" u="none" strike="noStrike" baseline="0" smtClean="0"/>
            </a:lvl1pPr>
          </a:lstStyle>
          <a:p>
            <a:endParaRPr lang="lt-LT" dirty="0"/>
          </a:p>
        </p:txBody>
      </p:sp>
      <p:sp>
        <p:nvSpPr>
          <p:cNvPr id="14" name="Text Placeholder 7"/>
          <p:cNvSpPr>
            <a:spLocks noGrp="1"/>
          </p:cNvSpPr>
          <p:nvPr>
            <p:ph type="body" sz="quarter" idx="19"/>
          </p:nvPr>
        </p:nvSpPr>
        <p:spPr>
          <a:xfrm>
            <a:off x="9886952" y="5054017"/>
            <a:ext cx="1990725"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dirty="0"/>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00</a:t>
            </a:r>
            <a:endParaRPr lang="lt-LT" dirty="0"/>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01</a:t>
            </a:r>
            <a:endParaRPr lang="lt-LT" dirty="0"/>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02</a:t>
            </a:r>
            <a:endParaRPr lang="lt-LT" dirty="0"/>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03</a:t>
            </a:r>
            <a:endParaRPr lang="lt-LT" dirty="0"/>
          </a:p>
        </p:txBody>
      </p:sp>
      <p:sp>
        <p:nvSpPr>
          <p:cNvPr id="25" name="Text Placeholder 7"/>
          <p:cNvSpPr>
            <a:spLocks noGrp="1"/>
          </p:cNvSpPr>
          <p:nvPr>
            <p:ph type="body" sz="quarter" idx="24"/>
          </p:nvPr>
        </p:nvSpPr>
        <p:spPr>
          <a:xfrm>
            <a:off x="9906002" y="3471406"/>
            <a:ext cx="1885951" cy="934362"/>
          </a:xfrm>
        </p:spPr>
        <p:txBody>
          <a:bodyPr>
            <a:noAutofit/>
          </a:bodyPr>
          <a:lstStyle>
            <a:lvl1pPr marL="0" indent="0">
              <a:lnSpc>
                <a:spcPct val="100000"/>
              </a:lnSpc>
              <a:buNone/>
              <a:defRPr lang="lt-LT" sz="2000" b="0" i="0" u="none" strike="noStrike" baseline="0" smtClean="0"/>
            </a:lvl1pPr>
          </a:lstStyle>
          <a:p>
            <a:endParaRPr lang="lt-LT" dirty="0"/>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5054017"/>
            <a:ext cx="1905000" cy="1105247"/>
          </a:xfrm>
        </p:spPr>
        <p:txBody>
          <a:bodyPr>
            <a:noAutofit/>
          </a:bodyPr>
          <a:lstStyle>
            <a:lvl1pPr marL="0" indent="0">
              <a:lnSpc>
                <a:spcPts val="1500"/>
              </a:lnSpc>
              <a:spcBef>
                <a:spcPts val="0"/>
              </a:spcBef>
              <a:buFontTx/>
              <a:buNone/>
              <a:defRPr lang="lt-LT" sz="1100" b="0" i="0" u="none" strike="noStrike" baseline="0" smtClean="0"/>
            </a:lvl1pPr>
          </a:lstStyle>
          <a:p>
            <a:endParaRPr lang="lt-LT" dirty="0"/>
          </a:p>
        </p:txBody>
      </p:sp>
    </p:spTree>
    <p:extLst>
      <p:ext uri="{BB962C8B-B14F-4D97-AF65-F5344CB8AC3E}">
        <p14:creationId xmlns:p14="http://schemas.microsoft.com/office/powerpoint/2010/main" val="2511559323"/>
      </p:ext>
    </p:extLst>
  </p:cSld>
  <p:clrMapOvr>
    <a:masterClrMapping/>
  </p:clrMapOvr>
  <p:extLst>
    <p:ext uri="{DCECCB84-F9BA-43D5-87BE-67443E8EF086}">
      <p15:sldGuideLst xmlns:p15="http://schemas.microsoft.com/office/powerpoint/2012/main">
        <p15:guide id="3" orient="horz" pos="2115">
          <p15:clr>
            <a:srgbClr val="FBAE40"/>
          </p15:clr>
        </p15:guide>
        <p15:guide id="4"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Misija_foto+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hasCustomPrompt="1"/>
          </p:nvPr>
        </p:nvSpPr>
        <p:spPr>
          <a:xfrm>
            <a:off x="352424" y="790575"/>
            <a:ext cx="3171826" cy="723900"/>
          </a:xfrm>
        </p:spPr>
        <p:txBody>
          <a:bodyPr>
            <a:normAutofit/>
          </a:bodyPr>
          <a:lstStyle>
            <a:lvl1pPr marL="0" indent="0">
              <a:buNone/>
              <a:defRPr sz="4800" spc="-150"/>
            </a:lvl1pPr>
          </a:lstStyle>
          <a:p>
            <a:pPr lvl="0"/>
            <a:r>
              <a:rPr lang="en-US" dirty="0"/>
              <a:t>Our mission</a:t>
            </a:r>
            <a:endParaRPr lang="lt-LT" dirty="0"/>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lvl1pPr>
          </a:lstStyle>
          <a:p>
            <a:pPr lvl="0"/>
            <a:r>
              <a:rPr lang="en-US" dirty="0"/>
              <a:t>Our mission is to make quality and modern workspaces available to more people.</a:t>
            </a:r>
            <a:endParaRPr lang="lt-LT" dirty="0"/>
          </a:p>
        </p:txBody>
      </p:sp>
      <p:sp>
        <p:nvSpPr>
          <p:cNvPr id="45" name="Text Placeholder 7"/>
          <p:cNvSpPr>
            <a:spLocks noGrp="1"/>
          </p:cNvSpPr>
          <p:nvPr>
            <p:ph type="body" sz="quarter" idx="20" hasCustomPrompt="1"/>
          </p:nvPr>
        </p:nvSpPr>
        <p:spPr>
          <a:xfrm>
            <a:off x="352424" y="4538673"/>
            <a:ext cx="981077" cy="280978"/>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Availability</a:t>
            </a:r>
            <a:endParaRPr lang="lt-LT" dirty="0"/>
          </a:p>
        </p:txBody>
      </p:sp>
      <p:sp>
        <p:nvSpPr>
          <p:cNvPr id="46" name="Text Placeholder 7"/>
          <p:cNvSpPr>
            <a:spLocks noGrp="1"/>
          </p:cNvSpPr>
          <p:nvPr>
            <p:ph type="body" sz="quarter" idx="21" hasCustomPrompt="1"/>
          </p:nvPr>
        </p:nvSpPr>
        <p:spPr>
          <a:xfrm>
            <a:off x="1666874" y="4541060"/>
            <a:ext cx="981077" cy="280978"/>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dirty="0"/>
              <a:t>Quality</a:t>
            </a:r>
            <a:endParaRPr lang="lt-LT" dirty="0"/>
          </a:p>
        </p:txBody>
      </p:sp>
      <p:sp>
        <p:nvSpPr>
          <p:cNvPr id="47" name="Text Placeholder 7"/>
          <p:cNvSpPr>
            <a:spLocks noGrp="1"/>
          </p:cNvSpPr>
          <p:nvPr>
            <p:ph type="body" sz="quarter" idx="22" hasCustomPrompt="1"/>
          </p:nvPr>
        </p:nvSpPr>
        <p:spPr>
          <a:xfrm>
            <a:off x="1430656" y="4579160"/>
            <a:ext cx="45719" cy="252041"/>
          </a:xfrm>
        </p:spPr>
        <p:txBody>
          <a:bodyPr>
            <a:noAutofit/>
          </a:bodyPr>
          <a:lstStyle>
            <a:lvl1pPr marL="0" indent="0" algn="ctr">
              <a:lnSpc>
                <a:spcPts val="1500"/>
              </a:lnSpc>
              <a:buFontTx/>
              <a:buNone/>
              <a:defRPr lang="lt-LT" sz="2000" b="0" i="0" u="none" strike="noStrike" baseline="0" smtClean="0">
                <a:solidFill>
                  <a:schemeClr val="tx1"/>
                </a:solidFill>
                <a:latin typeface="Visuelt Pro Light" panose="020B0303040202040104" pitchFamily="34" charset="0"/>
              </a:defRPr>
            </a:lvl1pPr>
          </a:lstStyle>
          <a:p>
            <a:r>
              <a:rPr lang="en-US" dirty="0"/>
              <a:t>+</a:t>
            </a:r>
            <a:endParaRPr lang="lt-LT" dirty="0"/>
          </a:p>
        </p:txBody>
      </p:sp>
      <p:sp>
        <p:nvSpPr>
          <p:cNvPr id="48" name="Text Placeholder 7"/>
          <p:cNvSpPr>
            <a:spLocks noGrp="1"/>
          </p:cNvSpPr>
          <p:nvPr>
            <p:ph type="body" sz="quarter" idx="23"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dirty="0"/>
              <a:t>What is our role?</a:t>
            </a:r>
            <a:endParaRPr lang="lt-LT" dirty="0"/>
          </a:p>
        </p:txBody>
      </p:sp>
    </p:spTree>
    <p:extLst>
      <p:ext uri="{BB962C8B-B14F-4D97-AF65-F5344CB8AC3E}">
        <p14:creationId xmlns:p14="http://schemas.microsoft.com/office/powerpoint/2010/main" val="3276484339"/>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B8492-14C1-4AE4-1C4D-69A4446F3C65}"/>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26589916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1719054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098458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21772824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28419857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1594323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675851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67170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536205A6-E702-E81E-C051-13BB738135B3}"/>
              </a:ext>
            </a:extLst>
          </p:cNvPr>
          <p:cNvSpPr>
            <a:spLocks noGrp="1"/>
          </p:cNvSpPr>
          <p:nvPr>
            <p:ph type="pic" sz="quarter" idx="23" hasCustomPrompt="1"/>
          </p:nvPr>
        </p:nvSpPr>
        <p:spPr>
          <a:xfrm>
            <a:off x="6044714" y="1041428"/>
            <a:ext cx="4779748" cy="4779772"/>
          </a:xfrm>
          <a:custGeom>
            <a:avLst/>
            <a:gdLst>
              <a:gd name="connsiteX0" fmla="*/ 2389874 w 4779748"/>
              <a:gd name="connsiteY0" fmla="*/ 0 h 4779772"/>
              <a:gd name="connsiteX1" fmla="*/ 4779748 w 4779748"/>
              <a:gd name="connsiteY1" fmla="*/ 2389886 h 4779772"/>
              <a:gd name="connsiteX2" fmla="*/ 2389874 w 4779748"/>
              <a:gd name="connsiteY2" fmla="*/ 4779772 h 4779772"/>
              <a:gd name="connsiteX3" fmla="*/ 0 w 4779748"/>
              <a:gd name="connsiteY3" fmla="*/ 2389886 h 4779772"/>
              <a:gd name="connsiteX4" fmla="*/ 2389874 w 4779748"/>
              <a:gd name="connsiteY4" fmla="*/ 0 h 47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748" h="4779772">
                <a:moveTo>
                  <a:pt x="2389874" y="0"/>
                </a:moveTo>
                <a:cubicBezTo>
                  <a:pt x="3709765" y="0"/>
                  <a:pt x="4779748" y="1069988"/>
                  <a:pt x="4779748" y="2389886"/>
                </a:cubicBezTo>
                <a:cubicBezTo>
                  <a:pt x="4779748" y="3709784"/>
                  <a:pt x="3709765" y="4779772"/>
                  <a:pt x="2389874" y="4779772"/>
                </a:cubicBezTo>
                <a:cubicBezTo>
                  <a:pt x="1069983" y="4779772"/>
                  <a:pt x="0" y="3709784"/>
                  <a:pt x="0" y="2389886"/>
                </a:cubicBezTo>
                <a:cubicBezTo>
                  <a:pt x="0" y="1069988"/>
                  <a:pt x="1069983" y="0"/>
                  <a:pt x="2389874" y="0"/>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5" name="Oval 4">
            <a:extLst>
              <a:ext uri="{FF2B5EF4-FFF2-40B4-BE49-F238E27FC236}">
                <a16:creationId xmlns:a16="http://schemas.microsoft.com/office/drawing/2014/main" id="{322C52CB-7537-667C-20C1-9A8ED86A8EF9}"/>
              </a:ext>
            </a:extLst>
          </p:cNvPr>
          <p:cNvSpPr/>
          <p:nvPr userDrawn="1"/>
        </p:nvSpPr>
        <p:spPr>
          <a:xfrm>
            <a:off x="5652303" y="648433"/>
            <a:ext cx="5564766" cy="5564766"/>
          </a:xfrm>
          <a:prstGeom prst="ellipse">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6" name="Group 5">
            <a:extLst>
              <a:ext uri="{FF2B5EF4-FFF2-40B4-BE49-F238E27FC236}">
                <a16:creationId xmlns:a16="http://schemas.microsoft.com/office/drawing/2014/main" id="{536A78CA-0DEC-D940-C9BD-411CF4855277}"/>
              </a:ext>
            </a:extLst>
          </p:cNvPr>
          <p:cNvGrpSpPr/>
          <p:nvPr userDrawn="1"/>
        </p:nvGrpSpPr>
        <p:grpSpPr>
          <a:xfrm>
            <a:off x="10965461" y="3126784"/>
            <a:ext cx="475495" cy="302216"/>
            <a:chOff x="9393273" y="3033713"/>
            <a:chExt cx="520665" cy="330925"/>
          </a:xfrm>
        </p:grpSpPr>
        <p:cxnSp>
          <p:nvCxnSpPr>
            <p:cNvPr id="7" name="Straight Connector 6">
              <a:extLst>
                <a:ext uri="{FF2B5EF4-FFF2-40B4-BE49-F238E27FC236}">
                  <a16:creationId xmlns:a16="http://schemas.microsoft.com/office/drawing/2014/main" id="{43093B46-6CB4-41EB-DA1F-4C677B1CED54}"/>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EA46C615-28E6-5A3B-D2DD-128C2F45CD1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9" name="Group 8">
            <a:extLst>
              <a:ext uri="{FF2B5EF4-FFF2-40B4-BE49-F238E27FC236}">
                <a16:creationId xmlns:a16="http://schemas.microsoft.com/office/drawing/2014/main" id="{7CC629E0-145E-D16D-A7C2-82E904F2FDF7}"/>
              </a:ext>
            </a:extLst>
          </p:cNvPr>
          <p:cNvGrpSpPr/>
          <p:nvPr userDrawn="1"/>
        </p:nvGrpSpPr>
        <p:grpSpPr>
          <a:xfrm rot="10800000">
            <a:off x="5430749" y="3428999"/>
            <a:ext cx="475495" cy="302216"/>
            <a:chOff x="9393273" y="3033713"/>
            <a:chExt cx="520665" cy="330925"/>
          </a:xfrm>
        </p:grpSpPr>
        <p:cxnSp>
          <p:nvCxnSpPr>
            <p:cNvPr id="10" name="Straight Connector 9">
              <a:extLst>
                <a:ext uri="{FF2B5EF4-FFF2-40B4-BE49-F238E27FC236}">
                  <a16:creationId xmlns:a16="http://schemas.microsoft.com/office/drawing/2014/main" id="{AD7A8A8C-E865-D460-42EC-0ED64BF2A041}"/>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CEA3B0DC-EFD7-7EB9-1A4E-4D672A996A7B}"/>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2" name="Group 11">
            <a:extLst>
              <a:ext uri="{FF2B5EF4-FFF2-40B4-BE49-F238E27FC236}">
                <a16:creationId xmlns:a16="http://schemas.microsoft.com/office/drawing/2014/main" id="{D6A0BA35-4A09-4A4F-0FF6-325184B363D0}"/>
              </a:ext>
            </a:extLst>
          </p:cNvPr>
          <p:cNvGrpSpPr/>
          <p:nvPr userDrawn="1"/>
        </p:nvGrpSpPr>
        <p:grpSpPr>
          <a:xfrm rot="16200000">
            <a:off x="8044703" y="511909"/>
            <a:ext cx="475496" cy="302216"/>
            <a:chOff x="9393273" y="3033713"/>
            <a:chExt cx="520665" cy="330925"/>
          </a:xfrm>
        </p:grpSpPr>
        <p:cxnSp>
          <p:nvCxnSpPr>
            <p:cNvPr id="13" name="Straight Connector 12">
              <a:extLst>
                <a:ext uri="{FF2B5EF4-FFF2-40B4-BE49-F238E27FC236}">
                  <a16:creationId xmlns:a16="http://schemas.microsoft.com/office/drawing/2014/main" id="{7F004227-42A5-0673-36F5-F2F00BF33912}"/>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D9F5C05D-8818-4EC5-F64F-029CE4C61F9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5" name="Group 14">
            <a:extLst>
              <a:ext uri="{FF2B5EF4-FFF2-40B4-BE49-F238E27FC236}">
                <a16:creationId xmlns:a16="http://schemas.microsoft.com/office/drawing/2014/main" id="{732D4F93-0A9F-6D5A-AD14-E37AF417E8E7}"/>
              </a:ext>
            </a:extLst>
          </p:cNvPr>
          <p:cNvGrpSpPr/>
          <p:nvPr userDrawn="1"/>
        </p:nvGrpSpPr>
        <p:grpSpPr>
          <a:xfrm rot="5400000">
            <a:off x="8345620" y="6043874"/>
            <a:ext cx="475496" cy="302216"/>
            <a:chOff x="9393273" y="3033713"/>
            <a:chExt cx="520665" cy="330925"/>
          </a:xfrm>
        </p:grpSpPr>
        <p:cxnSp>
          <p:nvCxnSpPr>
            <p:cNvPr id="16" name="Straight Connector 15">
              <a:extLst>
                <a:ext uri="{FF2B5EF4-FFF2-40B4-BE49-F238E27FC236}">
                  <a16:creationId xmlns:a16="http://schemas.microsoft.com/office/drawing/2014/main" id="{7AB2FCF9-BD8E-C709-7167-1C63E824F8A0}"/>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F68F5C4F-3F8F-7658-6FC6-199C0DD934B6}"/>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7">
            <a:extLst>
              <a:ext uri="{FF2B5EF4-FFF2-40B4-BE49-F238E27FC236}">
                <a16:creationId xmlns:a16="http://schemas.microsoft.com/office/drawing/2014/main" id="{A5541898-2234-D35F-C389-6145D42F10A0}"/>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20" name="Text Placeholder 7">
            <a:extLst>
              <a:ext uri="{FF2B5EF4-FFF2-40B4-BE49-F238E27FC236}">
                <a16:creationId xmlns:a16="http://schemas.microsoft.com/office/drawing/2014/main" id="{27EF1858-D896-AE7D-6D2F-8691DFBA2F2D}"/>
              </a:ext>
            </a:extLst>
          </p:cNvPr>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2" name="Text Placeholder 7">
            <a:extLst>
              <a:ext uri="{FF2B5EF4-FFF2-40B4-BE49-F238E27FC236}">
                <a16:creationId xmlns:a16="http://schemas.microsoft.com/office/drawing/2014/main" id="{F38FE2E0-2715-F070-8C8F-0B0709A0B824}"/>
              </a:ext>
            </a:extLst>
          </p:cNvPr>
          <p:cNvSpPr>
            <a:spLocks noGrp="1"/>
          </p:cNvSpPr>
          <p:nvPr>
            <p:ph type="body" sz="quarter" idx="15"/>
          </p:nvPr>
        </p:nvSpPr>
        <p:spPr>
          <a:xfrm>
            <a:off x="491784" y="2727503"/>
            <a:ext cx="4385830" cy="2609768"/>
          </a:xfrm>
        </p:spPr>
        <p:txBody>
          <a:bodyPr>
            <a:normAutofit/>
          </a:bodyPr>
          <a:lstStyle>
            <a:lvl1pPr marL="0" indent="0">
              <a:lnSpc>
                <a:spcPct val="100000"/>
              </a:lnSpc>
              <a:buNone/>
              <a:defRPr sz="2400" spc="0"/>
            </a:lvl1pPr>
          </a:lstStyle>
          <a:p>
            <a:pPr lvl="0"/>
            <a:endParaRPr lang="lt-LT" dirty="0"/>
          </a:p>
        </p:txBody>
      </p:sp>
    </p:spTree>
    <p:extLst>
      <p:ext uri="{BB962C8B-B14F-4D97-AF65-F5344CB8AC3E}">
        <p14:creationId xmlns:p14="http://schemas.microsoft.com/office/powerpoint/2010/main" val="363023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3409028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58605666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102714171"/>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70813532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2344511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32549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513598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847958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3016494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375486092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73612720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0950525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54206080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5762492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18532693"/>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9835054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5581199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4955001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76879884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47265608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914923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15160299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2005560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7853793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0138025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913718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1339472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482939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536205A6-E702-E81E-C051-13BB738135B3}"/>
              </a:ext>
            </a:extLst>
          </p:cNvPr>
          <p:cNvSpPr>
            <a:spLocks noGrp="1"/>
          </p:cNvSpPr>
          <p:nvPr>
            <p:ph type="pic" sz="quarter" idx="23" hasCustomPrompt="1"/>
          </p:nvPr>
        </p:nvSpPr>
        <p:spPr>
          <a:xfrm>
            <a:off x="6044714" y="1041428"/>
            <a:ext cx="4779748" cy="4779772"/>
          </a:xfrm>
          <a:custGeom>
            <a:avLst/>
            <a:gdLst>
              <a:gd name="connsiteX0" fmla="*/ 2389874 w 4779748"/>
              <a:gd name="connsiteY0" fmla="*/ 0 h 4779772"/>
              <a:gd name="connsiteX1" fmla="*/ 4779748 w 4779748"/>
              <a:gd name="connsiteY1" fmla="*/ 2389886 h 4779772"/>
              <a:gd name="connsiteX2" fmla="*/ 2389874 w 4779748"/>
              <a:gd name="connsiteY2" fmla="*/ 4779772 h 4779772"/>
              <a:gd name="connsiteX3" fmla="*/ 0 w 4779748"/>
              <a:gd name="connsiteY3" fmla="*/ 2389886 h 4779772"/>
              <a:gd name="connsiteX4" fmla="*/ 2389874 w 4779748"/>
              <a:gd name="connsiteY4" fmla="*/ 0 h 47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748" h="4779772">
                <a:moveTo>
                  <a:pt x="2389874" y="0"/>
                </a:moveTo>
                <a:cubicBezTo>
                  <a:pt x="3709765" y="0"/>
                  <a:pt x="4779748" y="1069988"/>
                  <a:pt x="4779748" y="2389886"/>
                </a:cubicBezTo>
                <a:cubicBezTo>
                  <a:pt x="4779748" y="3709784"/>
                  <a:pt x="3709765" y="4779772"/>
                  <a:pt x="2389874" y="4779772"/>
                </a:cubicBezTo>
                <a:cubicBezTo>
                  <a:pt x="1069983" y="4779772"/>
                  <a:pt x="0" y="3709784"/>
                  <a:pt x="0" y="2389886"/>
                </a:cubicBezTo>
                <a:cubicBezTo>
                  <a:pt x="0" y="1069988"/>
                  <a:pt x="1069983" y="0"/>
                  <a:pt x="2389874" y="0"/>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5" name="Oval 4">
            <a:extLst>
              <a:ext uri="{FF2B5EF4-FFF2-40B4-BE49-F238E27FC236}">
                <a16:creationId xmlns:a16="http://schemas.microsoft.com/office/drawing/2014/main" id="{322C52CB-7537-667C-20C1-9A8ED86A8EF9}"/>
              </a:ext>
            </a:extLst>
          </p:cNvPr>
          <p:cNvSpPr/>
          <p:nvPr userDrawn="1"/>
        </p:nvSpPr>
        <p:spPr>
          <a:xfrm>
            <a:off x="5652303" y="648433"/>
            <a:ext cx="5564766" cy="5564766"/>
          </a:xfrm>
          <a:prstGeom prst="ellipse">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6" name="Group 5">
            <a:extLst>
              <a:ext uri="{FF2B5EF4-FFF2-40B4-BE49-F238E27FC236}">
                <a16:creationId xmlns:a16="http://schemas.microsoft.com/office/drawing/2014/main" id="{536A78CA-0DEC-D940-C9BD-411CF4855277}"/>
              </a:ext>
            </a:extLst>
          </p:cNvPr>
          <p:cNvGrpSpPr/>
          <p:nvPr userDrawn="1"/>
        </p:nvGrpSpPr>
        <p:grpSpPr>
          <a:xfrm>
            <a:off x="10965461" y="3126784"/>
            <a:ext cx="475495" cy="302216"/>
            <a:chOff x="9393273" y="3033713"/>
            <a:chExt cx="520665" cy="330925"/>
          </a:xfrm>
        </p:grpSpPr>
        <p:cxnSp>
          <p:nvCxnSpPr>
            <p:cNvPr id="7" name="Straight Connector 6">
              <a:extLst>
                <a:ext uri="{FF2B5EF4-FFF2-40B4-BE49-F238E27FC236}">
                  <a16:creationId xmlns:a16="http://schemas.microsoft.com/office/drawing/2014/main" id="{43093B46-6CB4-41EB-DA1F-4C677B1CED54}"/>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EA46C615-28E6-5A3B-D2DD-128C2F45CD1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9" name="Group 8">
            <a:extLst>
              <a:ext uri="{FF2B5EF4-FFF2-40B4-BE49-F238E27FC236}">
                <a16:creationId xmlns:a16="http://schemas.microsoft.com/office/drawing/2014/main" id="{7CC629E0-145E-D16D-A7C2-82E904F2FDF7}"/>
              </a:ext>
            </a:extLst>
          </p:cNvPr>
          <p:cNvGrpSpPr/>
          <p:nvPr userDrawn="1"/>
        </p:nvGrpSpPr>
        <p:grpSpPr>
          <a:xfrm rot="10800000">
            <a:off x="5430749" y="3428999"/>
            <a:ext cx="475495" cy="302216"/>
            <a:chOff x="9393273" y="3033713"/>
            <a:chExt cx="520665" cy="330925"/>
          </a:xfrm>
        </p:grpSpPr>
        <p:cxnSp>
          <p:nvCxnSpPr>
            <p:cNvPr id="10" name="Straight Connector 9">
              <a:extLst>
                <a:ext uri="{FF2B5EF4-FFF2-40B4-BE49-F238E27FC236}">
                  <a16:creationId xmlns:a16="http://schemas.microsoft.com/office/drawing/2014/main" id="{AD7A8A8C-E865-D460-42EC-0ED64BF2A041}"/>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CEA3B0DC-EFD7-7EB9-1A4E-4D672A996A7B}"/>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2" name="Group 11">
            <a:extLst>
              <a:ext uri="{FF2B5EF4-FFF2-40B4-BE49-F238E27FC236}">
                <a16:creationId xmlns:a16="http://schemas.microsoft.com/office/drawing/2014/main" id="{D6A0BA35-4A09-4A4F-0FF6-325184B363D0}"/>
              </a:ext>
            </a:extLst>
          </p:cNvPr>
          <p:cNvGrpSpPr/>
          <p:nvPr userDrawn="1"/>
        </p:nvGrpSpPr>
        <p:grpSpPr>
          <a:xfrm rot="16200000">
            <a:off x="8044703" y="511909"/>
            <a:ext cx="475496" cy="302216"/>
            <a:chOff x="9393273" y="3033713"/>
            <a:chExt cx="520665" cy="330925"/>
          </a:xfrm>
        </p:grpSpPr>
        <p:cxnSp>
          <p:nvCxnSpPr>
            <p:cNvPr id="13" name="Straight Connector 12">
              <a:extLst>
                <a:ext uri="{FF2B5EF4-FFF2-40B4-BE49-F238E27FC236}">
                  <a16:creationId xmlns:a16="http://schemas.microsoft.com/office/drawing/2014/main" id="{7F004227-42A5-0673-36F5-F2F00BF33912}"/>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D9F5C05D-8818-4EC5-F64F-029CE4C61F9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5" name="Group 14">
            <a:extLst>
              <a:ext uri="{FF2B5EF4-FFF2-40B4-BE49-F238E27FC236}">
                <a16:creationId xmlns:a16="http://schemas.microsoft.com/office/drawing/2014/main" id="{732D4F93-0A9F-6D5A-AD14-E37AF417E8E7}"/>
              </a:ext>
            </a:extLst>
          </p:cNvPr>
          <p:cNvGrpSpPr/>
          <p:nvPr userDrawn="1"/>
        </p:nvGrpSpPr>
        <p:grpSpPr>
          <a:xfrm rot="5400000">
            <a:off x="8345620" y="6043874"/>
            <a:ext cx="475496" cy="302216"/>
            <a:chOff x="9393273" y="3033713"/>
            <a:chExt cx="520665" cy="330925"/>
          </a:xfrm>
        </p:grpSpPr>
        <p:cxnSp>
          <p:nvCxnSpPr>
            <p:cNvPr id="16" name="Straight Connector 15">
              <a:extLst>
                <a:ext uri="{FF2B5EF4-FFF2-40B4-BE49-F238E27FC236}">
                  <a16:creationId xmlns:a16="http://schemas.microsoft.com/office/drawing/2014/main" id="{7AB2FCF9-BD8E-C709-7167-1C63E824F8A0}"/>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F68F5C4F-3F8F-7658-6FC6-199C0DD934B6}"/>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7">
            <a:extLst>
              <a:ext uri="{FF2B5EF4-FFF2-40B4-BE49-F238E27FC236}">
                <a16:creationId xmlns:a16="http://schemas.microsoft.com/office/drawing/2014/main" id="{A5541898-2234-D35F-C389-6145D42F10A0}"/>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20" name="Text Placeholder 7">
            <a:extLst>
              <a:ext uri="{FF2B5EF4-FFF2-40B4-BE49-F238E27FC236}">
                <a16:creationId xmlns:a16="http://schemas.microsoft.com/office/drawing/2014/main" id="{27EF1858-D896-AE7D-6D2F-8691DFBA2F2D}"/>
              </a:ext>
            </a:extLst>
          </p:cNvPr>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2" name="Text Placeholder 7">
            <a:extLst>
              <a:ext uri="{FF2B5EF4-FFF2-40B4-BE49-F238E27FC236}">
                <a16:creationId xmlns:a16="http://schemas.microsoft.com/office/drawing/2014/main" id="{1D4E56D0-9245-D0D8-BE2B-4A65391CE0AD}"/>
              </a:ext>
            </a:extLst>
          </p:cNvPr>
          <p:cNvSpPr>
            <a:spLocks noGrp="1"/>
          </p:cNvSpPr>
          <p:nvPr>
            <p:ph type="body" sz="quarter" idx="15"/>
          </p:nvPr>
        </p:nvSpPr>
        <p:spPr>
          <a:xfrm>
            <a:off x="491784" y="2727503"/>
            <a:ext cx="4385830" cy="2609768"/>
          </a:xfrm>
        </p:spPr>
        <p:txBody>
          <a:bodyPr>
            <a:normAutofit/>
          </a:bodyPr>
          <a:lstStyle>
            <a:lvl1pPr marL="0" indent="0">
              <a:lnSpc>
                <a:spcPct val="100000"/>
              </a:lnSpc>
              <a:buNone/>
              <a:defRPr sz="2400" spc="0"/>
            </a:lvl1pPr>
          </a:lstStyle>
          <a:p>
            <a:pPr lvl="0"/>
            <a:endParaRPr lang="lt-LT" dirty="0"/>
          </a:p>
        </p:txBody>
      </p:sp>
    </p:spTree>
    <p:extLst>
      <p:ext uri="{BB962C8B-B14F-4D97-AF65-F5344CB8AC3E}">
        <p14:creationId xmlns:p14="http://schemas.microsoft.com/office/powerpoint/2010/main" val="1177720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763747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63753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11608470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5411714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208702357"/>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39629032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4762263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7226470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3661112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538994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808564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19115550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9136438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74546217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4609845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7449373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193299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8859096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13017861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3618825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1701998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4411617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48083542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9065125"/>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9523662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724845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6094048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4927066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536205A6-E702-E81E-C051-13BB738135B3}"/>
              </a:ext>
            </a:extLst>
          </p:cNvPr>
          <p:cNvSpPr>
            <a:spLocks noGrp="1"/>
          </p:cNvSpPr>
          <p:nvPr>
            <p:ph type="pic" sz="quarter" idx="23" hasCustomPrompt="1"/>
          </p:nvPr>
        </p:nvSpPr>
        <p:spPr>
          <a:xfrm>
            <a:off x="6044714" y="1041428"/>
            <a:ext cx="4779748" cy="4779772"/>
          </a:xfrm>
          <a:custGeom>
            <a:avLst/>
            <a:gdLst>
              <a:gd name="connsiteX0" fmla="*/ 2389874 w 4779748"/>
              <a:gd name="connsiteY0" fmla="*/ 0 h 4779772"/>
              <a:gd name="connsiteX1" fmla="*/ 4779748 w 4779748"/>
              <a:gd name="connsiteY1" fmla="*/ 2389886 h 4779772"/>
              <a:gd name="connsiteX2" fmla="*/ 2389874 w 4779748"/>
              <a:gd name="connsiteY2" fmla="*/ 4779772 h 4779772"/>
              <a:gd name="connsiteX3" fmla="*/ 0 w 4779748"/>
              <a:gd name="connsiteY3" fmla="*/ 2389886 h 4779772"/>
              <a:gd name="connsiteX4" fmla="*/ 2389874 w 4779748"/>
              <a:gd name="connsiteY4" fmla="*/ 0 h 47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748" h="4779772">
                <a:moveTo>
                  <a:pt x="2389874" y="0"/>
                </a:moveTo>
                <a:cubicBezTo>
                  <a:pt x="3709765" y="0"/>
                  <a:pt x="4779748" y="1069988"/>
                  <a:pt x="4779748" y="2389886"/>
                </a:cubicBezTo>
                <a:cubicBezTo>
                  <a:pt x="4779748" y="3709784"/>
                  <a:pt x="3709765" y="4779772"/>
                  <a:pt x="2389874" y="4779772"/>
                </a:cubicBezTo>
                <a:cubicBezTo>
                  <a:pt x="1069983" y="4779772"/>
                  <a:pt x="0" y="3709784"/>
                  <a:pt x="0" y="2389886"/>
                </a:cubicBezTo>
                <a:cubicBezTo>
                  <a:pt x="0" y="1069988"/>
                  <a:pt x="1069983" y="0"/>
                  <a:pt x="2389874" y="0"/>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5" name="Oval 4">
            <a:extLst>
              <a:ext uri="{FF2B5EF4-FFF2-40B4-BE49-F238E27FC236}">
                <a16:creationId xmlns:a16="http://schemas.microsoft.com/office/drawing/2014/main" id="{322C52CB-7537-667C-20C1-9A8ED86A8EF9}"/>
              </a:ext>
            </a:extLst>
          </p:cNvPr>
          <p:cNvSpPr/>
          <p:nvPr userDrawn="1"/>
        </p:nvSpPr>
        <p:spPr>
          <a:xfrm>
            <a:off x="5652303" y="648433"/>
            <a:ext cx="5564766" cy="5564766"/>
          </a:xfrm>
          <a:prstGeom prst="ellipse">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6" name="Group 5">
            <a:extLst>
              <a:ext uri="{FF2B5EF4-FFF2-40B4-BE49-F238E27FC236}">
                <a16:creationId xmlns:a16="http://schemas.microsoft.com/office/drawing/2014/main" id="{536A78CA-0DEC-D940-C9BD-411CF4855277}"/>
              </a:ext>
            </a:extLst>
          </p:cNvPr>
          <p:cNvGrpSpPr/>
          <p:nvPr userDrawn="1"/>
        </p:nvGrpSpPr>
        <p:grpSpPr>
          <a:xfrm>
            <a:off x="10965461" y="3126784"/>
            <a:ext cx="475495" cy="302216"/>
            <a:chOff x="9393273" y="3033713"/>
            <a:chExt cx="520665" cy="330925"/>
          </a:xfrm>
        </p:grpSpPr>
        <p:cxnSp>
          <p:nvCxnSpPr>
            <p:cNvPr id="7" name="Straight Connector 6">
              <a:extLst>
                <a:ext uri="{FF2B5EF4-FFF2-40B4-BE49-F238E27FC236}">
                  <a16:creationId xmlns:a16="http://schemas.microsoft.com/office/drawing/2014/main" id="{43093B46-6CB4-41EB-DA1F-4C677B1CED54}"/>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EA46C615-28E6-5A3B-D2DD-128C2F45CD1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9" name="Group 8">
            <a:extLst>
              <a:ext uri="{FF2B5EF4-FFF2-40B4-BE49-F238E27FC236}">
                <a16:creationId xmlns:a16="http://schemas.microsoft.com/office/drawing/2014/main" id="{7CC629E0-145E-D16D-A7C2-82E904F2FDF7}"/>
              </a:ext>
            </a:extLst>
          </p:cNvPr>
          <p:cNvGrpSpPr/>
          <p:nvPr userDrawn="1"/>
        </p:nvGrpSpPr>
        <p:grpSpPr>
          <a:xfrm rot="10800000">
            <a:off x="5430749" y="3428999"/>
            <a:ext cx="475495" cy="302216"/>
            <a:chOff x="9393273" y="3033713"/>
            <a:chExt cx="520665" cy="330925"/>
          </a:xfrm>
        </p:grpSpPr>
        <p:cxnSp>
          <p:nvCxnSpPr>
            <p:cNvPr id="10" name="Straight Connector 9">
              <a:extLst>
                <a:ext uri="{FF2B5EF4-FFF2-40B4-BE49-F238E27FC236}">
                  <a16:creationId xmlns:a16="http://schemas.microsoft.com/office/drawing/2014/main" id="{AD7A8A8C-E865-D460-42EC-0ED64BF2A041}"/>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CEA3B0DC-EFD7-7EB9-1A4E-4D672A996A7B}"/>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2" name="Group 11">
            <a:extLst>
              <a:ext uri="{FF2B5EF4-FFF2-40B4-BE49-F238E27FC236}">
                <a16:creationId xmlns:a16="http://schemas.microsoft.com/office/drawing/2014/main" id="{D6A0BA35-4A09-4A4F-0FF6-325184B363D0}"/>
              </a:ext>
            </a:extLst>
          </p:cNvPr>
          <p:cNvGrpSpPr/>
          <p:nvPr userDrawn="1"/>
        </p:nvGrpSpPr>
        <p:grpSpPr>
          <a:xfrm rot="16200000">
            <a:off x="8044703" y="511909"/>
            <a:ext cx="475496" cy="302216"/>
            <a:chOff x="9393273" y="3033713"/>
            <a:chExt cx="520665" cy="330925"/>
          </a:xfrm>
        </p:grpSpPr>
        <p:cxnSp>
          <p:nvCxnSpPr>
            <p:cNvPr id="13" name="Straight Connector 12">
              <a:extLst>
                <a:ext uri="{FF2B5EF4-FFF2-40B4-BE49-F238E27FC236}">
                  <a16:creationId xmlns:a16="http://schemas.microsoft.com/office/drawing/2014/main" id="{7F004227-42A5-0673-36F5-F2F00BF33912}"/>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D9F5C05D-8818-4EC5-F64F-029CE4C61F97}"/>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5" name="Group 14">
            <a:extLst>
              <a:ext uri="{FF2B5EF4-FFF2-40B4-BE49-F238E27FC236}">
                <a16:creationId xmlns:a16="http://schemas.microsoft.com/office/drawing/2014/main" id="{732D4F93-0A9F-6D5A-AD14-E37AF417E8E7}"/>
              </a:ext>
            </a:extLst>
          </p:cNvPr>
          <p:cNvGrpSpPr/>
          <p:nvPr userDrawn="1"/>
        </p:nvGrpSpPr>
        <p:grpSpPr>
          <a:xfrm rot="5400000">
            <a:off x="8345620" y="6043874"/>
            <a:ext cx="475496" cy="302216"/>
            <a:chOff x="9393273" y="3033713"/>
            <a:chExt cx="520665" cy="330925"/>
          </a:xfrm>
        </p:grpSpPr>
        <p:cxnSp>
          <p:nvCxnSpPr>
            <p:cNvPr id="16" name="Straight Connector 15">
              <a:extLst>
                <a:ext uri="{FF2B5EF4-FFF2-40B4-BE49-F238E27FC236}">
                  <a16:creationId xmlns:a16="http://schemas.microsoft.com/office/drawing/2014/main" id="{7AB2FCF9-BD8E-C709-7167-1C63E824F8A0}"/>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F68F5C4F-3F8F-7658-6FC6-199C0DD934B6}"/>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7">
            <a:extLst>
              <a:ext uri="{FF2B5EF4-FFF2-40B4-BE49-F238E27FC236}">
                <a16:creationId xmlns:a16="http://schemas.microsoft.com/office/drawing/2014/main" id="{A5541898-2234-D35F-C389-6145D42F10A0}"/>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20" name="Text Placeholder 7">
            <a:extLst>
              <a:ext uri="{FF2B5EF4-FFF2-40B4-BE49-F238E27FC236}">
                <a16:creationId xmlns:a16="http://schemas.microsoft.com/office/drawing/2014/main" id="{27EF1858-D896-AE7D-6D2F-8691DFBA2F2D}"/>
              </a:ext>
            </a:extLst>
          </p:cNvPr>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2" name="Text Placeholder 7">
            <a:extLst>
              <a:ext uri="{FF2B5EF4-FFF2-40B4-BE49-F238E27FC236}">
                <a16:creationId xmlns:a16="http://schemas.microsoft.com/office/drawing/2014/main" id="{B5D4BC35-12A9-90BD-D788-FF2F63FC9D7A}"/>
              </a:ext>
            </a:extLst>
          </p:cNvPr>
          <p:cNvSpPr>
            <a:spLocks noGrp="1"/>
          </p:cNvSpPr>
          <p:nvPr>
            <p:ph type="body" sz="quarter" idx="15"/>
          </p:nvPr>
        </p:nvSpPr>
        <p:spPr>
          <a:xfrm>
            <a:off x="491784" y="2727503"/>
            <a:ext cx="4385830" cy="2609768"/>
          </a:xfrm>
        </p:spPr>
        <p:txBody>
          <a:bodyPr>
            <a:normAutofit/>
          </a:bodyPr>
          <a:lstStyle>
            <a:lvl1pPr marL="0" indent="0">
              <a:lnSpc>
                <a:spcPct val="100000"/>
              </a:lnSpc>
              <a:buNone/>
              <a:defRPr sz="2400" spc="0"/>
            </a:lvl1pPr>
          </a:lstStyle>
          <a:p>
            <a:pPr lvl="0"/>
            <a:endParaRPr lang="lt-LT" dirty="0"/>
          </a:p>
        </p:txBody>
      </p:sp>
    </p:spTree>
    <p:extLst>
      <p:ext uri="{BB962C8B-B14F-4D97-AF65-F5344CB8AC3E}">
        <p14:creationId xmlns:p14="http://schemas.microsoft.com/office/powerpoint/2010/main" val="16215840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2059914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1173111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74221052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74374590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3501175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78638082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51989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6100818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42047724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162248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61835222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05467670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316402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127871688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320247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9821773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80973700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5762560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2400880"/>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4028475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1460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2274504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2914912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theme" Target="../theme/theme4.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theme" Target="../theme/theme5.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4086" r:id="rId1"/>
    <p:sldLayoutId id="2147483743" r:id="rId2"/>
    <p:sldLayoutId id="2147484083" r:id="rId3"/>
    <p:sldLayoutId id="2147483907" r:id="rId4"/>
    <p:sldLayoutId id="2147483894" r:id="rId5"/>
    <p:sldLayoutId id="2147483892" r:id="rId6"/>
    <p:sldLayoutId id="2147483893" r:id="rId7"/>
    <p:sldLayoutId id="2147483747" r:id="rId8"/>
    <p:sldLayoutId id="2147484084" r:id="rId9"/>
    <p:sldLayoutId id="2147483919" r:id="rId10"/>
    <p:sldLayoutId id="2147483884" r:id="rId11"/>
    <p:sldLayoutId id="2147483881" r:id="rId12"/>
    <p:sldLayoutId id="2147483883" r:id="rId13"/>
    <p:sldLayoutId id="2147483918" r:id="rId14"/>
    <p:sldLayoutId id="2147483885" r:id="rId15"/>
    <p:sldLayoutId id="2147483887" r:id="rId16"/>
    <p:sldLayoutId id="2147483888" r:id="rId17"/>
    <p:sldLayoutId id="2147484082" r:id="rId18"/>
    <p:sldLayoutId id="2147483906" r:id="rId19"/>
    <p:sldLayoutId id="2147483879" r:id="rId20"/>
    <p:sldLayoutId id="2147484085" r:id="rId21"/>
    <p:sldLayoutId id="2147483749" r:id="rId22"/>
    <p:sldLayoutId id="2147484324" r:id="rId23"/>
    <p:sldLayoutId id="2147483756" r:id="rId24"/>
    <p:sldLayoutId id="2147483917" r:id="rId25"/>
    <p:sldLayoutId id="2147483920"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410652803"/>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323" r:id="rId24"/>
    <p:sldLayoutId id="2147484138" r:id="rId25"/>
    <p:sldLayoutId id="2147484139" r:id="rId26"/>
    <p:sldLayoutId id="2147484140" r:id="rId27"/>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89241729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322" r:id="rId24"/>
    <p:sldLayoutId id="2147484192" r:id="rId25"/>
    <p:sldLayoutId id="2147484193" r:id="rId26"/>
    <p:sldLayoutId id="2147484194" r:id="rId27"/>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36577283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320" r:id="rId24"/>
    <p:sldLayoutId id="2147484246" r:id="rId25"/>
    <p:sldLayoutId id="2147484247" r:id="rId26"/>
    <p:sldLayoutId id="2147484248" r:id="rId27"/>
    <p:sldLayoutId id="2147484303" r:id="rId28"/>
    <p:sldLayoutId id="2147484304" r:id="rId29"/>
    <p:sldLayoutId id="2147484305" r:id="rId30"/>
    <p:sldLayoutId id="2147484306" r:id="rId31"/>
    <p:sldLayoutId id="2147484307" r:id="rId32"/>
    <p:sldLayoutId id="2147484308" r:id="rId33"/>
    <p:sldLayoutId id="2147484309" r:id="rId34"/>
    <p:sldLayoutId id="2147484310" r:id="rId35"/>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48474098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319"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317" r:id="rId24"/>
    <p:sldLayoutId id="2147484318" r:id="rId25"/>
    <p:sldLayoutId id="2147484299" r:id="rId26"/>
    <p:sldLayoutId id="2147484300" r:id="rId27"/>
    <p:sldLayoutId id="2147484301" r:id="rId28"/>
    <p:sldLayoutId id="2147484302" r:id="rId29"/>
    <p:sldLayoutId id="2147484312" r:id="rId30"/>
    <p:sldLayoutId id="2147484314" r:id="rId31"/>
    <p:sldLayoutId id="2147484315" r:id="rId32"/>
    <p:sldLayoutId id="2147484316" r:id="rId33"/>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2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29.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0.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48.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0.png"/><Relationship Id="rId3" Type="http://schemas.openxmlformats.org/officeDocument/2006/relationships/image" Target="../media/image54.jpeg"/><Relationship Id="rId7" Type="http://schemas.openxmlformats.org/officeDocument/2006/relationships/image" Target="../media/image56.jpeg"/><Relationship Id="rId12"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48.xml"/><Relationship Id="rId6" Type="http://schemas.openxmlformats.org/officeDocument/2006/relationships/image" Target="../media/image46.jpeg"/><Relationship Id="rId11" Type="http://schemas.openxmlformats.org/officeDocument/2006/relationships/image" Target="../media/image58.jpeg"/><Relationship Id="rId5" Type="http://schemas.openxmlformats.org/officeDocument/2006/relationships/image" Target="../media/image45.jpeg"/><Relationship Id="rId10" Type="http://schemas.openxmlformats.org/officeDocument/2006/relationships/image" Target="../media/image51.jpeg"/><Relationship Id="rId4" Type="http://schemas.openxmlformats.org/officeDocument/2006/relationships/image" Target="../media/image55.jpeg"/><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44.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8.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8.xml"/><Relationship Id="rId5" Type="http://schemas.openxmlformats.org/officeDocument/2006/relationships/image" Target="../media/image19.jpe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36F8ED5-7387-B77B-ACA7-577F51BF8A2D}"/>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7606" t="93" r="5709" b="-93"/>
          <a:stretch/>
        </p:blipFill>
        <p:spPr>
          <a:xfrm>
            <a:off x="0" y="6351"/>
            <a:ext cx="12192000" cy="6858000"/>
          </a:xfrm>
        </p:spPr>
      </p:pic>
      <p:sp>
        <p:nvSpPr>
          <p:cNvPr id="6" name="Text Placeholder 5">
            <a:extLst>
              <a:ext uri="{FF2B5EF4-FFF2-40B4-BE49-F238E27FC236}">
                <a16:creationId xmlns:a16="http://schemas.microsoft.com/office/drawing/2014/main" id="{3C3C805D-4854-E106-8D29-C5809AA7F677}"/>
              </a:ext>
            </a:extLst>
          </p:cNvPr>
          <p:cNvSpPr>
            <a:spLocks noGrp="1"/>
          </p:cNvSpPr>
          <p:nvPr>
            <p:ph type="body" sz="quarter" idx="13"/>
          </p:nvPr>
        </p:nvSpPr>
        <p:spPr/>
        <p:txBody>
          <a:bodyPr/>
          <a:lstStyle/>
          <a:p>
            <a:r>
              <a:rPr lang="lt-LT" sz="6000" spc="0" dirty="0"/>
              <a:t>OFY</a:t>
            </a:r>
            <a:endParaRPr lang="en-US" spc="0" dirty="0"/>
          </a:p>
        </p:txBody>
      </p:sp>
      <p:sp>
        <p:nvSpPr>
          <p:cNvPr id="7" name="Text Placeholder 6">
            <a:extLst>
              <a:ext uri="{FF2B5EF4-FFF2-40B4-BE49-F238E27FC236}">
                <a16:creationId xmlns:a16="http://schemas.microsoft.com/office/drawing/2014/main" id="{061B4288-9855-2E1C-5518-3E8C689AFB31}"/>
              </a:ext>
            </a:extLst>
          </p:cNvPr>
          <p:cNvSpPr>
            <a:spLocks noGrp="1"/>
          </p:cNvSpPr>
          <p:nvPr>
            <p:ph type="body" sz="quarter" idx="14"/>
          </p:nvPr>
        </p:nvSpPr>
        <p:spPr>
          <a:xfrm>
            <a:off x="479425" y="2988935"/>
            <a:ext cx="5616575" cy="2518730"/>
          </a:xfrm>
        </p:spPr>
        <p:txBody>
          <a:bodyPr/>
          <a:lstStyle/>
          <a:p>
            <a:r>
              <a:rPr lang="en-US" dirty="0"/>
              <a:t>Exceptionally </a:t>
            </a:r>
            <a:r>
              <a:rPr lang="en-US" dirty="0" err="1"/>
              <a:t>cosy</a:t>
            </a:r>
            <a:r>
              <a:rPr lang="en-US" dirty="0"/>
              <a:t> design embracing office spaces</a:t>
            </a:r>
          </a:p>
        </p:txBody>
      </p:sp>
      <p:grpSp>
        <p:nvGrpSpPr>
          <p:cNvPr id="32" name="Group 31">
            <a:extLst>
              <a:ext uri="{FF2B5EF4-FFF2-40B4-BE49-F238E27FC236}">
                <a16:creationId xmlns:a16="http://schemas.microsoft.com/office/drawing/2014/main" id="{48047AFB-2182-2622-3B7E-817A604EA6CD}"/>
              </a:ext>
            </a:extLst>
          </p:cNvPr>
          <p:cNvGrpSpPr/>
          <p:nvPr/>
        </p:nvGrpSpPr>
        <p:grpSpPr>
          <a:xfrm>
            <a:off x="488345" y="445650"/>
            <a:ext cx="2016816" cy="191243"/>
            <a:chOff x="488345" y="445650"/>
            <a:chExt cx="2016816" cy="191243"/>
          </a:xfrm>
        </p:grpSpPr>
        <p:sp>
          <p:nvSpPr>
            <p:cNvPr id="33" name="Freeform: Shape 32">
              <a:extLst>
                <a:ext uri="{FF2B5EF4-FFF2-40B4-BE49-F238E27FC236}">
                  <a16:creationId xmlns:a16="http://schemas.microsoft.com/office/drawing/2014/main" id="{F7F1CD45-3D87-5E1A-4F9B-36D96C4BF22B}"/>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34" name="Freeform: Shape 33">
              <a:extLst>
                <a:ext uri="{FF2B5EF4-FFF2-40B4-BE49-F238E27FC236}">
                  <a16:creationId xmlns:a16="http://schemas.microsoft.com/office/drawing/2014/main" id="{2F4295FA-E7D0-4011-AC06-5BBD95FBB29A}"/>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35" name="Freeform: Shape 34">
              <a:extLst>
                <a:ext uri="{FF2B5EF4-FFF2-40B4-BE49-F238E27FC236}">
                  <a16:creationId xmlns:a16="http://schemas.microsoft.com/office/drawing/2014/main" id="{EC04F8C9-7947-C5F9-8380-63E15B53866A}"/>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36" name="Freeform: Shape 35">
              <a:extLst>
                <a:ext uri="{FF2B5EF4-FFF2-40B4-BE49-F238E27FC236}">
                  <a16:creationId xmlns:a16="http://schemas.microsoft.com/office/drawing/2014/main" id="{0C373DF7-6CB8-EE4F-7E04-63545D30591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37" name="Freeform: Shape 36">
              <a:extLst>
                <a:ext uri="{FF2B5EF4-FFF2-40B4-BE49-F238E27FC236}">
                  <a16:creationId xmlns:a16="http://schemas.microsoft.com/office/drawing/2014/main" id="{D9BFD4FD-502C-C0B4-98AB-E1798B0DCFCA}"/>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38" name="Freeform: Shape 37">
              <a:extLst>
                <a:ext uri="{FF2B5EF4-FFF2-40B4-BE49-F238E27FC236}">
                  <a16:creationId xmlns:a16="http://schemas.microsoft.com/office/drawing/2014/main" id="{D368A208-9B2E-B441-E03B-987411D6D4E5}"/>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39" name="Freeform: Shape 38">
              <a:extLst>
                <a:ext uri="{FF2B5EF4-FFF2-40B4-BE49-F238E27FC236}">
                  <a16:creationId xmlns:a16="http://schemas.microsoft.com/office/drawing/2014/main" id="{04FD5283-694B-CD93-EE49-C7B881C72797}"/>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40" name="Freeform: Shape 39">
              <a:extLst>
                <a:ext uri="{FF2B5EF4-FFF2-40B4-BE49-F238E27FC236}">
                  <a16:creationId xmlns:a16="http://schemas.microsoft.com/office/drawing/2014/main" id="{52932010-98DA-EE35-7B91-09E7BAAD9ACC}"/>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
        <p:nvSpPr>
          <p:cNvPr id="3" name="Text Placeholder 6">
            <a:extLst>
              <a:ext uri="{FF2B5EF4-FFF2-40B4-BE49-F238E27FC236}">
                <a16:creationId xmlns:a16="http://schemas.microsoft.com/office/drawing/2014/main" id="{E5AC2524-8BB7-219D-27C4-739C450735CE}"/>
              </a:ext>
            </a:extLst>
          </p:cNvPr>
          <p:cNvSpPr txBox="1">
            <a:spLocks/>
          </p:cNvSpPr>
          <p:nvPr/>
        </p:nvSpPr>
        <p:spPr>
          <a:xfrm>
            <a:off x="6212178" y="2988935"/>
            <a:ext cx="5616575" cy="2518730"/>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buFont typeface="Visuelt Pro Light" panose="020B0303040202040104" pitchFamily="34" charset="0"/>
              <a:buNone/>
              <a:defRPr sz="32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dirty="0">
              <a:solidFill>
                <a:schemeClr val="bg1"/>
              </a:solidFill>
            </a:endParaRPr>
          </a:p>
        </p:txBody>
      </p:sp>
    </p:spTree>
    <p:extLst>
      <p:ext uri="{BB962C8B-B14F-4D97-AF65-F5344CB8AC3E}">
        <p14:creationId xmlns:p14="http://schemas.microsoft.com/office/powerpoint/2010/main" val="4030186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D1457-4FD4-EFB3-908E-C24C97C35D1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DF9AF11-2247-3FC7-655D-C5770B7A380C}"/>
              </a:ext>
            </a:extLst>
          </p:cNvPr>
          <p:cNvSpPr>
            <a:spLocks noGrp="1"/>
          </p:cNvSpPr>
          <p:nvPr>
            <p:ph type="body" sz="quarter" idx="13"/>
          </p:nvPr>
        </p:nvSpPr>
        <p:spPr/>
        <p:txBody>
          <a:bodyPr>
            <a:normAutofit fontScale="85000" lnSpcReduction="10000"/>
          </a:bodyPr>
          <a:lstStyle/>
          <a:p>
            <a:r>
              <a:rPr lang="en-US" dirty="0"/>
              <a:t>Frame, armrests and base form a seamless look</a:t>
            </a:r>
          </a:p>
        </p:txBody>
      </p:sp>
      <p:sp>
        <p:nvSpPr>
          <p:cNvPr id="4" name="Text Placeholder 3">
            <a:extLst>
              <a:ext uri="{FF2B5EF4-FFF2-40B4-BE49-F238E27FC236}">
                <a16:creationId xmlns:a16="http://schemas.microsoft.com/office/drawing/2014/main" id="{8F3B91AA-9795-DA2D-610F-03D82114C907}"/>
              </a:ext>
            </a:extLst>
          </p:cNvPr>
          <p:cNvSpPr>
            <a:spLocks noGrp="1"/>
          </p:cNvSpPr>
          <p:nvPr>
            <p:ph type="body" sz="quarter" idx="24"/>
          </p:nvPr>
        </p:nvSpPr>
        <p:spPr/>
        <p:txBody>
          <a:bodyPr/>
          <a:lstStyle/>
          <a:p>
            <a:r>
              <a:rPr lang="lt-LT" dirty="0"/>
              <a:t>OFY</a:t>
            </a:r>
          </a:p>
        </p:txBody>
      </p:sp>
      <p:pic>
        <p:nvPicPr>
          <p:cNvPr id="9" name="Picture Placeholder 8">
            <a:extLst>
              <a:ext uri="{FF2B5EF4-FFF2-40B4-BE49-F238E27FC236}">
                <a16:creationId xmlns:a16="http://schemas.microsoft.com/office/drawing/2014/main" id="{96CEC6F1-80AA-F847-5142-295A5A603CDF}"/>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5" t="26472" r="-5" b="10046"/>
          <a:stretch/>
        </p:blipFill>
        <p:spPr>
          <a:xfrm>
            <a:off x="0" y="1700213"/>
            <a:ext cx="12192000" cy="5157787"/>
          </a:xfrm>
        </p:spPr>
      </p:pic>
    </p:spTree>
    <p:extLst>
      <p:ext uri="{BB962C8B-B14F-4D97-AF65-F5344CB8AC3E}">
        <p14:creationId xmlns:p14="http://schemas.microsoft.com/office/powerpoint/2010/main" val="201613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B97295-1881-B65A-0720-764C6055D48A}"/>
              </a:ext>
            </a:extLst>
          </p:cNvPr>
          <p:cNvSpPr txBox="1">
            <a:spLocks/>
          </p:cNvSpPr>
          <p:nvPr/>
        </p:nvSpPr>
        <p:spPr>
          <a:xfrm>
            <a:off x="479425" y="1950710"/>
            <a:ext cx="5616575" cy="1038226"/>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dirty="0"/>
          </a:p>
        </p:txBody>
      </p:sp>
      <p:sp>
        <p:nvSpPr>
          <p:cNvPr id="4" name="Text Placeholder 3">
            <a:extLst>
              <a:ext uri="{FF2B5EF4-FFF2-40B4-BE49-F238E27FC236}">
                <a16:creationId xmlns:a16="http://schemas.microsoft.com/office/drawing/2014/main" id="{E9EA99EF-34D5-0CDF-978A-F8957B903D83}"/>
              </a:ext>
            </a:extLst>
          </p:cNvPr>
          <p:cNvSpPr>
            <a:spLocks noGrp="1"/>
          </p:cNvSpPr>
          <p:nvPr>
            <p:ph type="body" sz="quarter" idx="13"/>
          </p:nvPr>
        </p:nvSpPr>
        <p:spPr>
          <a:xfrm>
            <a:off x="479425" y="2851223"/>
            <a:ext cx="7683212" cy="1439014"/>
          </a:xfrm>
        </p:spPr>
        <p:txBody>
          <a:bodyPr>
            <a:noAutofit/>
          </a:bodyPr>
          <a:lstStyle/>
          <a:p>
            <a:r>
              <a:rPr lang="en-US" dirty="0"/>
              <a:t>Wide range of applications in the office</a:t>
            </a:r>
          </a:p>
        </p:txBody>
      </p:sp>
    </p:spTree>
    <p:extLst>
      <p:ext uri="{BB962C8B-B14F-4D97-AF65-F5344CB8AC3E}">
        <p14:creationId xmlns:p14="http://schemas.microsoft.com/office/powerpoint/2010/main" val="369335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87B8F-D57B-9645-FD04-BC000E3B63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F2CD75-977A-D6A0-96FA-7211785BE44B}"/>
              </a:ext>
            </a:extLst>
          </p:cNvPr>
          <p:cNvSpPr>
            <a:spLocks noGrp="1"/>
          </p:cNvSpPr>
          <p:nvPr>
            <p:ph type="body" sz="quarter" idx="13"/>
          </p:nvPr>
        </p:nvSpPr>
        <p:spPr>
          <a:xfrm>
            <a:off x="479425" y="717768"/>
            <a:ext cx="11232000" cy="870885"/>
          </a:xfrm>
        </p:spPr>
        <p:txBody>
          <a:bodyPr anchor="t">
            <a:normAutofit/>
          </a:bodyPr>
          <a:lstStyle/>
          <a:p>
            <a:r>
              <a:rPr lang="en-US" dirty="0"/>
              <a:t>The chair that flows through any space</a:t>
            </a:r>
          </a:p>
        </p:txBody>
      </p:sp>
      <p:sp>
        <p:nvSpPr>
          <p:cNvPr id="1031" name="Text Placeholder 3">
            <a:extLst>
              <a:ext uri="{FF2B5EF4-FFF2-40B4-BE49-F238E27FC236}">
                <a16:creationId xmlns:a16="http://schemas.microsoft.com/office/drawing/2014/main" id="{1F635092-2790-BCA3-222B-53EFEF47D086}"/>
              </a:ext>
            </a:extLst>
          </p:cNvPr>
          <p:cNvSpPr>
            <a:spLocks noGrp="1"/>
          </p:cNvSpPr>
          <p:nvPr>
            <p:ph type="body" sz="quarter" idx="24"/>
          </p:nvPr>
        </p:nvSpPr>
        <p:spPr>
          <a:xfrm>
            <a:off x="479425" y="432027"/>
            <a:ext cx="2880000" cy="285741"/>
          </a:xfrm>
        </p:spPr>
        <p:txBody>
          <a:bodyPr/>
          <a:lstStyle/>
          <a:p>
            <a:r>
              <a:rPr lang="lt-LT" dirty="0"/>
              <a:t>OFY</a:t>
            </a:r>
            <a:endParaRPr lang="en-US" dirty="0"/>
          </a:p>
        </p:txBody>
      </p:sp>
      <p:pic>
        <p:nvPicPr>
          <p:cNvPr id="11" name="Picture Placeholder 10">
            <a:extLst>
              <a:ext uri="{FF2B5EF4-FFF2-40B4-BE49-F238E27FC236}">
                <a16:creationId xmlns:a16="http://schemas.microsoft.com/office/drawing/2014/main" id="{77BC6671-E9FD-0313-1E70-032F7FDDCF6F}"/>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22379" t="-38744" r="-123744" b="-12684"/>
          <a:stretch/>
        </p:blipFill>
        <p:spPr>
          <a:xfrm>
            <a:off x="0" y="1700213"/>
            <a:ext cx="12192000" cy="5157787"/>
          </a:xfrm>
        </p:spPr>
      </p:pic>
      <p:pic>
        <p:nvPicPr>
          <p:cNvPr id="13" name="Picture 12">
            <a:extLst>
              <a:ext uri="{FF2B5EF4-FFF2-40B4-BE49-F238E27FC236}">
                <a16:creationId xmlns:a16="http://schemas.microsoft.com/office/drawing/2014/main" id="{83384BC2-87B0-EF3A-F4D1-54525C17C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125" y="2986194"/>
            <a:ext cx="6054720" cy="3406113"/>
          </a:xfrm>
          <a:prstGeom prst="rect">
            <a:avLst/>
          </a:prstGeom>
        </p:spPr>
      </p:pic>
      <p:pic>
        <p:nvPicPr>
          <p:cNvPr id="15" name="Picture 14">
            <a:extLst>
              <a:ext uri="{FF2B5EF4-FFF2-40B4-BE49-F238E27FC236}">
                <a16:creationId xmlns:a16="http://schemas.microsoft.com/office/drawing/2014/main" id="{44DCEB6D-3268-1D44-C6D7-4E9BF5E32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8625" y="2929043"/>
            <a:ext cx="6054720" cy="3406113"/>
          </a:xfrm>
          <a:prstGeom prst="rect">
            <a:avLst/>
          </a:prstGeom>
        </p:spPr>
      </p:pic>
      <p:pic>
        <p:nvPicPr>
          <p:cNvPr id="17" name="Picture 16">
            <a:extLst>
              <a:ext uri="{FF2B5EF4-FFF2-40B4-BE49-F238E27FC236}">
                <a16:creationId xmlns:a16="http://schemas.microsoft.com/office/drawing/2014/main" id="{05D8A4FD-CDD0-86B0-D08F-D3DD5DEB50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481"/>
          <a:stretch/>
        </p:blipFill>
        <p:spPr>
          <a:xfrm>
            <a:off x="7213345" y="2929044"/>
            <a:ext cx="4330266" cy="3406113"/>
          </a:xfrm>
          <a:prstGeom prst="rect">
            <a:avLst/>
          </a:prstGeom>
        </p:spPr>
      </p:pic>
      <p:pic>
        <p:nvPicPr>
          <p:cNvPr id="19" name="Picture 18">
            <a:extLst>
              <a:ext uri="{FF2B5EF4-FFF2-40B4-BE49-F238E27FC236}">
                <a16:creationId xmlns:a16="http://schemas.microsoft.com/office/drawing/2014/main" id="{5F84E3D2-1FF3-6B29-B2B4-22CB4CF1EA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5713" y="2986195"/>
            <a:ext cx="6054719" cy="3406112"/>
          </a:xfrm>
          <a:prstGeom prst="rect">
            <a:avLst/>
          </a:prstGeom>
        </p:spPr>
      </p:pic>
    </p:spTree>
    <p:extLst>
      <p:ext uri="{BB962C8B-B14F-4D97-AF65-F5344CB8AC3E}">
        <p14:creationId xmlns:p14="http://schemas.microsoft.com/office/powerpoint/2010/main" val="3092040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4ABAD1-16AD-330C-9478-B6BD7016A305}"/>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708" r="708"/>
          <a:stretch/>
        </p:blipFill>
        <p:spPr>
          <a:xfrm>
            <a:off x="0" y="0"/>
            <a:ext cx="12192000" cy="6858000"/>
          </a:xfrm>
        </p:spPr>
      </p:pic>
      <p:sp>
        <p:nvSpPr>
          <p:cNvPr id="3" name="Text Placeholder 2">
            <a:extLst>
              <a:ext uri="{FF2B5EF4-FFF2-40B4-BE49-F238E27FC236}">
                <a16:creationId xmlns:a16="http://schemas.microsoft.com/office/drawing/2014/main" id="{45FB8878-F170-3A60-9597-4EB38728D4CB}"/>
              </a:ext>
            </a:extLst>
          </p:cNvPr>
          <p:cNvSpPr>
            <a:spLocks noGrp="1"/>
          </p:cNvSpPr>
          <p:nvPr>
            <p:ph type="body" sz="quarter" idx="24"/>
          </p:nvPr>
        </p:nvSpPr>
        <p:spPr/>
        <p:txBody>
          <a:bodyPr/>
          <a:lstStyle/>
          <a:p>
            <a:r>
              <a:rPr lang="lt-LT" dirty="0">
                <a:solidFill>
                  <a:schemeClr val="bg1"/>
                </a:solidFill>
              </a:rPr>
              <a:t>OFY</a:t>
            </a:r>
          </a:p>
        </p:txBody>
      </p:sp>
    </p:spTree>
    <p:extLst>
      <p:ext uri="{BB962C8B-B14F-4D97-AF65-F5344CB8AC3E}">
        <p14:creationId xmlns:p14="http://schemas.microsoft.com/office/powerpoint/2010/main" val="238536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53F3F4-ED55-38CA-8DC6-2C883D48E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 y="214"/>
            <a:ext cx="12191238" cy="6857571"/>
          </a:xfrm>
          <a:prstGeom prst="rect">
            <a:avLst/>
          </a:prstGeom>
        </p:spPr>
      </p:pic>
      <p:sp>
        <p:nvSpPr>
          <p:cNvPr id="3" name="Text Placeholder 3">
            <a:extLst>
              <a:ext uri="{FF2B5EF4-FFF2-40B4-BE49-F238E27FC236}">
                <a16:creationId xmlns:a16="http://schemas.microsoft.com/office/drawing/2014/main" id="{6301685E-0FF8-E8C9-9CCE-262BF5D5EDF9}"/>
              </a:ext>
            </a:extLst>
          </p:cNvPr>
          <p:cNvSpPr txBox="1">
            <a:spLocks/>
          </p:cNvSpPr>
          <p:nvPr/>
        </p:nvSpPr>
        <p:spPr>
          <a:xfrm>
            <a:off x="479425" y="432027"/>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OFY</a:t>
            </a:r>
          </a:p>
        </p:txBody>
      </p:sp>
    </p:spTree>
    <p:extLst>
      <p:ext uri="{BB962C8B-B14F-4D97-AF65-F5344CB8AC3E}">
        <p14:creationId xmlns:p14="http://schemas.microsoft.com/office/powerpoint/2010/main" val="348403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CF5609-6340-4D45-BFF5-18C56E1954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p:txBody>
          <a:bodyPr/>
          <a:lstStyle/>
          <a:p>
            <a:r>
              <a:rPr lang="lt-LT" dirty="0"/>
              <a:t>POLYTONE</a:t>
            </a:r>
          </a:p>
        </p:txBody>
      </p:sp>
      <p:pic>
        <p:nvPicPr>
          <p:cNvPr id="6" name="Picture Placeholder 5">
            <a:extLst>
              <a:ext uri="{FF2B5EF4-FFF2-40B4-BE49-F238E27FC236}">
                <a16:creationId xmlns:a16="http://schemas.microsoft.com/office/drawing/2014/main" id="{4B7FE293-0EB6-998F-CE06-D93656E9806C}"/>
              </a:ext>
            </a:extLst>
          </p:cNvPr>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a:stretch/>
        </p:blipFill>
        <p:spPr/>
      </p:pic>
      <p:sp>
        <p:nvSpPr>
          <p:cNvPr id="7" name="Text Placeholder 3">
            <a:extLst>
              <a:ext uri="{FF2B5EF4-FFF2-40B4-BE49-F238E27FC236}">
                <a16:creationId xmlns:a16="http://schemas.microsoft.com/office/drawing/2014/main" id="{1CAC320F-8115-6E81-1ACA-37069B21C71B}"/>
              </a:ext>
            </a:extLst>
          </p:cNvPr>
          <p:cNvSpPr txBox="1">
            <a:spLocks/>
          </p:cNvSpPr>
          <p:nvPr/>
        </p:nvSpPr>
        <p:spPr>
          <a:xfrm>
            <a:off x="481232" y="432026"/>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OFY</a:t>
            </a:r>
          </a:p>
        </p:txBody>
      </p:sp>
    </p:spTree>
    <p:extLst>
      <p:ext uri="{BB962C8B-B14F-4D97-AF65-F5344CB8AC3E}">
        <p14:creationId xmlns:p14="http://schemas.microsoft.com/office/powerpoint/2010/main" val="2161065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p:txBody>
          <a:bodyPr/>
          <a:lstStyle/>
          <a:p>
            <a:r>
              <a:rPr lang="lt-LT" dirty="0"/>
              <a:t>OFY</a:t>
            </a:r>
          </a:p>
        </p:txBody>
      </p:sp>
      <p:cxnSp>
        <p:nvCxnSpPr>
          <p:cNvPr id="5" name="Straight Connector 4">
            <a:extLst>
              <a:ext uri="{FF2B5EF4-FFF2-40B4-BE49-F238E27FC236}">
                <a16:creationId xmlns:a16="http://schemas.microsoft.com/office/drawing/2014/main" id="{7B11EFA4-E87E-1A06-0240-F8812E897B84}"/>
              </a:ext>
            </a:extLst>
          </p:cNvPr>
          <p:cNvCxnSpPr/>
          <p:nvPr/>
        </p:nvCxnSpPr>
        <p:spPr>
          <a:xfrm flipH="1">
            <a:off x="2149813" y="3560323"/>
            <a:ext cx="1138136" cy="222763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34F18491-458C-B39F-526A-D80D4021C555}"/>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p:pic>
      <p:sp>
        <p:nvSpPr>
          <p:cNvPr id="9" name="Text Placeholder 3">
            <a:extLst>
              <a:ext uri="{FF2B5EF4-FFF2-40B4-BE49-F238E27FC236}">
                <a16:creationId xmlns:a16="http://schemas.microsoft.com/office/drawing/2014/main" id="{8228208E-2F9D-6995-8EA3-215F5D7C9C98}"/>
              </a:ext>
            </a:extLst>
          </p:cNvPr>
          <p:cNvSpPr txBox="1">
            <a:spLocks/>
          </p:cNvSpPr>
          <p:nvPr/>
        </p:nvSpPr>
        <p:spPr>
          <a:xfrm>
            <a:off x="481232" y="432026"/>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OFY</a:t>
            </a:r>
          </a:p>
        </p:txBody>
      </p:sp>
    </p:spTree>
    <p:extLst>
      <p:ext uri="{BB962C8B-B14F-4D97-AF65-F5344CB8AC3E}">
        <p14:creationId xmlns:p14="http://schemas.microsoft.com/office/powerpoint/2010/main" val="1565853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D38BD78-6697-E1CD-CBD2-C06DB47CBEE6}"/>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3247" t="24109" r="536" b="3329"/>
          <a:stretch/>
        </p:blipFill>
        <p:spPr>
          <a:xfrm>
            <a:off x="0" y="1"/>
            <a:ext cx="12192000" cy="6858000"/>
          </a:xfrm>
        </p:spPr>
      </p:pic>
      <p:sp>
        <p:nvSpPr>
          <p:cNvPr id="3" name="Text Placeholder 2">
            <a:extLst>
              <a:ext uri="{FF2B5EF4-FFF2-40B4-BE49-F238E27FC236}">
                <a16:creationId xmlns:a16="http://schemas.microsoft.com/office/drawing/2014/main" id="{45F8EF7C-D673-B0C3-6EB1-59C7816DFACE}"/>
              </a:ext>
            </a:extLst>
          </p:cNvPr>
          <p:cNvSpPr>
            <a:spLocks noGrp="1"/>
          </p:cNvSpPr>
          <p:nvPr>
            <p:ph type="body" sz="quarter" idx="24"/>
          </p:nvPr>
        </p:nvSpPr>
        <p:spPr/>
        <p:txBody>
          <a:bodyPr/>
          <a:lstStyle/>
          <a:p>
            <a:r>
              <a:rPr lang="en-US" dirty="0">
                <a:solidFill>
                  <a:schemeClr val="bg1">
                    <a:lumMod val="95000"/>
                  </a:schemeClr>
                </a:solidFill>
              </a:rPr>
              <a:t>OFY</a:t>
            </a:r>
            <a:endParaRPr lang="lt-LT" dirty="0">
              <a:solidFill>
                <a:schemeClr val="bg1">
                  <a:lumMod val="95000"/>
                </a:schemeClr>
              </a:solidFill>
            </a:endParaRPr>
          </a:p>
        </p:txBody>
      </p:sp>
    </p:spTree>
    <p:extLst>
      <p:ext uri="{BB962C8B-B14F-4D97-AF65-F5344CB8AC3E}">
        <p14:creationId xmlns:p14="http://schemas.microsoft.com/office/powerpoint/2010/main" val="3595403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B97295-1881-B65A-0720-764C6055D48A}"/>
              </a:ext>
            </a:extLst>
          </p:cNvPr>
          <p:cNvSpPr txBox="1">
            <a:spLocks/>
          </p:cNvSpPr>
          <p:nvPr/>
        </p:nvSpPr>
        <p:spPr>
          <a:xfrm>
            <a:off x="479425" y="1950710"/>
            <a:ext cx="5616575" cy="1038226"/>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dirty="0"/>
          </a:p>
        </p:txBody>
      </p:sp>
      <p:sp>
        <p:nvSpPr>
          <p:cNvPr id="4" name="Text Placeholder 3">
            <a:extLst>
              <a:ext uri="{FF2B5EF4-FFF2-40B4-BE49-F238E27FC236}">
                <a16:creationId xmlns:a16="http://schemas.microsoft.com/office/drawing/2014/main" id="{3CFA3377-2783-7D2D-7EEF-833C9D543745}"/>
              </a:ext>
            </a:extLst>
          </p:cNvPr>
          <p:cNvSpPr>
            <a:spLocks noGrp="1"/>
          </p:cNvSpPr>
          <p:nvPr>
            <p:ph type="body" sz="quarter" idx="13"/>
          </p:nvPr>
        </p:nvSpPr>
        <p:spPr>
          <a:xfrm>
            <a:off x="479425" y="2851223"/>
            <a:ext cx="7690354" cy="1038226"/>
          </a:xfrm>
        </p:spPr>
        <p:txBody>
          <a:bodyPr>
            <a:noAutofit/>
          </a:bodyPr>
          <a:lstStyle/>
          <a:p>
            <a:r>
              <a:rPr lang="en-US" dirty="0"/>
              <a:t>Meeting the most important ergonomic needs</a:t>
            </a:r>
          </a:p>
        </p:txBody>
      </p:sp>
    </p:spTree>
    <p:extLst>
      <p:ext uri="{BB962C8B-B14F-4D97-AF65-F5344CB8AC3E}">
        <p14:creationId xmlns:p14="http://schemas.microsoft.com/office/powerpoint/2010/main" val="407609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92B42B-F2CD-6FFA-882A-F828F905F173}"/>
              </a:ext>
            </a:extLst>
          </p:cNvPr>
          <p:cNvSpPr>
            <a:spLocks noGrp="1"/>
          </p:cNvSpPr>
          <p:nvPr>
            <p:ph type="body" sz="quarter" idx="13"/>
          </p:nvPr>
        </p:nvSpPr>
        <p:spPr>
          <a:xfrm>
            <a:off x="491784" y="1066164"/>
            <a:ext cx="4673858" cy="2362836"/>
          </a:xfrm>
        </p:spPr>
        <p:txBody>
          <a:bodyPr>
            <a:normAutofit/>
          </a:bodyPr>
          <a:lstStyle/>
          <a:p>
            <a:r>
              <a:rPr lang="en-US" dirty="0"/>
              <a:t>Easy adjustment of the task chair</a:t>
            </a:r>
          </a:p>
        </p:txBody>
      </p:sp>
      <p:sp>
        <p:nvSpPr>
          <p:cNvPr id="5" name="Text Placeholder 4">
            <a:extLst>
              <a:ext uri="{FF2B5EF4-FFF2-40B4-BE49-F238E27FC236}">
                <a16:creationId xmlns:a16="http://schemas.microsoft.com/office/drawing/2014/main" id="{BD95A6D0-92BA-24E6-9E6A-30EE89FEF3AD}"/>
              </a:ext>
            </a:extLst>
          </p:cNvPr>
          <p:cNvSpPr>
            <a:spLocks noGrp="1"/>
          </p:cNvSpPr>
          <p:nvPr>
            <p:ph type="body" sz="quarter" idx="15"/>
          </p:nvPr>
        </p:nvSpPr>
        <p:spPr/>
        <p:txBody>
          <a:bodyPr>
            <a:normAutofit/>
          </a:bodyPr>
          <a:lstStyle/>
          <a:p>
            <a:pPr marL="342900" indent="-342900">
              <a:buFont typeface="Visuelt Pro Light" panose="020B0303040202040104" pitchFamily="34" charset="0"/>
              <a:buChar char="–"/>
            </a:pPr>
            <a:r>
              <a:rPr lang="en-US" sz="2400" dirty="0"/>
              <a:t>Adjustable lumbar support</a:t>
            </a:r>
            <a:r>
              <a:rPr lang="lt-LT" sz="2400" dirty="0"/>
              <a:t>;</a:t>
            </a:r>
          </a:p>
          <a:p>
            <a:pPr marL="342900" indent="-342900">
              <a:buFont typeface="Visuelt Pro Light" panose="020B0303040202040104" pitchFamily="34" charset="0"/>
              <a:buChar char="–"/>
            </a:pPr>
            <a:r>
              <a:rPr lang="lt-LT" sz="2400" dirty="0" err="1">
                <a:ea typeface="Roboto Light" panose="02000000000000000000" pitchFamily="2" charset="0"/>
                <a:cs typeface="Arial" panose="020B0604020202020204" pitchFamily="34" charset="0"/>
              </a:rPr>
              <a:t>Seat</a:t>
            </a:r>
            <a:r>
              <a:rPr lang="lt-LT" sz="2400" dirty="0">
                <a:ea typeface="Roboto Light" panose="02000000000000000000" pitchFamily="2" charset="0"/>
                <a:cs typeface="Arial" panose="020B0604020202020204" pitchFamily="34" charset="0"/>
              </a:rPr>
              <a:t> </a:t>
            </a:r>
            <a:r>
              <a:rPr lang="lt-LT" sz="2400" dirty="0" err="1">
                <a:ea typeface="Roboto Light" panose="02000000000000000000" pitchFamily="2" charset="0"/>
                <a:cs typeface="Arial" panose="020B0604020202020204" pitchFamily="34" charset="0"/>
              </a:rPr>
              <a:t>depth</a:t>
            </a:r>
            <a:r>
              <a:rPr lang="lt-LT" sz="2400" dirty="0">
                <a:ea typeface="Roboto Light" panose="02000000000000000000" pitchFamily="2" charset="0"/>
                <a:cs typeface="Arial" panose="020B0604020202020204" pitchFamily="34" charset="0"/>
              </a:rPr>
              <a:t> </a:t>
            </a:r>
            <a:r>
              <a:rPr lang="lt-LT" sz="2400" dirty="0" err="1">
                <a:ea typeface="Roboto Light" panose="02000000000000000000" pitchFamily="2" charset="0"/>
                <a:cs typeface="Arial" panose="020B0604020202020204" pitchFamily="34" charset="0"/>
              </a:rPr>
              <a:t>adjustment</a:t>
            </a:r>
            <a:r>
              <a:rPr lang="lt-LT" sz="2400" dirty="0">
                <a:ea typeface="Roboto Light" panose="02000000000000000000" pitchFamily="2" charset="0"/>
                <a:cs typeface="Arial" panose="020B0604020202020204" pitchFamily="34" charset="0"/>
              </a:rPr>
              <a:t>;</a:t>
            </a:r>
          </a:p>
          <a:p>
            <a:pPr marL="342900" indent="-342900">
              <a:buFont typeface="Visuelt Pro Light" panose="020B0303040202040104" pitchFamily="34" charset="0"/>
              <a:buChar char="–"/>
            </a:pPr>
            <a:r>
              <a:rPr lang="lt-LT" sz="2400" dirty="0">
                <a:ea typeface="Roboto Light" panose="02000000000000000000" pitchFamily="2" charset="0"/>
                <a:cs typeface="Arial" panose="020B0604020202020204" pitchFamily="34" charset="0"/>
              </a:rPr>
              <a:t>1D/3D </a:t>
            </a:r>
            <a:r>
              <a:rPr lang="lt-LT" sz="2400" dirty="0" err="1">
                <a:ea typeface="Roboto Light" panose="02000000000000000000" pitchFamily="2" charset="0"/>
                <a:cs typeface="Arial" panose="020B0604020202020204" pitchFamily="34" charset="0"/>
              </a:rPr>
              <a:t>adjustable</a:t>
            </a:r>
            <a:r>
              <a:rPr lang="lt-LT" sz="2400" dirty="0">
                <a:ea typeface="Roboto Light" panose="02000000000000000000" pitchFamily="2" charset="0"/>
                <a:cs typeface="Arial" panose="020B0604020202020204" pitchFamily="34" charset="0"/>
              </a:rPr>
              <a:t> </a:t>
            </a:r>
            <a:r>
              <a:rPr lang="lt-LT" sz="2400" dirty="0" err="1">
                <a:ea typeface="Roboto Light" panose="02000000000000000000" pitchFamily="2" charset="0"/>
                <a:cs typeface="Arial" panose="020B0604020202020204" pitchFamily="34" charset="0"/>
              </a:rPr>
              <a:t>armrests</a:t>
            </a:r>
            <a:r>
              <a:rPr lang="lt-LT" sz="2400" dirty="0">
                <a:ea typeface="Roboto Light" panose="02000000000000000000" pitchFamily="2" charset="0"/>
                <a:cs typeface="Arial" panose="020B0604020202020204" pitchFamily="34" charset="0"/>
              </a:rPr>
              <a:t>;</a:t>
            </a:r>
            <a:endParaRPr lang="en-GB" sz="2400" dirty="0">
              <a:ea typeface="Roboto Light" panose="02000000000000000000" pitchFamily="2" charset="0"/>
              <a:cs typeface="Arial" panose="020B0604020202020204" pitchFamily="34" charset="0"/>
            </a:endParaRPr>
          </a:p>
          <a:p>
            <a:pPr marL="342900" indent="-342900">
              <a:buFont typeface="Visuelt Pro Light" panose="020B0303040202040104" pitchFamily="34" charset="0"/>
              <a:buChar char="–"/>
            </a:pPr>
            <a:r>
              <a:rPr lang="lt-LT" sz="2400" dirty="0" err="1">
                <a:ea typeface="Roboto Light" panose="02000000000000000000" pitchFamily="2" charset="0"/>
                <a:cs typeface="Arial" panose="020B0604020202020204" pitchFamily="34" charset="0"/>
              </a:rPr>
              <a:t>Synchronous</a:t>
            </a:r>
            <a:r>
              <a:rPr lang="lt-LT" sz="2400" dirty="0">
                <a:ea typeface="Roboto Light" panose="02000000000000000000" pitchFamily="2" charset="0"/>
                <a:cs typeface="Arial" panose="020B0604020202020204" pitchFamily="34" charset="0"/>
              </a:rPr>
              <a:t> </a:t>
            </a:r>
            <a:r>
              <a:rPr lang="lt-LT" sz="2400" dirty="0" err="1">
                <a:ea typeface="Roboto Light" panose="02000000000000000000" pitchFamily="2" charset="0"/>
                <a:cs typeface="Arial" panose="020B0604020202020204" pitchFamily="34" charset="0"/>
              </a:rPr>
              <a:t>mechanism</a:t>
            </a:r>
            <a:r>
              <a:rPr lang="lt-LT" sz="2400" dirty="0">
                <a:ea typeface="Roboto Light" panose="02000000000000000000" pitchFamily="2" charset="0"/>
                <a:cs typeface="Arial" panose="020B0604020202020204" pitchFamily="34" charset="0"/>
              </a:rPr>
              <a:t>;</a:t>
            </a:r>
          </a:p>
          <a:p>
            <a:pPr marL="342900" indent="-342900">
              <a:buFont typeface="Visuelt Pro Light" panose="020B0303040202040104" pitchFamily="34" charset="0"/>
              <a:buChar char="–"/>
            </a:pPr>
            <a:r>
              <a:rPr lang="lt-LT" sz="2400" dirty="0" err="1">
                <a:ea typeface="Roboto Light" panose="02000000000000000000" pitchFamily="2" charset="0"/>
                <a:cs typeface="Arial" panose="020B0604020202020204" pitchFamily="34" charset="0"/>
              </a:rPr>
              <a:t>Weight-sensitive</a:t>
            </a:r>
            <a:r>
              <a:rPr lang="lt-LT" sz="2400" dirty="0">
                <a:ea typeface="Roboto Light" panose="02000000000000000000" pitchFamily="2" charset="0"/>
                <a:cs typeface="Arial" panose="020B0604020202020204" pitchFamily="34" charset="0"/>
              </a:rPr>
              <a:t> </a:t>
            </a:r>
            <a:r>
              <a:rPr lang="lt-LT" sz="2400" dirty="0" err="1">
                <a:ea typeface="Roboto Light" panose="02000000000000000000" pitchFamily="2" charset="0"/>
                <a:cs typeface="Arial" panose="020B0604020202020204" pitchFamily="34" charset="0"/>
              </a:rPr>
              <a:t>mechanism</a:t>
            </a:r>
            <a:r>
              <a:rPr lang="lt-LT" sz="2400" dirty="0">
                <a:ea typeface="Roboto Light" panose="02000000000000000000" pitchFamily="2" charset="0"/>
                <a:cs typeface="Arial" panose="020B0604020202020204" pitchFamily="34" charset="0"/>
              </a:rPr>
              <a:t>.</a:t>
            </a:r>
          </a:p>
        </p:txBody>
      </p:sp>
      <p:sp>
        <p:nvSpPr>
          <p:cNvPr id="7" name="Text Placeholder 6">
            <a:extLst>
              <a:ext uri="{FF2B5EF4-FFF2-40B4-BE49-F238E27FC236}">
                <a16:creationId xmlns:a16="http://schemas.microsoft.com/office/drawing/2014/main" id="{B6F938FC-8746-81D0-742C-6C1CFB5317F2}"/>
              </a:ext>
            </a:extLst>
          </p:cNvPr>
          <p:cNvSpPr>
            <a:spLocks noGrp="1"/>
          </p:cNvSpPr>
          <p:nvPr>
            <p:ph type="body" sz="quarter" idx="24"/>
          </p:nvPr>
        </p:nvSpPr>
        <p:spPr/>
        <p:txBody>
          <a:bodyPr/>
          <a:lstStyle/>
          <a:p>
            <a:r>
              <a:rPr lang="lt-LT" dirty="0"/>
              <a:t>OFY</a:t>
            </a:r>
          </a:p>
        </p:txBody>
      </p:sp>
      <p:pic>
        <p:nvPicPr>
          <p:cNvPr id="9" name="Picture Placeholder 8">
            <a:extLst>
              <a:ext uri="{FF2B5EF4-FFF2-40B4-BE49-F238E27FC236}">
                <a16:creationId xmlns:a16="http://schemas.microsoft.com/office/drawing/2014/main" id="{F39D6999-6AAA-C25E-4135-E933708946BA}"/>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t="219" b="219"/>
          <a:stretch>
            <a:fillRect/>
          </a:stretch>
        </p:blipFill>
        <p:spPr/>
      </p:pic>
    </p:spTree>
    <p:extLst>
      <p:ext uri="{BB962C8B-B14F-4D97-AF65-F5344CB8AC3E}">
        <p14:creationId xmlns:p14="http://schemas.microsoft.com/office/powerpoint/2010/main" val="876041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7DAE-4D1B-6354-8164-9DF4730CF9E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E2BC611-CDC6-5018-F15A-5BD10A796A17}"/>
              </a:ext>
            </a:extLst>
          </p:cNvPr>
          <p:cNvPicPr>
            <a:picLocks noChangeAspect="1"/>
          </p:cNvPicPr>
          <p:nvPr/>
        </p:nvPicPr>
        <p:blipFill rotWithShape="1">
          <a:blip r:embed="rId3"/>
          <a:srcRect l="22192" t="1506" r="21939" b="24557"/>
          <a:stretch/>
        </p:blipFill>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noFill/>
        </p:spPr>
      </p:pic>
      <p:sp>
        <p:nvSpPr>
          <p:cNvPr id="13" name="Text Placeholder 2">
            <a:extLst>
              <a:ext uri="{FF2B5EF4-FFF2-40B4-BE49-F238E27FC236}">
                <a16:creationId xmlns:a16="http://schemas.microsoft.com/office/drawing/2014/main" id="{A9AA5072-1FCE-8035-0D35-C250809FFE08}"/>
              </a:ext>
            </a:extLst>
          </p:cNvPr>
          <p:cNvSpPr>
            <a:spLocks noGrp="1"/>
          </p:cNvSpPr>
          <p:nvPr>
            <p:ph type="body" sz="quarter" idx="13"/>
          </p:nvPr>
        </p:nvSpPr>
        <p:spPr>
          <a:xfrm>
            <a:off x="491784" y="1066165"/>
            <a:ext cx="4385831" cy="723900"/>
          </a:xfrm>
        </p:spPr>
        <p:txBody>
          <a:bodyPr>
            <a:normAutofit fontScale="92500" lnSpcReduction="10000"/>
          </a:bodyPr>
          <a:lstStyle/>
          <a:p>
            <a:r>
              <a:rPr lang="lt-LT" err="1"/>
              <a:t>Alegre</a:t>
            </a:r>
            <a:r>
              <a:rPr lang="lt-LT"/>
              <a:t> Design</a:t>
            </a:r>
            <a:endParaRPr lang="en-US"/>
          </a:p>
        </p:txBody>
      </p:sp>
      <p:sp>
        <p:nvSpPr>
          <p:cNvPr id="20" name="Text Placeholder 4">
            <a:extLst>
              <a:ext uri="{FF2B5EF4-FFF2-40B4-BE49-F238E27FC236}">
                <a16:creationId xmlns:a16="http://schemas.microsoft.com/office/drawing/2014/main" id="{EC897DA6-B8CD-C0B9-177F-FBC802191317}"/>
              </a:ext>
            </a:extLst>
          </p:cNvPr>
          <p:cNvSpPr>
            <a:spLocks noGrp="1"/>
          </p:cNvSpPr>
          <p:nvPr>
            <p:ph type="body" sz="quarter" idx="24"/>
          </p:nvPr>
        </p:nvSpPr>
        <p:spPr>
          <a:xfrm>
            <a:off x="479425" y="418660"/>
            <a:ext cx="2880000" cy="285741"/>
          </a:xfrm>
        </p:spPr>
        <p:txBody>
          <a:bodyPr/>
          <a:lstStyle/>
          <a:p>
            <a:r>
              <a:rPr lang="lt-LT" dirty="0"/>
              <a:t>OFY</a:t>
            </a:r>
            <a:endParaRPr lang="en-US" dirty="0"/>
          </a:p>
        </p:txBody>
      </p:sp>
      <p:pic>
        <p:nvPicPr>
          <p:cNvPr id="3" name="Picture Placeholder 2">
            <a:extLst>
              <a:ext uri="{FF2B5EF4-FFF2-40B4-BE49-F238E27FC236}">
                <a16:creationId xmlns:a16="http://schemas.microsoft.com/office/drawing/2014/main" id="{D8A5BC30-309A-F04C-D859-3F4D6BDCAD0B}"/>
              </a:ext>
            </a:extLst>
          </p:cNvPr>
          <p:cNvPicPr>
            <a:picLocks noGrp="1" noChangeAspect="1"/>
          </p:cNvPicPr>
          <p:nvPr>
            <p:ph type="pic" sz="quarter" idx="23"/>
          </p:nvPr>
        </p:nvPicPr>
        <p:blipFill rotWithShape="1">
          <a:blip r:embed="rId3"/>
          <a:srcRect l="23355" t="2618" r="24637" b="28508"/>
          <a:stretch/>
        </p:blipFill>
        <p:spPr>
          <a:xfrm>
            <a:off x="5303838" y="0"/>
            <a:ext cx="6888162" cy="6858000"/>
          </a:xfrm>
          <a:noFill/>
        </p:spPr>
      </p:pic>
      <p:sp>
        <p:nvSpPr>
          <p:cNvPr id="16" name="Text Placeholder 3">
            <a:extLst>
              <a:ext uri="{FF2B5EF4-FFF2-40B4-BE49-F238E27FC236}">
                <a16:creationId xmlns:a16="http://schemas.microsoft.com/office/drawing/2014/main" id="{FA5E82DE-5455-88DD-F7C4-58D1AFD3957F}"/>
              </a:ext>
            </a:extLst>
          </p:cNvPr>
          <p:cNvSpPr>
            <a:spLocks noGrp="1"/>
          </p:cNvSpPr>
          <p:nvPr>
            <p:ph type="body" sz="quarter" idx="15"/>
          </p:nvPr>
        </p:nvSpPr>
        <p:spPr>
          <a:xfrm>
            <a:off x="491784" y="3782060"/>
            <a:ext cx="4385830" cy="2511163"/>
          </a:xfrm>
        </p:spPr>
        <p:txBody>
          <a:bodyPr>
            <a:normAutofit fontScale="92500" lnSpcReduction="10000"/>
          </a:bodyPr>
          <a:lstStyle/>
          <a:p>
            <a:r>
              <a:rPr lang="en-US" sz="2700" dirty="0"/>
              <a:t>The creative philosophy of the studio is to inspire change through innovations and design, think and create not only what is expected today but also anticipate what people will need in the nearest future.</a:t>
            </a:r>
            <a:endParaRPr lang="lt-LT" sz="2700" dirty="0"/>
          </a:p>
        </p:txBody>
      </p:sp>
    </p:spTree>
    <p:extLst>
      <p:ext uri="{BB962C8B-B14F-4D97-AF65-F5344CB8AC3E}">
        <p14:creationId xmlns:p14="http://schemas.microsoft.com/office/powerpoint/2010/main" val="3280652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D122D-256B-1109-BCC5-4938519E8D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18557B-261A-C659-3513-168F4121DB35}"/>
              </a:ext>
            </a:extLst>
          </p:cNvPr>
          <p:cNvSpPr>
            <a:spLocks noGrp="1"/>
          </p:cNvSpPr>
          <p:nvPr>
            <p:ph type="body" sz="quarter" idx="13"/>
          </p:nvPr>
        </p:nvSpPr>
        <p:spPr>
          <a:xfrm>
            <a:off x="479426" y="1000640"/>
            <a:ext cx="5324474" cy="723900"/>
          </a:xfrm>
        </p:spPr>
        <p:txBody>
          <a:bodyPr>
            <a:noAutofit/>
          </a:bodyPr>
          <a:lstStyle/>
          <a:p>
            <a:r>
              <a:rPr lang="en-US" dirty="0" err="1"/>
              <a:t>Prioritising</a:t>
            </a:r>
            <a:r>
              <a:rPr lang="en-US" dirty="0"/>
              <a:t> health and comfort</a:t>
            </a:r>
          </a:p>
        </p:txBody>
      </p:sp>
      <p:sp>
        <p:nvSpPr>
          <p:cNvPr id="3" name="Text Placeholder 2">
            <a:extLst>
              <a:ext uri="{FF2B5EF4-FFF2-40B4-BE49-F238E27FC236}">
                <a16:creationId xmlns:a16="http://schemas.microsoft.com/office/drawing/2014/main" id="{CA88ADB0-D24B-D1AD-4365-5640D81F3819}"/>
              </a:ext>
            </a:extLst>
          </p:cNvPr>
          <p:cNvSpPr>
            <a:spLocks noGrp="1"/>
          </p:cNvSpPr>
          <p:nvPr>
            <p:ph type="body" sz="quarter" idx="15"/>
          </p:nvPr>
        </p:nvSpPr>
        <p:spPr>
          <a:xfrm>
            <a:off x="479424" y="2903837"/>
            <a:ext cx="5465752" cy="3528626"/>
          </a:xfrm>
        </p:spPr>
        <p:txBody>
          <a:bodyPr>
            <a:normAutofit/>
          </a:bodyPr>
          <a:lstStyle/>
          <a:p>
            <a:pPr>
              <a:buFont typeface="Visuelt Pro Light" panose="020B0303040202040104" pitchFamily="34" charset="0"/>
              <a:buChar char="–"/>
            </a:pPr>
            <a:r>
              <a:rPr lang="en-US" dirty="0"/>
              <a:t>Synchronous mechanism that automatically adjusts to the body weight.</a:t>
            </a:r>
          </a:p>
          <a:p>
            <a:pPr>
              <a:buFont typeface="Visuelt Pro Light" panose="020B0303040202040104" pitchFamily="34" charset="0"/>
              <a:buChar char="–"/>
            </a:pPr>
            <a:r>
              <a:rPr lang="en-US" dirty="0"/>
              <a:t>Fixed or depth-adjustable seat.</a:t>
            </a:r>
          </a:p>
          <a:p>
            <a:pPr>
              <a:buFont typeface="Visuelt Pro Light" panose="020B0303040202040104" pitchFamily="34" charset="0"/>
              <a:buChar char="–"/>
            </a:pPr>
            <a:r>
              <a:rPr lang="en-US" dirty="0"/>
              <a:t>Five lockable backrest positions.</a:t>
            </a:r>
          </a:p>
        </p:txBody>
      </p:sp>
      <p:sp>
        <p:nvSpPr>
          <p:cNvPr id="10" name="Text Placeholder 9">
            <a:extLst>
              <a:ext uri="{FF2B5EF4-FFF2-40B4-BE49-F238E27FC236}">
                <a16:creationId xmlns:a16="http://schemas.microsoft.com/office/drawing/2014/main" id="{70331B17-8F62-AED1-2692-9414B4A0E049}"/>
              </a:ext>
            </a:extLst>
          </p:cNvPr>
          <p:cNvSpPr>
            <a:spLocks noGrp="1"/>
          </p:cNvSpPr>
          <p:nvPr>
            <p:ph type="body" sz="quarter" idx="24"/>
          </p:nvPr>
        </p:nvSpPr>
        <p:spPr/>
        <p:txBody>
          <a:bodyPr/>
          <a:lstStyle/>
          <a:p>
            <a:r>
              <a:rPr lang="lt-LT" dirty="0"/>
              <a:t>OFY</a:t>
            </a:r>
          </a:p>
        </p:txBody>
      </p:sp>
      <p:pic>
        <p:nvPicPr>
          <p:cNvPr id="9" name="Picture Placeholder 8">
            <a:extLst>
              <a:ext uri="{FF2B5EF4-FFF2-40B4-BE49-F238E27FC236}">
                <a16:creationId xmlns:a16="http://schemas.microsoft.com/office/drawing/2014/main" id="{016AD278-72F7-8552-F427-8E38CE75B2F1}"/>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24747" t="5911" r="27345" b="3921"/>
          <a:stretch/>
        </p:blipFill>
        <p:spPr>
          <a:xfrm>
            <a:off x="6726248" y="0"/>
            <a:ext cx="5465752" cy="6858000"/>
          </a:xfrm>
        </p:spPr>
      </p:pic>
    </p:spTree>
    <p:extLst>
      <p:ext uri="{BB962C8B-B14F-4D97-AF65-F5344CB8AC3E}">
        <p14:creationId xmlns:p14="http://schemas.microsoft.com/office/powerpoint/2010/main" val="309304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5DA1-AE0B-F1C0-FA35-77C351F2CB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BC65F2-25F7-1B29-663B-372B50D05EED}"/>
              </a:ext>
            </a:extLst>
          </p:cNvPr>
          <p:cNvSpPr>
            <a:spLocks noGrp="1"/>
          </p:cNvSpPr>
          <p:nvPr>
            <p:ph type="body" sz="quarter" idx="13"/>
          </p:nvPr>
        </p:nvSpPr>
        <p:spPr/>
        <p:txBody>
          <a:bodyPr>
            <a:normAutofit fontScale="92500"/>
          </a:bodyPr>
          <a:lstStyle/>
          <a:p>
            <a:r>
              <a:rPr lang="en-US" spc="0" dirty="0"/>
              <a:t>Subtly integrated adjustable lumbar support</a:t>
            </a:r>
          </a:p>
        </p:txBody>
      </p:sp>
      <p:sp>
        <p:nvSpPr>
          <p:cNvPr id="4" name="Text Placeholder 3">
            <a:extLst>
              <a:ext uri="{FF2B5EF4-FFF2-40B4-BE49-F238E27FC236}">
                <a16:creationId xmlns:a16="http://schemas.microsoft.com/office/drawing/2014/main" id="{60366EDF-7698-B782-265C-BD5CE5EEEFFC}"/>
              </a:ext>
            </a:extLst>
          </p:cNvPr>
          <p:cNvSpPr>
            <a:spLocks noGrp="1"/>
          </p:cNvSpPr>
          <p:nvPr>
            <p:ph type="body" sz="quarter" idx="24"/>
          </p:nvPr>
        </p:nvSpPr>
        <p:spPr/>
        <p:txBody>
          <a:bodyPr/>
          <a:lstStyle/>
          <a:p>
            <a:r>
              <a:rPr lang="lt-LT" dirty="0"/>
              <a:t>OFY</a:t>
            </a:r>
          </a:p>
        </p:txBody>
      </p:sp>
      <p:pic>
        <p:nvPicPr>
          <p:cNvPr id="6" name="Picture Placeholder 5">
            <a:extLst>
              <a:ext uri="{FF2B5EF4-FFF2-40B4-BE49-F238E27FC236}">
                <a16:creationId xmlns:a16="http://schemas.microsoft.com/office/drawing/2014/main" id="{F834DE29-2C5D-D6AB-5B08-1397433BD574}"/>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20257" t="14203" r="16474" b="5531"/>
          <a:stretch/>
        </p:blipFill>
        <p:spPr>
          <a:xfrm>
            <a:off x="0" y="1700213"/>
            <a:ext cx="6096000" cy="5157787"/>
          </a:xfrm>
        </p:spPr>
      </p:pic>
      <p:pic>
        <p:nvPicPr>
          <p:cNvPr id="12" name="Picture Placeholder 11">
            <a:extLst>
              <a:ext uri="{FF2B5EF4-FFF2-40B4-BE49-F238E27FC236}">
                <a16:creationId xmlns:a16="http://schemas.microsoft.com/office/drawing/2014/main" id="{A3DCEFE5-FEB0-783F-143D-09475B8AC9AF}"/>
              </a:ext>
            </a:extLst>
          </p:cNvPr>
          <p:cNvPicPr>
            <a:picLocks noGrp="1" noChangeAspect="1"/>
          </p:cNvPicPr>
          <p:nvPr>
            <p:ph type="pic" sz="quarter" idx="25"/>
          </p:nvPr>
        </p:nvPicPr>
        <p:blipFill rotWithShape="1">
          <a:blip r:embed="rId4" cstate="print">
            <a:extLst>
              <a:ext uri="{28A0092B-C50C-407E-A947-70E740481C1C}">
                <a14:useLocalDpi xmlns:a14="http://schemas.microsoft.com/office/drawing/2010/main" val="0"/>
              </a:ext>
            </a:extLst>
          </a:blip>
          <a:srcRect l="9995" t="7146" r="17696"/>
          <a:stretch/>
        </p:blipFill>
        <p:spPr>
          <a:xfrm>
            <a:off x="6096000" y="1700213"/>
            <a:ext cx="6096000" cy="5157787"/>
          </a:xfrm>
        </p:spPr>
      </p:pic>
    </p:spTree>
    <p:extLst>
      <p:ext uri="{BB962C8B-B14F-4D97-AF65-F5344CB8AC3E}">
        <p14:creationId xmlns:p14="http://schemas.microsoft.com/office/powerpoint/2010/main" val="175805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A5A6C-7AC9-4C32-9AA2-7D043ED24437}"/>
              </a:ext>
            </a:extLst>
          </p:cNvPr>
          <p:cNvSpPr>
            <a:spLocks noGrp="1"/>
          </p:cNvSpPr>
          <p:nvPr>
            <p:ph type="body" sz="quarter" idx="13"/>
          </p:nvPr>
        </p:nvSpPr>
        <p:spPr>
          <a:xfrm>
            <a:off x="492125" y="1066799"/>
            <a:ext cx="4386263" cy="2009775"/>
          </a:xfrm>
        </p:spPr>
        <p:txBody>
          <a:bodyPr>
            <a:noAutofit/>
          </a:bodyPr>
          <a:lstStyle/>
          <a:p>
            <a:r>
              <a:rPr lang="en-US" sz="4000" dirty="0"/>
              <a:t>For the comfort of office visitors and meeting participants</a:t>
            </a:r>
          </a:p>
        </p:txBody>
      </p:sp>
      <p:sp>
        <p:nvSpPr>
          <p:cNvPr id="3" name="Text Placeholder 2">
            <a:extLst>
              <a:ext uri="{FF2B5EF4-FFF2-40B4-BE49-F238E27FC236}">
                <a16:creationId xmlns:a16="http://schemas.microsoft.com/office/drawing/2014/main" id="{D47A9E32-198A-444C-9341-8C717D87BAB9}"/>
              </a:ext>
            </a:extLst>
          </p:cNvPr>
          <p:cNvSpPr>
            <a:spLocks noGrp="1"/>
          </p:cNvSpPr>
          <p:nvPr>
            <p:ph type="body" sz="quarter" idx="15"/>
          </p:nvPr>
        </p:nvSpPr>
        <p:spPr>
          <a:xfrm>
            <a:off x="491784" y="3782060"/>
            <a:ext cx="4385830" cy="2511163"/>
          </a:xfrm>
        </p:spPr>
        <p:txBody>
          <a:bodyPr>
            <a:noAutofit/>
          </a:bodyPr>
          <a:lstStyle/>
          <a:p>
            <a:r>
              <a:rPr lang="en-US" sz="2800" dirty="0"/>
              <a:t>The tilt mechanism ensures easy and comfortable reclining and the backrest’s smooth return to the vertical position when the user does not lean back or stands up.</a:t>
            </a:r>
          </a:p>
        </p:txBody>
      </p:sp>
      <p:sp>
        <p:nvSpPr>
          <p:cNvPr id="10" name="Text Placeholder 9">
            <a:extLst>
              <a:ext uri="{FF2B5EF4-FFF2-40B4-BE49-F238E27FC236}">
                <a16:creationId xmlns:a16="http://schemas.microsoft.com/office/drawing/2014/main" id="{8506518B-38DE-00F3-F7EE-1790D6B5E22F}"/>
              </a:ext>
            </a:extLst>
          </p:cNvPr>
          <p:cNvSpPr>
            <a:spLocks noGrp="1"/>
          </p:cNvSpPr>
          <p:nvPr>
            <p:ph type="body" sz="quarter" idx="24"/>
          </p:nvPr>
        </p:nvSpPr>
        <p:spPr>
          <a:xfrm>
            <a:off x="479425" y="418660"/>
            <a:ext cx="2880000" cy="285741"/>
          </a:xfrm>
        </p:spPr>
        <p:txBody>
          <a:bodyPr/>
          <a:lstStyle/>
          <a:p>
            <a:r>
              <a:rPr lang="lt-LT" dirty="0"/>
              <a:t>OFY</a:t>
            </a:r>
          </a:p>
        </p:txBody>
      </p:sp>
      <p:pic>
        <p:nvPicPr>
          <p:cNvPr id="15" name="Picture Placeholder 14">
            <a:extLst>
              <a:ext uri="{FF2B5EF4-FFF2-40B4-BE49-F238E27FC236}">
                <a16:creationId xmlns:a16="http://schemas.microsoft.com/office/drawing/2014/main" id="{47E93469-10D8-6538-BD11-AF903DF8EDDD}"/>
              </a:ext>
            </a:extLst>
          </p:cNvPr>
          <p:cNvPicPr>
            <a:picLocks noGrp="1" noChangeAspect="1"/>
          </p:cNvPicPr>
          <p:nvPr>
            <p:ph type="pic" sz="quarter" idx="23"/>
          </p:nvPr>
        </p:nvPicPr>
        <p:blipFill rotWithShape="1">
          <a:blip r:embed="rId3" cstate="print">
            <a:extLst>
              <a:ext uri="{28A0092B-C50C-407E-A947-70E740481C1C}">
                <a14:useLocalDpi xmlns:a14="http://schemas.microsoft.com/office/drawing/2010/main" val="0"/>
              </a:ext>
            </a:extLst>
          </a:blip>
          <a:srcRect t="11646" r="42792" b="2859"/>
          <a:stretch/>
        </p:blipFill>
        <p:spPr>
          <a:xfrm flipH="1">
            <a:off x="5303838" y="0"/>
            <a:ext cx="6888162" cy="6858000"/>
          </a:xfrm>
        </p:spPr>
      </p:pic>
    </p:spTree>
    <p:extLst>
      <p:ext uri="{BB962C8B-B14F-4D97-AF65-F5344CB8AC3E}">
        <p14:creationId xmlns:p14="http://schemas.microsoft.com/office/powerpoint/2010/main" val="302160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61B42773-F27D-E75B-C288-5E324A33E2C1}"/>
              </a:ext>
            </a:extLst>
          </p:cNvPr>
          <p:cNvSpPr>
            <a:spLocks noGrp="1"/>
          </p:cNvSpPr>
          <p:nvPr>
            <p:ph type="body" sz="quarter" idx="13"/>
          </p:nvPr>
        </p:nvSpPr>
        <p:spPr/>
        <p:txBody>
          <a:bodyPr>
            <a:noAutofit/>
          </a:bodyPr>
          <a:lstStyle/>
          <a:p>
            <a:r>
              <a:rPr lang="en-US" sz="4000" dirty="0"/>
              <a:t>Armrests with different designs and functionalities</a:t>
            </a:r>
          </a:p>
        </p:txBody>
      </p:sp>
      <p:sp>
        <p:nvSpPr>
          <p:cNvPr id="8" name="Text Placeholder 9">
            <a:extLst>
              <a:ext uri="{FF2B5EF4-FFF2-40B4-BE49-F238E27FC236}">
                <a16:creationId xmlns:a16="http://schemas.microsoft.com/office/drawing/2014/main" id="{B35906DE-ACDE-0515-FF83-AA197888C75B}"/>
              </a:ext>
            </a:extLst>
          </p:cNvPr>
          <p:cNvSpPr>
            <a:spLocks noGrp="1"/>
          </p:cNvSpPr>
          <p:nvPr>
            <p:ph type="body" sz="quarter" idx="24"/>
          </p:nvPr>
        </p:nvSpPr>
        <p:spPr/>
        <p:txBody>
          <a:bodyPr/>
          <a:lstStyle/>
          <a:p>
            <a:r>
              <a:rPr lang="lt-LT" dirty="0"/>
              <a:t>OFY</a:t>
            </a:r>
          </a:p>
        </p:txBody>
      </p:sp>
      <p:sp>
        <p:nvSpPr>
          <p:cNvPr id="24" name="Text Placeholder 23">
            <a:extLst>
              <a:ext uri="{FF2B5EF4-FFF2-40B4-BE49-F238E27FC236}">
                <a16:creationId xmlns:a16="http://schemas.microsoft.com/office/drawing/2014/main" id="{D012B7E8-0F89-428B-DDAC-0202C66064E5}"/>
              </a:ext>
            </a:extLst>
          </p:cNvPr>
          <p:cNvSpPr>
            <a:spLocks noGrp="1"/>
          </p:cNvSpPr>
          <p:nvPr>
            <p:ph type="body" sz="quarter" idx="29"/>
          </p:nvPr>
        </p:nvSpPr>
        <p:spPr>
          <a:xfrm>
            <a:off x="12357" y="6293443"/>
            <a:ext cx="2965020" cy="392112"/>
          </a:xfrm>
        </p:spPr>
        <p:txBody>
          <a:bodyPr/>
          <a:lstStyle/>
          <a:p>
            <a:r>
              <a:rPr lang="lt-LT" dirty="0" err="1"/>
              <a:t>Non-adjustable</a:t>
            </a:r>
            <a:endParaRPr lang="lt-LT" dirty="0"/>
          </a:p>
        </p:txBody>
      </p:sp>
      <p:sp>
        <p:nvSpPr>
          <p:cNvPr id="25" name="Text Placeholder 24">
            <a:extLst>
              <a:ext uri="{FF2B5EF4-FFF2-40B4-BE49-F238E27FC236}">
                <a16:creationId xmlns:a16="http://schemas.microsoft.com/office/drawing/2014/main" id="{51018771-A31E-113A-9814-735E83B763B1}"/>
              </a:ext>
            </a:extLst>
          </p:cNvPr>
          <p:cNvSpPr>
            <a:spLocks noGrp="1"/>
          </p:cNvSpPr>
          <p:nvPr>
            <p:ph type="body" sz="quarter" idx="30"/>
          </p:nvPr>
        </p:nvSpPr>
        <p:spPr>
          <a:xfrm>
            <a:off x="6074167" y="6293443"/>
            <a:ext cx="6105476" cy="392112"/>
          </a:xfrm>
        </p:spPr>
        <p:txBody>
          <a:bodyPr/>
          <a:lstStyle/>
          <a:p>
            <a:r>
              <a:rPr lang="lt-LT" dirty="0" err="1"/>
              <a:t>Adjustable</a:t>
            </a:r>
            <a:r>
              <a:rPr lang="lt-LT" dirty="0"/>
              <a:t> 1D/3D</a:t>
            </a:r>
          </a:p>
        </p:txBody>
      </p:sp>
      <p:pic>
        <p:nvPicPr>
          <p:cNvPr id="22" name="Picture Placeholder 10">
            <a:extLst>
              <a:ext uri="{FF2B5EF4-FFF2-40B4-BE49-F238E27FC236}">
                <a16:creationId xmlns:a16="http://schemas.microsoft.com/office/drawing/2014/main" id="{24D14656-D1EC-F4D8-5369-0A0F65E8CD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78" r="1801" b="3335"/>
          <a:stretch/>
        </p:blipFill>
        <p:spPr>
          <a:xfrm>
            <a:off x="3035281" y="1700212"/>
            <a:ext cx="2977376" cy="4440019"/>
          </a:xfrm>
          <a:prstGeom prst="rect">
            <a:avLst/>
          </a:prstGeom>
          <a:gradFill>
            <a:gsLst>
              <a:gs pos="0">
                <a:schemeClr val="bg1">
                  <a:lumMod val="95000"/>
                </a:schemeClr>
              </a:gs>
              <a:gs pos="100000">
                <a:schemeClr val="bg1">
                  <a:lumMod val="85000"/>
                </a:schemeClr>
              </a:gs>
            </a:gsLst>
            <a:lin ang="5400000" scaled="1"/>
          </a:gradFill>
        </p:spPr>
      </p:pic>
      <p:pic>
        <p:nvPicPr>
          <p:cNvPr id="29" name="Picture Placeholder 28">
            <a:extLst>
              <a:ext uri="{FF2B5EF4-FFF2-40B4-BE49-F238E27FC236}">
                <a16:creationId xmlns:a16="http://schemas.microsoft.com/office/drawing/2014/main" id="{C400F1DD-F62B-32CB-911A-0D65EBAD5AEB}"/>
              </a:ext>
            </a:extLst>
          </p:cNvPr>
          <p:cNvPicPr>
            <a:picLocks noGrp="1" noChangeAspect="1"/>
          </p:cNvPicPr>
          <p:nvPr>
            <p:ph type="pic" sz="quarter" idx="27"/>
          </p:nvPr>
        </p:nvPicPr>
        <p:blipFill rotWithShape="1">
          <a:blip r:embed="rId4" cstate="print">
            <a:extLst>
              <a:ext uri="{28A0092B-C50C-407E-A947-70E740481C1C}">
                <a14:useLocalDpi xmlns:a14="http://schemas.microsoft.com/office/drawing/2010/main" val="0"/>
              </a:ext>
            </a:extLst>
          </a:blip>
          <a:srcRect l="34188" r="992" b="3335"/>
          <a:stretch/>
        </p:blipFill>
        <p:spPr>
          <a:xfrm>
            <a:off x="6074167" y="1700213"/>
            <a:ext cx="2977376" cy="4440019"/>
          </a:xfrm>
        </p:spPr>
      </p:pic>
      <p:pic>
        <p:nvPicPr>
          <p:cNvPr id="33" name="Picture Placeholder 32">
            <a:extLst>
              <a:ext uri="{FF2B5EF4-FFF2-40B4-BE49-F238E27FC236}">
                <a16:creationId xmlns:a16="http://schemas.microsoft.com/office/drawing/2014/main" id="{59079032-607A-A483-F2E3-CC2A9EA59CE8}"/>
              </a:ext>
            </a:extLst>
          </p:cNvPr>
          <p:cNvPicPr>
            <a:picLocks noGrp="1" noChangeAspect="1"/>
          </p:cNvPicPr>
          <p:nvPr>
            <p:ph type="pic" sz="quarter" idx="25"/>
          </p:nvPr>
        </p:nvPicPr>
        <p:blipFill rotWithShape="1">
          <a:blip r:embed="rId5" cstate="print">
            <a:extLst>
              <a:ext uri="{28A0092B-C50C-407E-A947-70E740481C1C}">
                <a14:useLocalDpi xmlns:a14="http://schemas.microsoft.com/office/drawing/2010/main" val="0"/>
              </a:ext>
            </a:extLst>
          </a:blip>
          <a:srcRect l="33919" r="1260" b="3335"/>
          <a:stretch/>
        </p:blipFill>
        <p:spPr>
          <a:xfrm>
            <a:off x="0" y="1700213"/>
            <a:ext cx="2977376" cy="4440019"/>
          </a:xfrm>
        </p:spPr>
      </p:pic>
      <p:sp>
        <p:nvSpPr>
          <p:cNvPr id="5" name="Text Placeholder 23">
            <a:extLst>
              <a:ext uri="{FF2B5EF4-FFF2-40B4-BE49-F238E27FC236}">
                <a16:creationId xmlns:a16="http://schemas.microsoft.com/office/drawing/2014/main" id="{DF5113EA-B4EB-8A8D-B5DF-5A7EEEE76A47}"/>
              </a:ext>
            </a:extLst>
          </p:cNvPr>
          <p:cNvSpPr txBox="1">
            <a:spLocks/>
          </p:cNvSpPr>
          <p:nvPr/>
        </p:nvSpPr>
        <p:spPr>
          <a:xfrm>
            <a:off x="3035281" y="6293443"/>
            <a:ext cx="2965020" cy="392112"/>
          </a:xfrm>
          <a:prstGeom prst="rect">
            <a:avLst/>
          </a:prstGeom>
        </p:spPr>
        <p:txBody>
          <a:bodyPr vert="horz" lIns="0" tIns="45720" rIns="0" bIns="45720" rtlCol="0">
            <a:normAutofit/>
          </a:bodyPr>
          <a:lstStyle>
            <a:lvl1pPr marL="0" indent="0" algn="ctr" defTabSz="914400" rtl="0" eaLnBrk="1" latinLnBrk="0" hangingPunct="1">
              <a:lnSpc>
                <a:spcPct val="100000"/>
              </a:lnSpc>
              <a:spcBef>
                <a:spcPts val="1000"/>
              </a:spcBef>
              <a:buFont typeface="Visuelt Pro Light" panose="020B0303040202040104" pitchFamily="34" charset="0"/>
              <a:buNone/>
              <a:defRPr sz="1000" b="1" kern="1200" baseline="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b="1" kern="1200" baseline="0">
                <a:solidFill>
                  <a:schemeClr val="tx1"/>
                </a:solidFill>
                <a:latin typeface="Visuelt Pro" panose="020B0503040202040104" pitchFamily="34" charset="0"/>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err="1"/>
              <a:t>Non-adjustable</a:t>
            </a:r>
            <a:endParaRPr lang="lt-LT" dirty="0"/>
          </a:p>
        </p:txBody>
      </p:sp>
      <p:pic>
        <p:nvPicPr>
          <p:cNvPr id="10" name="Picture Placeholder 9">
            <a:extLst>
              <a:ext uri="{FF2B5EF4-FFF2-40B4-BE49-F238E27FC236}">
                <a16:creationId xmlns:a16="http://schemas.microsoft.com/office/drawing/2014/main" id="{65B21DF9-432C-1F89-3F1D-9267806E65D6}"/>
              </a:ext>
            </a:extLst>
          </p:cNvPr>
          <p:cNvPicPr>
            <a:picLocks noGrp="1" noChangeAspect="1"/>
          </p:cNvPicPr>
          <p:nvPr>
            <p:ph type="pic" sz="quarter" idx="28"/>
          </p:nvPr>
        </p:nvPicPr>
        <p:blipFill rotWithShape="1">
          <a:blip r:embed="rId6" cstate="print">
            <a:extLst>
              <a:ext uri="{28A0092B-C50C-407E-A947-70E740481C1C}">
                <a14:useLocalDpi xmlns:a14="http://schemas.microsoft.com/office/drawing/2010/main" val="0"/>
              </a:ext>
            </a:extLst>
          </a:blip>
          <a:srcRect l="32649" r="26008" b="10727"/>
          <a:stretch/>
        </p:blipFill>
        <p:spPr>
          <a:xfrm>
            <a:off x="9109448" y="1700213"/>
            <a:ext cx="3082552" cy="4440019"/>
          </a:xfrm>
        </p:spPr>
      </p:pic>
    </p:spTree>
    <p:extLst>
      <p:ext uri="{BB962C8B-B14F-4D97-AF65-F5344CB8AC3E}">
        <p14:creationId xmlns:p14="http://schemas.microsoft.com/office/powerpoint/2010/main" val="3321407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29EB43-23E5-B664-0532-9D640F80D6E5}"/>
              </a:ext>
            </a:extLst>
          </p:cNvPr>
          <p:cNvSpPr>
            <a:spLocks noGrp="1"/>
          </p:cNvSpPr>
          <p:nvPr>
            <p:ph type="body" sz="quarter" idx="4294967295"/>
          </p:nvPr>
        </p:nvSpPr>
        <p:spPr>
          <a:xfrm>
            <a:off x="479425" y="2935606"/>
            <a:ext cx="7134226" cy="1760219"/>
          </a:xfrm>
        </p:spPr>
        <p:txBody>
          <a:bodyPr>
            <a:normAutofit/>
          </a:bodyPr>
          <a:lstStyle/>
          <a:p>
            <a:r>
              <a:rPr lang="lt-LT" sz="4800" dirty="0" err="1"/>
              <a:t>Sustainability</a:t>
            </a:r>
            <a:endParaRPr lang="lt-LT" sz="4800" dirty="0"/>
          </a:p>
        </p:txBody>
      </p:sp>
    </p:spTree>
    <p:extLst>
      <p:ext uri="{BB962C8B-B14F-4D97-AF65-F5344CB8AC3E}">
        <p14:creationId xmlns:p14="http://schemas.microsoft.com/office/powerpoint/2010/main" val="1880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A76E75C-C021-F551-5592-5488F6E278E7}"/>
              </a:ext>
            </a:extLst>
          </p:cNvPr>
          <p:cNvPicPr>
            <a:picLocks noGrp="1" noChangeAspect="1"/>
          </p:cNvPicPr>
          <p:nvPr>
            <p:ph type="pic" sz="quarter" idx="23"/>
          </p:nvPr>
        </p:nvPicPr>
        <p:blipFill rotWithShape="1">
          <a:blip r:embed="rId3" cstate="print">
            <a:extLst>
              <a:ext uri="{28A0092B-C50C-407E-A947-70E740481C1C}">
                <a14:useLocalDpi xmlns:a14="http://schemas.microsoft.com/office/drawing/2010/main" val="0"/>
              </a:ext>
            </a:extLst>
          </a:blip>
          <a:srcRect l="2782" t="9485" r="2751" b="-3952"/>
          <a:stretch/>
        </p:blipFill>
        <p:spPr>
          <a:xfrm>
            <a:off x="6044714" y="1041428"/>
            <a:ext cx="4779748" cy="4779772"/>
          </a:xfrm>
        </p:spPr>
      </p:pic>
      <p:sp>
        <p:nvSpPr>
          <p:cNvPr id="7" name="Text Placeholder 6">
            <a:extLst>
              <a:ext uri="{FF2B5EF4-FFF2-40B4-BE49-F238E27FC236}">
                <a16:creationId xmlns:a16="http://schemas.microsoft.com/office/drawing/2014/main" id="{77AF0130-B953-E1DE-C677-631A40CF4AB3}"/>
              </a:ext>
            </a:extLst>
          </p:cNvPr>
          <p:cNvSpPr>
            <a:spLocks noGrp="1"/>
          </p:cNvSpPr>
          <p:nvPr>
            <p:ph type="body" sz="quarter" idx="24"/>
          </p:nvPr>
        </p:nvSpPr>
        <p:spPr/>
        <p:txBody>
          <a:bodyPr/>
          <a:lstStyle/>
          <a:p>
            <a:r>
              <a:rPr lang="lt-LT"/>
              <a:t>OFY</a:t>
            </a:r>
            <a:endParaRPr lang="lt-LT" dirty="0"/>
          </a:p>
        </p:txBody>
      </p:sp>
      <p:sp>
        <p:nvSpPr>
          <p:cNvPr id="4" name="Text Placeholder 3">
            <a:extLst>
              <a:ext uri="{FF2B5EF4-FFF2-40B4-BE49-F238E27FC236}">
                <a16:creationId xmlns:a16="http://schemas.microsoft.com/office/drawing/2014/main" id="{B9B55B27-64D5-2408-8043-04E56F9BD16A}"/>
              </a:ext>
            </a:extLst>
          </p:cNvPr>
          <p:cNvSpPr>
            <a:spLocks noGrp="1"/>
          </p:cNvSpPr>
          <p:nvPr>
            <p:ph type="body" sz="quarter" idx="13"/>
          </p:nvPr>
        </p:nvSpPr>
        <p:spPr/>
        <p:txBody>
          <a:bodyPr>
            <a:normAutofit fontScale="92500" lnSpcReduction="10000"/>
          </a:bodyPr>
          <a:lstStyle/>
          <a:p>
            <a:r>
              <a:rPr lang="lt-LT" dirty="0" err="1"/>
              <a:t>Green</a:t>
            </a:r>
            <a:r>
              <a:rPr lang="lt-LT" dirty="0"/>
              <a:t> </a:t>
            </a:r>
            <a:r>
              <a:rPr lang="lt-LT" dirty="0" err="1"/>
              <a:t>facts</a:t>
            </a:r>
            <a:endParaRPr lang="lt-LT" dirty="0"/>
          </a:p>
        </p:txBody>
      </p:sp>
      <p:sp>
        <p:nvSpPr>
          <p:cNvPr id="5" name="Text Placeholder 4">
            <a:extLst>
              <a:ext uri="{FF2B5EF4-FFF2-40B4-BE49-F238E27FC236}">
                <a16:creationId xmlns:a16="http://schemas.microsoft.com/office/drawing/2014/main" id="{D4D71CC4-D381-D2CA-D0F4-1634F2DA0836}"/>
              </a:ext>
            </a:extLst>
          </p:cNvPr>
          <p:cNvSpPr>
            <a:spLocks noGrp="1"/>
          </p:cNvSpPr>
          <p:nvPr>
            <p:ph type="body" sz="quarter" idx="15"/>
          </p:nvPr>
        </p:nvSpPr>
        <p:spPr>
          <a:xfrm>
            <a:off x="491782" y="2727503"/>
            <a:ext cx="4659497" cy="3064331"/>
          </a:xfrm>
        </p:spPr>
        <p:txBody>
          <a:bodyPr>
            <a:normAutofit fontScale="62500" lnSpcReduction="20000"/>
          </a:bodyPr>
          <a:lstStyle/>
          <a:p>
            <a:r>
              <a:rPr lang="lt-LT" sz="3200" dirty="0" err="1"/>
              <a:t>Certified</a:t>
            </a:r>
            <a:r>
              <a:rPr lang="lt-LT" sz="3200" dirty="0"/>
              <a:t> </a:t>
            </a:r>
            <a:r>
              <a:rPr lang="lt-LT" sz="3200" dirty="0" err="1"/>
              <a:t>upholsteries</a:t>
            </a:r>
            <a:r>
              <a:rPr lang="lt-LT" sz="3200" dirty="0"/>
              <a:t> </a:t>
            </a:r>
          </a:p>
          <a:p>
            <a:pPr marL="457200" indent="-457200">
              <a:buFont typeface="Visuelt Pro Light" panose="020B0303040202040104" pitchFamily="34" charset="0"/>
              <a:buChar char="–"/>
            </a:pPr>
            <a:r>
              <a:rPr lang="en-US" sz="3200" dirty="0"/>
              <a:t>All of the upholsteries we use are certified according to environmental certifications – the </a:t>
            </a:r>
            <a:r>
              <a:rPr lang="en-US" sz="3200" dirty="0" err="1"/>
              <a:t>Oeko</a:t>
            </a:r>
            <a:r>
              <a:rPr lang="en-US" sz="3200" dirty="0"/>
              <a:t>-Tex Standard 100 and EU Ecolabel.</a:t>
            </a:r>
          </a:p>
          <a:p>
            <a:r>
              <a:rPr lang="lt-LT" sz="3200" dirty="0" err="1"/>
              <a:t>Sustainable</a:t>
            </a:r>
            <a:r>
              <a:rPr lang="lt-LT" sz="3200" dirty="0"/>
              <a:t> </a:t>
            </a:r>
            <a:r>
              <a:rPr lang="lt-LT" sz="3200" dirty="0" err="1"/>
              <a:t>product</a:t>
            </a:r>
            <a:r>
              <a:rPr lang="lt-LT" sz="3200" dirty="0"/>
              <a:t> </a:t>
            </a:r>
            <a:r>
              <a:rPr lang="lt-LT" sz="3200" dirty="0" err="1"/>
              <a:t>end-of-life</a:t>
            </a:r>
            <a:r>
              <a:rPr lang="lt-LT" sz="3200" dirty="0"/>
              <a:t> </a:t>
            </a:r>
            <a:r>
              <a:rPr lang="lt-LT" sz="3200" dirty="0" err="1"/>
              <a:t>management</a:t>
            </a:r>
            <a:endParaRPr lang="lt-LT" sz="3200" dirty="0"/>
          </a:p>
          <a:p>
            <a:pPr marL="457200" indent="-457200">
              <a:buFont typeface="Visuelt Pro Light" panose="020B0303040202040104" pitchFamily="34" charset="0"/>
              <a:buChar char="–"/>
            </a:pPr>
            <a:r>
              <a:rPr lang="en-US" sz="3200" dirty="0"/>
              <a:t>Up to 90% of the chair’s components can be disassembled, sorted and recycled.</a:t>
            </a:r>
          </a:p>
          <a:p>
            <a:endParaRPr lang="lt-LT" dirty="0"/>
          </a:p>
        </p:txBody>
      </p:sp>
    </p:spTree>
    <p:extLst>
      <p:ext uri="{BB962C8B-B14F-4D97-AF65-F5344CB8AC3E}">
        <p14:creationId xmlns:p14="http://schemas.microsoft.com/office/powerpoint/2010/main" val="4006708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29EB43-23E5-B664-0532-9D640F80D6E5}"/>
              </a:ext>
            </a:extLst>
          </p:cNvPr>
          <p:cNvSpPr>
            <a:spLocks noGrp="1"/>
          </p:cNvSpPr>
          <p:nvPr>
            <p:ph type="body" sz="quarter" idx="4294967295"/>
          </p:nvPr>
        </p:nvSpPr>
        <p:spPr>
          <a:xfrm>
            <a:off x="479425" y="2935606"/>
            <a:ext cx="7134226" cy="1760219"/>
          </a:xfrm>
        </p:spPr>
        <p:txBody>
          <a:bodyPr>
            <a:normAutofit/>
          </a:bodyPr>
          <a:lstStyle/>
          <a:p>
            <a:r>
              <a:rPr lang="lt-LT" sz="4800" dirty="0"/>
              <a:t>Range</a:t>
            </a:r>
          </a:p>
        </p:txBody>
      </p:sp>
    </p:spTree>
    <p:extLst>
      <p:ext uri="{BB962C8B-B14F-4D97-AF65-F5344CB8AC3E}">
        <p14:creationId xmlns:p14="http://schemas.microsoft.com/office/powerpoint/2010/main" val="744237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5AE8D-49D7-5987-FDDA-D8562F1043C9}"/>
            </a:ext>
          </a:extLst>
        </p:cNvPr>
        <p:cNvGrpSpPr/>
        <p:nvPr/>
      </p:nvGrpSpPr>
      <p:grpSpPr>
        <a:xfrm>
          <a:off x="0" y="0"/>
          <a:ext cx="0" cy="0"/>
          <a:chOff x="0" y="0"/>
          <a:chExt cx="0" cy="0"/>
        </a:xfrm>
      </p:grpSpPr>
      <p:graphicFrame>
        <p:nvGraphicFramePr>
          <p:cNvPr id="16" name="Table 3">
            <a:extLst>
              <a:ext uri="{FF2B5EF4-FFF2-40B4-BE49-F238E27FC236}">
                <a16:creationId xmlns:a16="http://schemas.microsoft.com/office/drawing/2014/main" id="{334A19AE-3957-A402-A560-642DB3E60F0A}"/>
              </a:ext>
            </a:extLst>
          </p:cNvPr>
          <p:cNvGraphicFramePr>
            <a:graphicFrameLocks noGrp="1"/>
          </p:cNvGraphicFramePr>
          <p:nvPr>
            <p:extLst>
              <p:ext uri="{D42A27DB-BD31-4B8C-83A1-F6EECF244321}">
                <p14:modId xmlns:p14="http://schemas.microsoft.com/office/powerpoint/2010/main" val="3873009090"/>
              </p:ext>
            </p:extLst>
          </p:nvPr>
        </p:nvGraphicFramePr>
        <p:xfrm>
          <a:off x="0" y="1052512"/>
          <a:ext cx="12191998" cy="5805489"/>
        </p:xfrm>
        <a:graphic>
          <a:graphicData uri="http://schemas.openxmlformats.org/drawingml/2006/table">
            <a:tbl>
              <a:tblPr firstRow="1" bandRow="1">
                <a:tableStyleId>{5C22544A-7EE6-4342-B048-85BDC9FD1C3A}</a:tableStyleId>
              </a:tblPr>
              <a:tblGrid>
                <a:gridCol w="3142266">
                  <a:extLst>
                    <a:ext uri="{9D8B030D-6E8A-4147-A177-3AD203B41FA5}">
                      <a16:colId xmlns:a16="http://schemas.microsoft.com/office/drawing/2014/main" val="3109617654"/>
                    </a:ext>
                  </a:extLst>
                </a:gridCol>
                <a:gridCol w="1692638">
                  <a:extLst>
                    <a:ext uri="{9D8B030D-6E8A-4147-A177-3AD203B41FA5}">
                      <a16:colId xmlns:a16="http://schemas.microsoft.com/office/drawing/2014/main" val="2339250288"/>
                    </a:ext>
                  </a:extLst>
                </a:gridCol>
                <a:gridCol w="1668583">
                  <a:extLst>
                    <a:ext uri="{9D8B030D-6E8A-4147-A177-3AD203B41FA5}">
                      <a16:colId xmlns:a16="http://schemas.microsoft.com/office/drawing/2014/main" val="2809780820"/>
                    </a:ext>
                  </a:extLst>
                </a:gridCol>
                <a:gridCol w="1823910">
                  <a:extLst>
                    <a:ext uri="{9D8B030D-6E8A-4147-A177-3AD203B41FA5}">
                      <a16:colId xmlns:a16="http://schemas.microsoft.com/office/drawing/2014/main" val="698228117"/>
                    </a:ext>
                  </a:extLst>
                </a:gridCol>
                <a:gridCol w="1804351">
                  <a:extLst>
                    <a:ext uri="{9D8B030D-6E8A-4147-A177-3AD203B41FA5}">
                      <a16:colId xmlns:a16="http://schemas.microsoft.com/office/drawing/2014/main" val="2355571375"/>
                    </a:ext>
                  </a:extLst>
                </a:gridCol>
                <a:gridCol w="2060250">
                  <a:extLst>
                    <a:ext uri="{9D8B030D-6E8A-4147-A177-3AD203B41FA5}">
                      <a16:colId xmlns:a16="http://schemas.microsoft.com/office/drawing/2014/main" val="3643027158"/>
                    </a:ext>
                  </a:extLst>
                </a:gridCol>
              </a:tblGrid>
              <a:tr h="654909">
                <a:tc>
                  <a:txBody>
                    <a:bodyPr/>
                    <a:lstStyle/>
                    <a:p>
                      <a:pPr algn="ctr"/>
                      <a:r>
                        <a:rPr lang="lt-LT" sz="1600" b="0" baseline="0" dirty="0" err="1">
                          <a:solidFill>
                            <a:schemeClr val="tx1"/>
                          </a:solidFill>
                          <a:latin typeface="+mj-lt"/>
                        </a:rPr>
                        <a:t>Chair</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err="1">
                          <a:solidFill>
                            <a:schemeClr val="tx1"/>
                          </a:solidFill>
                          <a:latin typeface="+mj-lt"/>
                        </a:rPr>
                        <a:t>Frame</a:t>
                      </a:r>
                      <a:r>
                        <a:rPr lang="lt-LT" sz="1600" b="0" baseline="0" dirty="0">
                          <a:solidFill>
                            <a:schemeClr val="tx1"/>
                          </a:solidFill>
                          <a:latin typeface="+mj-lt"/>
                        </a:rPr>
                        <a:t> </a:t>
                      </a:r>
                      <a:r>
                        <a:rPr lang="lt-LT" sz="1600" b="0" baseline="0" dirty="0" err="1">
                          <a:solidFill>
                            <a:schemeClr val="tx1"/>
                          </a:solidFill>
                          <a:latin typeface="+mj-lt"/>
                        </a:rPr>
                        <a:t>colour</a:t>
                      </a:r>
                      <a:endParaRPr lang="lt-LT" sz="1600" b="0" baseline="0" dirty="0">
                        <a:solidFill>
                          <a:schemeClr val="tx1"/>
                        </a:solidFill>
                        <a:latin typeface="+mj-lt"/>
                      </a:endParaRPr>
                    </a:p>
                  </a:txBody>
                  <a:tcPr marL="0" marR="0" marT="0" marB="0" anchor="ctr">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600" b="0" kern="1200" baseline="0" dirty="0">
                          <a:solidFill>
                            <a:schemeClr val="tx1"/>
                          </a:solidFill>
                          <a:latin typeface="+mn-lt"/>
                          <a:ea typeface="+mn-ea"/>
                          <a:cs typeface="+mn-cs"/>
                        </a:rPr>
                        <a:t>Base</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latin typeface="+mj-lt"/>
                        </a:rPr>
                        <a:t>Lumbar</a:t>
                      </a:r>
                      <a:r>
                        <a:rPr lang="lt-LT" sz="1600" b="0" dirty="0">
                          <a:solidFill>
                            <a:schemeClr val="tx1"/>
                          </a:solidFill>
                          <a:latin typeface="+mj-lt"/>
                        </a:rPr>
                        <a:t> </a:t>
                      </a:r>
                      <a:r>
                        <a:rPr lang="lt-LT" sz="1600" b="0" dirty="0" err="1">
                          <a:solidFill>
                            <a:schemeClr val="tx1"/>
                          </a:solidFill>
                          <a:latin typeface="+mj-lt"/>
                        </a:rPr>
                        <a:t>support</a:t>
                      </a:r>
                      <a:endParaRPr lang="lt-LT" sz="1600" b="0" dirty="0">
                        <a:solidFill>
                          <a:schemeClr val="tx1"/>
                        </a:solidFill>
                        <a:latin typeface="+mj-lt"/>
                      </a:endParaRPr>
                    </a:p>
                  </a:txBody>
                  <a:tcPr marL="0" marR="0" marT="0" marB="0" anchor="ctr">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latin typeface="+mj-lt"/>
                        </a:rPr>
                        <a:t>Armrests</a:t>
                      </a:r>
                      <a:br>
                        <a:rPr lang="lt-LT" sz="1600" b="0" dirty="0">
                          <a:solidFill>
                            <a:schemeClr val="tx1"/>
                          </a:solidFill>
                          <a:latin typeface="+mj-lt"/>
                        </a:rPr>
                      </a:br>
                      <a:r>
                        <a:rPr lang="lt-LT" sz="1600" b="0" dirty="0">
                          <a:solidFill>
                            <a:schemeClr val="tx1"/>
                          </a:solidFill>
                          <a:latin typeface="+mj-lt"/>
                        </a:rPr>
                        <a:t>(</a:t>
                      </a:r>
                      <a:r>
                        <a:rPr lang="lt-LT" sz="1600" b="0" dirty="0" err="1">
                          <a:solidFill>
                            <a:schemeClr val="tx1"/>
                          </a:solidFill>
                          <a:latin typeface="+mj-lt"/>
                        </a:rPr>
                        <a:t>optional</a:t>
                      </a:r>
                      <a:r>
                        <a:rPr lang="lt-LT" sz="1600" b="0" dirty="0">
                          <a:solidFill>
                            <a:schemeClr val="tx1"/>
                          </a:solidFill>
                          <a:latin typeface="+mj-lt"/>
                        </a:rPr>
                        <a:t>)</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latin typeface="+mj-lt"/>
                        </a:rPr>
                        <a:t>Castors</a:t>
                      </a:r>
                      <a:endParaRPr lang="lt-LT" sz="1600" b="0" dirty="0">
                        <a:solidFill>
                          <a:schemeClr val="tx1"/>
                        </a:solidFill>
                        <a:latin typeface="+mj-lt"/>
                      </a:endParaRPr>
                    </a:p>
                  </a:txBody>
                  <a:tcPr marL="0" marR="0" marT="0" marB="0" anchor="ctr">
                    <a:lnL w="1905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650019">
                <a:tc rowSpan="2">
                  <a:txBody>
                    <a:bodyPr/>
                    <a:lstStyle/>
                    <a:p>
                      <a:endParaRPr lang="lt-LT" dirty="0"/>
                    </a:p>
                  </a:txBody>
                  <a:tcPr>
                    <a:lnR w="19050" cap="flat" cmpd="sng" algn="ctr">
                      <a:solidFill>
                        <a:schemeClr val="accent5"/>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lt-LT" sz="1800" dirty="0"/>
                    </a:p>
                  </a:txBody>
                  <a:tcPr marL="91530" marR="91530" marT="180000" marB="45765">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9050" cap="flat" cmpd="sng" algn="ctr">
                      <a:solidFill>
                        <a:schemeClr val="tx2"/>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lt-LT" dirty="0"/>
                    </a:p>
                  </a:txBody>
                  <a:tcPr>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rowSpan="2">
                  <a:txBody>
                    <a:bodyPr/>
                    <a:lstStyle/>
                    <a:p>
                      <a:endParaRPr lang="lt-LT" dirty="0"/>
                    </a:p>
                  </a:txBody>
                  <a:tcPr>
                    <a:lnL w="19050" cap="flat" cmpd="sng" algn="ctr">
                      <a:solidFill>
                        <a:schemeClr val="tx2"/>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rowSpan="2">
                  <a:txBody>
                    <a:bodyPr/>
                    <a:lstStyle/>
                    <a:p>
                      <a:endParaRPr lang="lt-LT" dirty="0"/>
                    </a:p>
                  </a:txBody>
                  <a:tcPr>
                    <a:lnL w="19050" cap="flat" cmpd="sng" algn="ctr">
                      <a:solidFill>
                        <a:schemeClr val="accent5"/>
                      </a:solidFill>
                      <a:prstDash val="solid"/>
                      <a:round/>
                      <a:headEnd type="none" w="med" len="med"/>
                      <a:tailEnd type="none" w="med" len="med"/>
                    </a:lnL>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956873310"/>
                  </a:ext>
                </a:extLst>
              </a:tr>
              <a:tr h="2500561">
                <a:tc vMerge="1">
                  <a:txBody>
                    <a:bodyPr/>
                    <a:lstStyle/>
                    <a:p>
                      <a:endParaRPr lang="lt-LT"/>
                    </a:p>
                  </a:txBody>
                  <a:tcPr/>
                </a:tc>
                <a:tc>
                  <a:txBody>
                    <a:bodyPr/>
                    <a:lstStyle/>
                    <a:p>
                      <a:endParaRPr lang="lt-LT" sz="1800" dirty="0"/>
                    </a:p>
                  </a:txBody>
                  <a:tcPr marL="91530" marR="91530" marT="180000" marB="45765">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9050" cap="flat" cmpd="sng" algn="ctr">
                      <a:solidFill>
                        <a:schemeClr val="tx2"/>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1116481032"/>
                  </a:ext>
                </a:extLst>
              </a:tr>
            </a:tbl>
          </a:graphicData>
        </a:graphic>
      </p:graphicFrame>
      <p:pic>
        <p:nvPicPr>
          <p:cNvPr id="11" name="Picture 10">
            <a:extLst>
              <a:ext uri="{FF2B5EF4-FFF2-40B4-BE49-F238E27FC236}">
                <a16:creationId xmlns:a16="http://schemas.microsoft.com/office/drawing/2014/main" id="{27F51C5B-7E68-BC90-32D9-915EC0878C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064" y="3429000"/>
            <a:ext cx="1572565" cy="1572565"/>
          </a:xfrm>
          <a:prstGeom prst="rect">
            <a:avLst/>
          </a:prstGeom>
        </p:spPr>
      </p:pic>
      <p:pic>
        <p:nvPicPr>
          <p:cNvPr id="12" name="Picture 11">
            <a:extLst>
              <a:ext uri="{FF2B5EF4-FFF2-40B4-BE49-F238E27FC236}">
                <a16:creationId xmlns:a16="http://schemas.microsoft.com/office/drawing/2014/main" id="{876C4090-B836-CEA5-BCE0-F9EFCF80D4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411" b="1819"/>
          <a:stretch/>
        </p:blipFill>
        <p:spPr>
          <a:xfrm>
            <a:off x="813001" y="5128448"/>
            <a:ext cx="1699967" cy="1424056"/>
          </a:xfrm>
          <a:prstGeom prst="rect">
            <a:avLst/>
          </a:prstGeom>
        </p:spPr>
      </p:pic>
      <p:pic>
        <p:nvPicPr>
          <p:cNvPr id="10" name="Picture 9">
            <a:extLst>
              <a:ext uri="{FF2B5EF4-FFF2-40B4-BE49-F238E27FC236}">
                <a16:creationId xmlns:a16="http://schemas.microsoft.com/office/drawing/2014/main" id="{5395C7E5-B670-0A47-90AA-8A919FA672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558" y="1715936"/>
            <a:ext cx="1682833" cy="1682833"/>
          </a:xfrm>
          <a:prstGeom prst="rect">
            <a:avLst/>
          </a:prstGeom>
        </p:spPr>
      </p:pic>
      <p:sp>
        <p:nvSpPr>
          <p:cNvPr id="54" name="TextBox 53">
            <a:extLst>
              <a:ext uri="{FF2B5EF4-FFF2-40B4-BE49-F238E27FC236}">
                <a16:creationId xmlns:a16="http://schemas.microsoft.com/office/drawing/2014/main" id="{15771474-B7DF-8579-B2E1-0A2F7D16346C}"/>
              </a:ext>
            </a:extLst>
          </p:cNvPr>
          <p:cNvSpPr txBox="1"/>
          <p:nvPr/>
        </p:nvSpPr>
        <p:spPr>
          <a:xfrm>
            <a:off x="8424625" y="4765888"/>
            <a:ext cx="1535911" cy="276999"/>
          </a:xfrm>
          <a:prstGeom prst="rect">
            <a:avLst/>
          </a:prstGeom>
          <a:noFill/>
        </p:spPr>
        <p:txBody>
          <a:bodyPr wrap="square" rtlCol="0">
            <a:spAutoFit/>
          </a:bodyPr>
          <a:lstStyle/>
          <a:p>
            <a:pPr algn="ctr"/>
            <a:r>
              <a:rPr lang="lt-LT" sz="1200" dirty="0" err="1"/>
              <a:t>Fixed</a:t>
            </a:r>
            <a:endParaRPr lang="lt-LT" sz="1200" dirty="0"/>
          </a:p>
        </p:txBody>
      </p:sp>
      <p:sp>
        <p:nvSpPr>
          <p:cNvPr id="21" name="TextBox 20">
            <a:extLst>
              <a:ext uri="{FF2B5EF4-FFF2-40B4-BE49-F238E27FC236}">
                <a16:creationId xmlns:a16="http://schemas.microsoft.com/office/drawing/2014/main" id="{8413813A-4180-91E9-0F0D-9FA5144C9387}"/>
              </a:ext>
            </a:extLst>
          </p:cNvPr>
          <p:cNvSpPr txBox="1"/>
          <p:nvPr/>
        </p:nvSpPr>
        <p:spPr>
          <a:xfrm>
            <a:off x="8487105" y="6208339"/>
            <a:ext cx="1535911" cy="276999"/>
          </a:xfrm>
          <a:prstGeom prst="rect">
            <a:avLst/>
          </a:prstGeom>
          <a:noFill/>
        </p:spPr>
        <p:txBody>
          <a:bodyPr wrap="square" rtlCol="0">
            <a:spAutoFit/>
          </a:bodyPr>
          <a:lstStyle/>
          <a:p>
            <a:pPr algn="ctr"/>
            <a:r>
              <a:rPr lang="lt-LT" sz="1200" dirty="0" err="1"/>
              <a:t>Adjustable</a:t>
            </a:r>
            <a:r>
              <a:rPr lang="lt-LT" sz="1200" dirty="0"/>
              <a:t> 1D/3D</a:t>
            </a:r>
          </a:p>
        </p:txBody>
      </p:sp>
      <p:sp>
        <p:nvSpPr>
          <p:cNvPr id="3" name="TextBox 2">
            <a:extLst>
              <a:ext uri="{FF2B5EF4-FFF2-40B4-BE49-F238E27FC236}">
                <a16:creationId xmlns:a16="http://schemas.microsoft.com/office/drawing/2014/main" id="{9A35C4B0-D37A-B351-AD33-E4833209E639}"/>
              </a:ext>
            </a:extLst>
          </p:cNvPr>
          <p:cNvSpPr txBox="1"/>
          <p:nvPr/>
        </p:nvSpPr>
        <p:spPr>
          <a:xfrm>
            <a:off x="8461486" y="3130678"/>
            <a:ext cx="1535911" cy="276999"/>
          </a:xfrm>
          <a:prstGeom prst="rect">
            <a:avLst/>
          </a:prstGeom>
          <a:noFill/>
        </p:spPr>
        <p:txBody>
          <a:bodyPr wrap="square" rtlCol="0">
            <a:spAutoFit/>
          </a:bodyPr>
          <a:lstStyle/>
          <a:p>
            <a:pPr algn="ctr"/>
            <a:r>
              <a:rPr lang="lt-LT" sz="1200" dirty="0" err="1"/>
              <a:t>Integrated</a:t>
            </a:r>
            <a:endParaRPr lang="lt-LT" sz="1200" dirty="0"/>
          </a:p>
        </p:txBody>
      </p:sp>
      <p:sp>
        <p:nvSpPr>
          <p:cNvPr id="15" name="TextBox 14">
            <a:extLst>
              <a:ext uri="{FF2B5EF4-FFF2-40B4-BE49-F238E27FC236}">
                <a16:creationId xmlns:a16="http://schemas.microsoft.com/office/drawing/2014/main" id="{19BC9CC8-E7D5-F3F7-FD26-626B8445CD93}"/>
              </a:ext>
            </a:extLst>
          </p:cNvPr>
          <p:cNvSpPr txBox="1"/>
          <p:nvPr/>
        </p:nvSpPr>
        <p:spPr>
          <a:xfrm>
            <a:off x="827807" y="3381292"/>
            <a:ext cx="1535911" cy="276999"/>
          </a:xfrm>
          <a:prstGeom prst="rect">
            <a:avLst/>
          </a:prstGeom>
          <a:noFill/>
        </p:spPr>
        <p:txBody>
          <a:bodyPr wrap="square" rtlCol="0">
            <a:spAutoFit/>
          </a:bodyPr>
          <a:lstStyle/>
          <a:p>
            <a:pPr algn="ctr"/>
            <a:r>
              <a:rPr lang="lt-LT" sz="1200" dirty="0" err="1"/>
              <a:t>Executive</a:t>
            </a:r>
            <a:r>
              <a:rPr lang="lt-LT" sz="1200" dirty="0"/>
              <a:t> </a:t>
            </a:r>
            <a:r>
              <a:rPr lang="lt-LT" sz="1200" dirty="0" err="1"/>
              <a:t>chairs</a:t>
            </a:r>
            <a:endParaRPr lang="lt-LT" sz="1200" dirty="0"/>
          </a:p>
        </p:txBody>
      </p:sp>
      <p:sp>
        <p:nvSpPr>
          <p:cNvPr id="20" name="TextBox 19">
            <a:extLst>
              <a:ext uri="{FF2B5EF4-FFF2-40B4-BE49-F238E27FC236}">
                <a16:creationId xmlns:a16="http://schemas.microsoft.com/office/drawing/2014/main" id="{A86D2123-3E82-7620-FD52-2E1AA76297FA}"/>
              </a:ext>
            </a:extLst>
          </p:cNvPr>
          <p:cNvSpPr txBox="1"/>
          <p:nvPr/>
        </p:nvSpPr>
        <p:spPr>
          <a:xfrm>
            <a:off x="1080295" y="4963669"/>
            <a:ext cx="1067899" cy="276999"/>
          </a:xfrm>
          <a:prstGeom prst="rect">
            <a:avLst/>
          </a:prstGeom>
          <a:noFill/>
        </p:spPr>
        <p:txBody>
          <a:bodyPr wrap="square" rtlCol="0">
            <a:spAutoFit/>
          </a:bodyPr>
          <a:lstStyle/>
          <a:p>
            <a:pPr algn="ctr"/>
            <a:r>
              <a:rPr lang="lt-LT" sz="1200" dirty="0" err="1"/>
              <a:t>Task</a:t>
            </a:r>
            <a:r>
              <a:rPr lang="lt-LT" sz="1200" dirty="0"/>
              <a:t> </a:t>
            </a:r>
            <a:r>
              <a:rPr lang="lt-LT" sz="1200" dirty="0" err="1"/>
              <a:t>chairs</a:t>
            </a:r>
            <a:endParaRPr lang="lt-LT" sz="1200" dirty="0"/>
          </a:p>
        </p:txBody>
      </p:sp>
      <p:sp>
        <p:nvSpPr>
          <p:cNvPr id="30" name="TextBox 29">
            <a:extLst>
              <a:ext uri="{FF2B5EF4-FFF2-40B4-BE49-F238E27FC236}">
                <a16:creationId xmlns:a16="http://schemas.microsoft.com/office/drawing/2014/main" id="{4D15E701-C9EE-A3E2-8FE9-6E0C95B28375}"/>
              </a:ext>
            </a:extLst>
          </p:cNvPr>
          <p:cNvSpPr txBox="1"/>
          <p:nvPr/>
        </p:nvSpPr>
        <p:spPr>
          <a:xfrm>
            <a:off x="669922" y="6485338"/>
            <a:ext cx="1889643" cy="276999"/>
          </a:xfrm>
          <a:prstGeom prst="rect">
            <a:avLst/>
          </a:prstGeom>
          <a:noFill/>
        </p:spPr>
        <p:txBody>
          <a:bodyPr wrap="square" rtlCol="0">
            <a:spAutoFit/>
          </a:bodyPr>
          <a:lstStyle/>
          <a:p>
            <a:pPr algn="ctr"/>
            <a:r>
              <a:rPr lang="lt-LT" sz="1200" dirty="0" err="1"/>
              <a:t>Low-back</a:t>
            </a:r>
            <a:r>
              <a:rPr lang="lt-LT" sz="1200" dirty="0"/>
              <a:t> </a:t>
            </a:r>
            <a:r>
              <a:rPr lang="lt-LT" sz="1200" dirty="0" err="1"/>
              <a:t>task</a:t>
            </a:r>
            <a:r>
              <a:rPr lang="lt-LT" sz="1200" dirty="0"/>
              <a:t> </a:t>
            </a:r>
            <a:r>
              <a:rPr lang="lt-LT" sz="1200" dirty="0" err="1"/>
              <a:t>chairs</a:t>
            </a:r>
            <a:endParaRPr lang="lt-LT" sz="1200" dirty="0"/>
          </a:p>
        </p:txBody>
      </p:sp>
      <p:sp>
        <p:nvSpPr>
          <p:cNvPr id="78" name="TextBox 77">
            <a:extLst>
              <a:ext uri="{FF2B5EF4-FFF2-40B4-BE49-F238E27FC236}">
                <a16:creationId xmlns:a16="http://schemas.microsoft.com/office/drawing/2014/main" id="{514E30F8-36CD-1BF6-8B8D-1C877BA85A69}"/>
              </a:ext>
            </a:extLst>
          </p:cNvPr>
          <p:cNvSpPr txBox="1"/>
          <p:nvPr/>
        </p:nvSpPr>
        <p:spPr>
          <a:xfrm flipH="1">
            <a:off x="5037476" y="3537881"/>
            <a:ext cx="1413075" cy="461665"/>
          </a:xfrm>
          <a:prstGeom prst="rect">
            <a:avLst/>
          </a:prstGeom>
          <a:noFill/>
        </p:spPr>
        <p:txBody>
          <a:bodyPr wrap="square" rtlCol="0">
            <a:spAutoFit/>
          </a:bodyPr>
          <a:lstStyle/>
          <a:p>
            <a:pPr algn="ctr"/>
            <a:r>
              <a:rPr lang="en-US" sz="1200" dirty="0"/>
              <a:t>Cast polished </a:t>
            </a:r>
            <a:r>
              <a:rPr lang="en-US" sz="1200" dirty="0" err="1"/>
              <a:t>aluminium</a:t>
            </a:r>
            <a:r>
              <a:rPr lang="en-US" sz="1200" dirty="0"/>
              <a:t> five star</a:t>
            </a:r>
          </a:p>
        </p:txBody>
      </p:sp>
      <p:sp>
        <p:nvSpPr>
          <p:cNvPr id="88" name="TextBox 87">
            <a:extLst>
              <a:ext uri="{FF2B5EF4-FFF2-40B4-BE49-F238E27FC236}">
                <a16:creationId xmlns:a16="http://schemas.microsoft.com/office/drawing/2014/main" id="{F60F362A-E3C9-365D-E622-E848C8F63B3A}"/>
              </a:ext>
            </a:extLst>
          </p:cNvPr>
          <p:cNvSpPr txBox="1"/>
          <p:nvPr/>
        </p:nvSpPr>
        <p:spPr>
          <a:xfrm flipH="1">
            <a:off x="6758419" y="4478470"/>
            <a:ext cx="1238350" cy="461665"/>
          </a:xfrm>
          <a:prstGeom prst="rect">
            <a:avLst/>
          </a:prstGeom>
          <a:noFill/>
        </p:spPr>
        <p:txBody>
          <a:bodyPr wrap="square" rtlCol="0">
            <a:spAutoFit/>
          </a:bodyPr>
          <a:lstStyle/>
          <a:p>
            <a:pPr algn="ctr"/>
            <a:r>
              <a:rPr lang="lt-LT" sz="1200" dirty="0" err="1"/>
              <a:t>With</a:t>
            </a:r>
            <a:r>
              <a:rPr lang="lt-LT" sz="1200" dirty="0"/>
              <a:t> </a:t>
            </a:r>
            <a:r>
              <a:rPr lang="lt-LT" sz="1200" dirty="0" err="1"/>
              <a:t>integrated</a:t>
            </a:r>
            <a:r>
              <a:rPr lang="lt-LT" sz="1200" dirty="0"/>
              <a:t> </a:t>
            </a:r>
            <a:r>
              <a:rPr lang="lt-LT" sz="1200" dirty="0" err="1"/>
              <a:t>back</a:t>
            </a:r>
            <a:r>
              <a:rPr lang="lt-LT" sz="1200" dirty="0"/>
              <a:t> </a:t>
            </a:r>
            <a:r>
              <a:rPr lang="lt-LT" sz="1200" dirty="0" err="1"/>
              <a:t>support</a:t>
            </a:r>
            <a:endParaRPr lang="lt-LT" sz="1200" dirty="0"/>
          </a:p>
        </p:txBody>
      </p:sp>
      <p:pic>
        <p:nvPicPr>
          <p:cNvPr id="18" name="Picture 17">
            <a:extLst>
              <a:ext uri="{FF2B5EF4-FFF2-40B4-BE49-F238E27FC236}">
                <a16:creationId xmlns:a16="http://schemas.microsoft.com/office/drawing/2014/main" id="{D08792DE-2EF9-8CC4-4A86-4C5C87C3E8BF}"/>
              </a:ext>
            </a:extLst>
          </p:cNvPr>
          <p:cNvPicPr>
            <a:picLocks noChangeAspect="1"/>
          </p:cNvPicPr>
          <p:nvPr/>
        </p:nvPicPr>
        <p:blipFill>
          <a:blip r:embed="rId6" cstate="print">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3831967" y="2907399"/>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B97A00C6-B12F-E5AD-1C27-E830ADAFFB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1967" y="5387492"/>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5" name="Text Placeholder 3">
            <a:extLst>
              <a:ext uri="{FF2B5EF4-FFF2-40B4-BE49-F238E27FC236}">
                <a16:creationId xmlns:a16="http://schemas.microsoft.com/office/drawing/2014/main" id="{D85F3F40-E1A7-CF94-C2C5-D3B8530906AA}"/>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OFY</a:t>
            </a:r>
          </a:p>
        </p:txBody>
      </p:sp>
      <p:pic>
        <p:nvPicPr>
          <p:cNvPr id="7" name="Picture 6">
            <a:extLst>
              <a:ext uri="{FF2B5EF4-FFF2-40B4-BE49-F238E27FC236}">
                <a16:creationId xmlns:a16="http://schemas.microsoft.com/office/drawing/2014/main" id="{160E5A7A-C4D6-4563-9C52-238243037D7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07401" y="3112891"/>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6" name="Picture 25">
            <a:extLst>
              <a:ext uri="{FF2B5EF4-FFF2-40B4-BE49-F238E27FC236}">
                <a16:creationId xmlns:a16="http://schemas.microsoft.com/office/drawing/2014/main" id="{7698EDBA-82E8-9970-34DC-E4C577158B18}"/>
              </a:ext>
            </a:extLst>
          </p:cNvPr>
          <p:cNvPicPr>
            <a:picLocks noChangeAspect="1"/>
          </p:cNvPicPr>
          <p:nvPr/>
        </p:nvPicPr>
        <p:blipFill>
          <a:blip r:embed="rId6" cstate="print">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5507401" y="2158158"/>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7" name="Picture 26">
            <a:extLst>
              <a:ext uri="{FF2B5EF4-FFF2-40B4-BE49-F238E27FC236}">
                <a16:creationId xmlns:a16="http://schemas.microsoft.com/office/drawing/2014/main" id="{AFB33BB6-3BC6-60CD-8B94-E887CDF06A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2271" y="4749069"/>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8" name="TextBox 7">
            <a:extLst>
              <a:ext uri="{FF2B5EF4-FFF2-40B4-BE49-F238E27FC236}">
                <a16:creationId xmlns:a16="http://schemas.microsoft.com/office/drawing/2014/main" id="{5978FB71-B18D-1530-52DF-C33A96D16560}"/>
              </a:ext>
            </a:extLst>
          </p:cNvPr>
          <p:cNvSpPr txBox="1"/>
          <p:nvPr/>
        </p:nvSpPr>
        <p:spPr>
          <a:xfrm flipH="1">
            <a:off x="5037476" y="2639965"/>
            <a:ext cx="12998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err="1"/>
              <a:t>Plastic</a:t>
            </a:r>
            <a:r>
              <a:rPr lang="lt-LT" sz="1200" dirty="0"/>
              <a:t> </a:t>
            </a:r>
            <a:r>
              <a:rPr lang="lt-LT" sz="1200" dirty="0" err="1"/>
              <a:t>five</a:t>
            </a:r>
            <a:r>
              <a:rPr lang="lt-LT" sz="1200" dirty="0"/>
              <a:t> </a:t>
            </a:r>
            <a:r>
              <a:rPr lang="lt-LT" sz="1200" dirty="0" err="1"/>
              <a:t>star</a:t>
            </a:r>
            <a:endParaRPr lang="lt-LT" sz="1200" dirty="0"/>
          </a:p>
        </p:txBody>
      </p:sp>
      <p:sp>
        <p:nvSpPr>
          <p:cNvPr id="4" name="TextBox 3">
            <a:extLst>
              <a:ext uri="{FF2B5EF4-FFF2-40B4-BE49-F238E27FC236}">
                <a16:creationId xmlns:a16="http://schemas.microsoft.com/office/drawing/2014/main" id="{A3F5419A-FA2B-51BF-65C1-C09DAD601CE3}"/>
              </a:ext>
            </a:extLst>
          </p:cNvPr>
          <p:cNvSpPr txBox="1"/>
          <p:nvPr/>
        </p:nvSpPr>
        <p:spPr>
          <a:xfrm flipH="1">
            <a:off x="5060308" y="5177510"/>
            <a:ext cx="12998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err="1"/>
              <a:t>Plastic</a:t>
            </a:r>
            <a:r>
              <a:rPr lang="lt-LT" sz="1200" dirty="0"/>
              <a:t> </a:t>
            </a:r>
            <a:r>
              <a:rPr lang="lt-LT" sz="1200" dirty="0" err="1"/>
              <a:t>five</a:t>
            </a:r>
            <a:r>
              <a:rPr lang="lt-LT" sz="1200" dirty="0"/>
              <a:t> </a:t>
            </a:r>
            <a:r>
              <a:rPr lang="lt-LT" sz="1200" dirty="0" err="1"/>
              <a:t>star</a:t>
            </a:r>
            <a:endParaRPr lang="lt-LT" sz="1200" dirty="0"/>
          </a:p>
        </p:txBody>
      </p:sp>
      <p:pic>
        <p:nvPicPr>
          <p:cNvPr id="6" name="Picture 5">
            <a:extLst>
              <a:ext uri="{FF2B5EF4-FFF2-40B4-BE49-F238E27FC236}">
                <a16:creationId xmlns:a16="http://schemas.microsoft.com/office/drawing/2014/main" id="{2CC4832A-068D-E74A-3EBC-4FE0323EBE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431510" y="2812693"/>
            <a:ext cx="720000" cy="720000"/>
          </a:xfrm>
          <a:prstGeom prst="rect">
            <a:avLst/>
          </a:prstGeom>
        </p:spPr>
      </p:pic>
      <p:pic>
        <p:nvPicPr>
          <p:cNvPr id="13" name="Picture 12">
            <a:extLst>
              <a:ext uri="{FF2B5EF4-FFF2-40B4-BE49-F238E27FC236}">
                <a16:creationId xmlns:a16="http://schemas.microsoft.com/office/drawing/2014/main" id="{138B433C-E4F0-B608-FA05-8E83E4480FF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249597" y="2812693"/>
            <a:ext cx="720000" cy="720000"/>
          </a:xfrm>
          <a:prstGeom prst="rect">
            <a:avLst/>
          </a:prstGeom>
        </p:spPr>
      </p:pic>
      <p:sp>
        <p:nvSpPr>
          <p:cNvPr id="14" name="TextBox 13">
            <a:extLst>
              <a:ext uri="{FF2B5EF4-FFF2-40B4-BE49-F238E27FC236}">
                <a16:creationId xmlns:a16="http://schemas.microsoft.com/office/drawing/2014/main" id="{6FD58043-3D40-2FD9-A592-CA5C6A84FD89}"/>
              </a:ext>
            </a:extLst>
          </p:cNvPr>
          <p:cNvSpPr txBox="1"/>
          <p:nvPr/>
        </p:nvSpPr>
        <p:spPr>
          <a:xfrm>
            <a:off x="10344613" y="2150416"/>
            <a:ext cx="1624984" cy="276999"/>
          </a:xfrm>
          <a:prstGeom prst="rect">
            <a:avLst/>
          </a:prstGeom>
          <a:noFill/>
        </p:spPr>
        <p:txBody>
          <a:bodyPr wrap="square" rtlCol="0">
            <a:spAutoFit/>
          </a:bodyPr>
          <a:lstStyle/>
          <a:p>
            <a:pPr algn="ctr"/>
            <a:r>
              <a:rPr lang="lt-LT" sz="1200" b="1" dirty="0" err="1">
                <a:latin typeface="Visuelt Pro" panose="020B0503040202040104" pitchFamily="34" charset="0"/>
              </a:rPr>
              <a:t>With</a:t>
            </a:r>
            <a:r>
              <a:rPr lang="lt-LT" sz="1200" b="1" dirty="0">
                <a:latin typeface="Visuelt Pro" panose="020B0503040202040104" pitchFamily="34" charset="0"/>
              </a:rPr>
              <a:t> </a:t>
            </a:r>
            <a:r>
              <a:rPr lang="lt-LT" sz="1200" b="1" dirty="0" err="1">
                <a:latin typeface="Visuelt Pro" panose="020B0503040202040104" pitchFamily="34" charset="0"/>
              </a:rPr>
              <a:t>brakes</a:t>
            </a:r>
            <a:endParaRPr lang="lt-LT" sz="1200" b="1" dirty="0">
              <a:latin typeface="Visuelt Pro" panose="020B0503040202040104" pitchFamily="34" charset="0"/>
            </a:endParaRPr>
          </a:p>
        </p:txBody>
      </p:sp>
      <p:sp>
        <p:nvSpPr>
          <p:cNvPr id="22" name="TextBox 21">
            <a:extLst>
              <a:ext uri="{FF2B5EF4-FFF2-40B4-BE49-F238E27FC236}">
                <a16:creationId xmlns:a16="http://schemas.microsoft.com/office/drawing/2014/main" id="{61CA6344-0276-9A44-C0DF-82E0F9EA1F5D}"/>
              </a:ext>
            </a:extLst>
          </p:cNvPr>
          <p:cNvSpPr txBox="1"/>
          <p:nvPr/>
        </p:nvSpPr>
        <p:spPr>
          <a:xfrm>
            <a:off x="11100948" y="3537143"/>
            <a:ext cx="937240" cy="461665"/>
          </a:xfrm>
          <a:prstGeom prst="rect">
            <a:avLst/>
          </a:prstGeom>
          <a:noFill/>
        </p:spPr>
        <p:txBody>
          <a:bodyPr wrap="square" rtlCol="0">
            <a:spAutoFit/>
          </a:bodyPr>
          <a:lstStyle/>
          <a:p>
            <a:pPr algn="ctr"/>
            <a:r>
              <a:rPr lang="lt-LT" sz="1200" dirty="0" err="1"/>
              <a:t>For</a:t>
            </a:r>
            <a:r>
              <a:rPr lang="lt-LT" sz="1200" dirty="0"/>
              <a:t> </a:t>
            </a:r>
            <a:r>
              <a:rPr lang="lt-LT" sz="1200" dirty="0" err="1"/>
              <a:t>hard</a:t>
            </a:r>
            <a:r>
              <a:rPr lang="lt-LT" sz="1200" dirty="0"/>
              <a:t> </a:t>
            </a:r>
            <a:r>
              <a:rPr lang="lt-LT" sz="1200" dirty="0" err="1"/>
              <a:t>floors</a:t>
            </a:r>
            <a:endParaRPr lang="lt-LT" sz="1200" dirty="0"/>
          </a:p>
        </p:txBody>
      </p:sp>
      <p:sp>
        <p:nvSpPr>
          <p:cNvPr id="23" name="TextBox 22">
            <a:extLst>
              <a:ext uri="{FF2B5EF4-FFF2-40B4-BE49-F238E27FC236}">
                <a16:creationId xmlns:a16="http://schemas.microsoft.com/office/drawing/2014/main" id="{F8741748-8991-91E9-A432-31222F938C2D}"/>
              </a:ext>
            </a:extLst>
          </p:cNvPr>
          <p:cNvSpPr txBox="1"/>
          <p:nvPr/>
        </p:nvSpPr>
        <p:spPr>
          <a:xfrm>
            <a:off x="10273264" y="3537143"/>
            <a:ext cx="937239" cy="461665"/>
          </a:xfrm>
          <a:prstGeom prst="rect">
            <a:avLst/>
          </a:prstGeom>
          <a:noFill/>
        </p:spPr>
        <p:txBody>
          <a:bodyPr wrap="square" rtlCol="0">
            <a:spAutoFit/>
          </a:bodyPr>
          <a:lstStyle/>
          <a:p>
            <a:pPr algn="ctr"/>
            <a:r>
              <a:rPr lang="lt-LT" sz="1200" dirty="0" err="1"/>
              <a:t>For</a:t>
            </a:r>
            <a:r>
              <a:rPr lang="lt-LT" sz="1200" dirty="0"/>
              <a:t> </a:t>
            </a:r>
            <a:r>
              <a:rPr lang="lt-LT" sz="1200" dirty="0" err="1"/>
              <a:t>soft</a:t>
            </a:r>
            <a:r>
              <a:rPr lang="lt-LT" sz="1200" dirty="0"/>
              <a:t> </a:t>
            </a:r>
            <a:r>
              <a:rPr lang="lt-LT" sz="1200" dirty="0" err="1"/>
              <a:t>floors</a:t>
            </a:r>
            <a:endParaRPr lang="lt-LT" sz="1200" dirty="0"/>
          </a:p>
        </p:txBody>
      </p:sp>
      <p:pic>
        <p:nvPicPr>
          <p:cNvPr id="24" name="Picture 23">
            <a:extLst>
              <a:ext uri="{FF2B5EF4-FFF2-40B4-BE49-F238E27FC236}">
                <a16:creationId xmlns:a16="http://schemas.microsoft.com/office/drawing/2014/main" id="{7EFC28C4-9F97-1255-040F-927B4A00DD7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487181" y="5207492"/>
            <a:ext cx="720000" cy="720000"/>
          </a:xfrm>
          <a:prstGeom prst="rect">
            <a:avLst/>
          </a:prstGeom>
        </p:spPr>
      </p:pic>
      <p:pic>
        <p:nvPicPr>
          <p:cNvPr id="25" name="Picture 24">
            <a:extLst>
              <a:ext uri="{FF2B5EF4-FFF2-40B4-BE49-F238E27FC236}">
                <a16:creationId xmlns:a16="http://schemas.microsoft.com/office/drawing/2014/main" id="{75D58FEE-13B7-9312-A147-79418101E2C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305268" y="5207492"/>
            <a:ext cx="720000" cy="720000"/>
          </a:xfrm>
          <a:prstGeom prst="rect">
            <a:avLst/>
          </a:prstGeom>
        </p:spPr>
      </p:pic>
      <p:sp>
        <p:nvSpPr>
          <p:cNvPr id="31" name="TextBox 30">
            <a:extLst>
              <a:ext uri="{FF2B5EF4-FFF2-40B4-BE49-F238E27FC236}">
                <a16:creationId xmlns:a16="http://schemas.microsoft.com/office/drawing/2014/main" id="{1110255C-64F8-914E-D494-C4BBF71D8072}"/>
              </a:ext>
            </a:extLst>
          </p:cNvPr>
          <p:cNvSpPr txBox="1"/>
          <p:nvPr/>
        </p:nvSpPr>
        <p:spPr>
          <a:xfrm>
            <a:off x="10400284" y="4545215"/>
            <a:ext cx="1624984" cy="276999"/>
          </a:xfrm>
          <a:prstGeom prst="rect">
            <a:avLst/>
          </a:prstGeom>
          <a:noFill/>
        </p:spPr>
        <p:txBody>
          <a:bodyPr wrap="square" rtlCol="0">
            <a:spAutoFit/>
          </a:bodyPr>
          <a:lstStyle/>
          <a:p>
            <a:pPr algn="ctr"/>
            <a:r>
              <a:rPr lang="lt-LT" sz="1200" b="1" dirty="0" err="1">
                <a:latin typeface="Visuelt Pro" panose="020B0503040202040104" pitchFamily="34" charset="0"/>
              </a:rPr>
              <a:t>Without</a:t>
            </a:r>
            <a:r>
              <a:rPr lang="lt-LT" sz="1200" b="1" dirty="0">
                <a:latin typeface="Visuelt Pro" panose="020B0503040202040104" pitchFamily="34" charset="0"/>
              </a:rPr>
              <a:t> </a:t>
            </a:r>
            <a:r>
              <a:rPr lang="lt-LT" sz="1200" b="1" dirty="0" err="1">
                <a:latin typeface="Visuelt Pro" panose="020B0503040202040104" pitchFamily="34" charset="0"/>
              </a:rPr>
              <a:t>brakes</a:t>
            </a:r>
            <a:endParaRPr lang="lt-LT" sz="1200" b="1" dirty="0">
              <a:latin typeface="Visuelt Pro" panose="020B0503040202040104" pitchFamily="34" charset="0"/>
            </a:endParaRPr>
          </a:p>
        </p:txBody>
      </p:sp>
      <p:sp>
        <p:nvSpPr>
          <p:cNvPr id="32" name="TextBox 31">
            <a:extLst>
              <a:ext uri="{FF2B5EF4-FFF2-40B4-BE49-F238E27FC236}">
                <a16:creationId xmlns:a16="http://schemas.microsoft.com/office/drawing/2014/main" id="{36B5DE5E-ACD0-34AB-7AA1-03E6E0A4F292}"/>
              </a:ext>
            </a:extLst>
          </p:cNvPr>
          <p:cNvSpPr txBox="1"/>
          <p:nvPr/>
        </p:nvSpPr>
        <p:spPr>
          <a:xfrm>
            <a:off x="11156619" y="5931942"/>
            <a:ext cx="937240" cy="461665"/>
          </a:xfrm>
          <a:prstGeom prst="rect">
            <a:avLst/>
          </a:prstGeom>
          <a:noFill/>
        </p:spPr>
        <p:txBody>
          <a:bodyPr wrap="square" rtlCol="0">
            <a:spAutoFit/>
          </a:bodyPr>
          <a:lstStyle/>
          <a:p>
            <a:pPr algn="ctr"/>
            <a:r>
              <a:rPr lang="lt-LT" sz="1200" dirty="0" err="1"/>
              <a:t>For</a:t>
            </a:r>
            <a:r>
              <a:rPr lang="lt-LT" sz="1200" dirty="0"/>
              <a:t> </a:t>
            </a:r>
            <a:r>
              <a:rPr lang="lt-LT" sz="1200" dirty="0" err="1"/>
              <a:t>hard</a:t>
            </a:r>
            <a:r>
              <a:rPr lang="lt-LT" sz="1200" dirty="0"/>
              <a:t> </a:t>
            </a:r>
            <a:r>
              <a:rPr lang="lt-LT" sz="1200" dirty="0" err="1"/>
              <a:t>floors</a:t>
            </a:r>
            <a:endParaRPr lang="lt-LT" sz="1200" dirty="0"/>
          </a:p>
        </p:txBody>
      </p:sp>
      <p:sp>
        <p:nvSpPr>
          <p:cNvPr id="33" name="TextBox 32">
            <a:extLst>
              <a:ext uri="{FF2B5EF4-FFF2-40B4-BE49-F238E27FC236}">
                <a16:creationId xmlns:a16="http://schemas.microsoft.com/office/drawing/2014/main" id="{7B16E8C6-0E42-CBA7-BFE1-5E724BDE40DF}"/>
              </a:ext>
            </a:extLst>
          </p:cNvPr>
          <p:cNvSpPr txBox="1"/>
          <p:nvPr/>
        </p:nvSpPr>
        <p:spPr>
          <a:xfrm>
            <a:off x="10328935" y="5931942"/>
            <a:ext cx="937239" cy="461665"/>
          </a:xfrm>
          <a:prstGeom prst="rect">
            <a:avLst/>
          </a:prstGeom>
          <a:noFill/>
        </p:spPr>
        <p:txBody>
          <a:bodyPr wrap="square" rtlCol="0">
            <a:spAutoFit/>
          </a:bodyPr>
          <a:lstStyle/>
          <a:p>
            <a:pPr algn="ctr"/>
            <a:r>
              <a:rPr lang="lt-LT" sz="1200" dirty="0" err="1"/>
              <a:t>For</a:t>
            </a:r>
            <a:r>
              <a:rPr lang="lt-LT" sz="1200" dirty="0"/>
              <a:t> </a:t>
            </a:r>
            <a:r>
              <a:rPr lang="lt-LT" sz="1200" dirty="0" err="1"/>
              <a:t>soft</a:t>
            </a:r>
            <a:r>
              <a:rPr lang="lt-LT" sz="1200" dirty="0"/>
              <a:t> </a:t>
            </a:r>
            <a:r>
              <a:rPr lang="lt-LT" sz="1200" dirty="0" err="1"/>
              <a:t>floors</a:t>
            </a:r>
            <a:endParaRPr lang="lt-LT" sz="1200" dirty="0"/>
          </a:p>
        </p:txBody>
      </p:sp>
      <p:pic>
        <p:nvPicPr>
          <p:cNvPr id="36" name="Picture 35">
            <a:extLst>
              <a:ext uri="{FF2B5EF4-FFF2-40B4-BE49-F238E27FC236}">
                <a16:creationId xmlns:a16="http://schemas.microsoft.com/office/drawing/2014/main" id="{5414137A-434E-3C55-C9F4-165E748984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335" t="29154" r="19903" b="43080"/>
          <a:stretch/>
        </p:blipFill>
        <p:spPr>
          <a:xfrm>
            <a:off x="8802691" y="2121156"/>
            <a:ext cx="966243" cy="966243"/>
          </a:xfrm>
          <a:prstGeom prst="rect">
            <a:avLst/>
          </a:prstGeom>
        </p:spPr>
      </p:pic>
      <p:pic>
        <p:nvPicPr>
          <p:cNvPr id="28" name="Picture 27">
            <a:extLst>
              <a:ext uri="{FF2B5EF4-FFF2-40B4-BE49-F238E27FC236}">
                <a16:creationId xmlns:a16="http://schemas.microsoft.com/office/drawing/2014/main" id="{1A740533-94B4-A1D4-E1B5-BF1EF0663FD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219" t="31737" r="19525" b="40005"/>
          <a:stretch/>
        </p:blipFill>
        <p:spPr>
          <a:xfrm>
            <a:off x="8802690" y="3748775"/>
            <a:ext cx="966243" cy="966243"/>
          </a:xfrm>
          <a:prstGeom prst="rect">
            <a:avLst/>
          </a:prstGeom>
        </p:spPr>
      </p:pic>
      <p:pic>
        <p:nvPicPr>
          <p:cNvPr id="34" name="Picture 33">
            <a:extLst>
              <a:ext uri="{FF2B5EF4-FFF2-40B4-BE49-F238E27FC236}">
                <a16:creationId xmlns:a16="http://schemas.microsoft.com/office/drawing/2014/main" id="{9B90C650-9661-EB40-B98C-752A1AF6D10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1409" t="29581" r="18365" b="40193"/>
          <a:stretch/>
        </p:blipFill>
        <p:spPr>
          <a:xfrm>
            <a:off x="8800448" y="5177510"/>
            <a:ext cx="966243" cy="966243"/>
          </a:xfrm>
          <a:prstGeom prst="rect">
            <a:avLst/>
          </a:prstGeom>
        </p:spPr>
      </p:pic>
      <p:pic>
        <p:nvPicPr>
          <p:cNvPr id="35" name="Picture 34">
            <a:extLst>
              <a:ext uri="{FF2B5EF4-FFF2-40B4-BE49-F238E27FC236}">
                <a16:creationId xmlns:a16="http://schemas.microsoft.com/office/drawing/2014/main" id="{DD5D81F8-E76F-DD80-2CF2-F178CA3A3F1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3457" t="-7238" r="16221" b="1"/>
          <a:stretch/>
        </p:blipFill>
        <p:spPr>
          <a:xfrm>
            <a:off x="6894473" y="3407677"/>
            <a:ext cx="966243" cy="966243"/>
          </a:xfrm>
          <a:prstGeom prst="rect">
            <a:avLst/>
          </a:prstGeom>
        </p:spPr>
      </p:pic>
      <p:pic>
        <p:nvPicPr>
          <p:cNvPr id="9" name="Picture 8">
            <a:extLst>
              <a:ext uri="{FF2B5EF4-FFF2-40B4-BE49-F238E27FC236}">
                <a16:creationId xmlns:a16="http://schemas.microsoft.com/office/drawing/2014/main" id="{AC3AF43C-80FD-9751-6853-F042EAE2609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482271" y="5705279"/>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7" name="TextBox 36">
            <a:extLst>
              <a:ext uri="{FF2B5EF4-FFF2-40B4-BE49-F238E27FC236}">
                <a16:creationId xmlns:a16="http://schemas.microsoft.com/office/drawing/2014/main" id="{1ABFE29C-E538-CE50-1540-537794454C1D}"/>
              </a:ext>
            </a:extLst>
          </p:cNvPr>
          <p:cNvSpPr txBox="1"/>
          <p:nvPr/>
        </p:nvSpPr>
        <p:spPr>
          <a:xfrm flipH="1">
            <a:off x="5003694" y="6157511"/>
            <a:ext cx="1413075" cy="461665"/>
          </a:xfrm>
          <a:prstGeom prst="rect">
            <a:avLst/>
          </a:prstGeom>
          <a:noFill/>
        </p:spPr>
        <p:txBody>
          <a:bodyPr wrap="square" rtlCol="0">
            <a:spAutoFit/>
          </a:bodyPr>
          <a:lstStyle/>
          <a:p>
            <a:pPr algn="ctr"/>
            <a:r>
              <a:rPr lang="en-US" sz="1200" dirty="0"/>
              <a:t>Cast polished </a:t>
            </a:r>
            <a:r>
              <a:rPr lang="en-US" sz="1200" dirty="0" err="1"/>
              <a:t>aluminium</a:t>
            </a:r>
            <a:r>
              <a:rPr lang="en-US" sz="1200" dirty="0"/>
              <a:t> five star</a:t>
            </a:r>
          </a:p>
        </p:txBody>
      </p:sp>
    </p:spTree>
    <p:extLst>
      <p:ext uri="{BB962C8B-B14F-4D97-AF65-F5344CB8AC3E}">
        <p14:creationId xmlns:p14="http://schemas.microsoft.com/office/powerpoint/2010/main" val="1014691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6509-1E58-748E-BDE0-D21168DE1E7E}"/>
            </a:ext>
          </a:extLst>
        </p:cNvPr>
        <p:cNvGrpSpPr/>
        <p:nvPr/>
      </p:nvGrpSpPr>
      <p:grpSpPr>
        <a:xfrm>
          <a:off x="0" y="0"/>
          <a:ext cx="0" cy="0"/>
          <a:chOff x="0" y="0"/>
          <a:chExt cx="0" cy="0"/>
        </a:xfrm>
      </p:grpSpPr>
      <p:graphicFrame>
        <p:nvGraphicFramePr>
          <p:cNvPr id="16" name="Table 3">
            <a:extLst>
              <a:ext uri="{FF2B5EF4-FFF2-40B4-BE49-F238E27FC236}">
                <a16:creationId xmlns:a16="http://schemas.microsoft.com/office/drawing/2014/main" id="{099A3565-7C74-BE5A-4805-B637D957A670}"/>
              </a:ext>
            </a:extLst>
          </p:cNvPr>
          <p:cNvGraphicFramePr>
            <a:graphicFrameLocks noGrp="1"/>
          </p:cNvGraphicFramePr>
          <p:nvPr>
            <p:extLst>
              <p:ext uri="{D42A27DB-BD31-4B8C-83A1-F6EECF244321}">
                <p14:modId xmlns:p14="http://schemas.microsoft.com/office/powerpoint/2010/main" val="1306847858"/>
              </p:ext>
            </p:extLst>
          </p:nvPr>
        </p:nvGraphicFramePr>
        <p:xfrm>
          <a:off x="0" y="1052513"/>
          <a:ext cx="12191998" cy="5805139"/>
        </p:xfrm>
        <a:graphic>
          <a:graphicData uri="http://schemas.openxmlformats.org/drawingml/2006/table">
            <a:tbl>
              <a:tblPr firstRow="1" bandRow="1">
                <a:tableStyleId>{5C22544A-7EE6-4342-B048-85BDC9FD1C3A}</a:tableStyleId>
              </a:tblPr>
              <a:tblGrid>
                <a:gridCol w="3142266">
                  <a:extLst>
                    <a:ext uri="{9D8B030D-6E8A-4147-A177-3AD203B41FA5}">
                      <a16:colId xmlns:a16="http://schemas.microsoft.com/office/drawing/2014/main" val="3109617654"/>
                    </a:ext>
                  </a:extLst>
                </a:gridCol>
                <a:gridCol w="1692638">
                  <a:extLst>
                    <a:ext uri="{9D8B030D-6E8A-4147-A177-3AD203B41FA5}">
                      <a16:colId xmlns:a16="http://schemas.microsoft.com/office/drawing/2014/main" val="2339250288"/>
                    </a:ext>
                  </a:extLst>
                </a:gridCol>
                <a:gridCol w="1668583">
                  <a:extLst>
                    <a:ext uri="{9D8B030D-6E8A-4147-A177-3AD203B41FA5}">
                      <a16:colId xmlns:a16="http://schemas.microsoft.com/office/drawing/2014/main" val="2809780820"/>
                    </a:ext>
                  </a:extLst>
                </a:gridCol>
                <a:gridCol w="1823910">
                  <a:extLst>
                    <a:ext uri="{9D8B030D-6E8A-4147-A177-3AD203B41FA5}">
                      <a16:colId xmlns:a16="http://schemas.microsoft.com/office/drawing/2014/main" val="698228117"/>
                    </a:ext>
                  </a:extLst>
                </a:gridCol>
                <a:gridCol w="1804351">
                  <a:extLst>
                    <a:ext uri="{9D8B030D-6E8A-4147-A177-3AD203B41FA5}">
                      <a16:colId xmlns:a16="http://schemas.microsoft.com/office/drawing/2014/main" val="2355571375"/>
                    </a:ext>
                  </a:extLst>
                </a:gridCol>
                <a:gridCol w="2060250">
                  <a:extLst>
                    <a:ext uri="{9D8B030D-6E8A-4147-A177-3AD203B41FA5}">
                      <a16:colId xmlns:a16="http://schemas.microsoft.com/office/drawing/2014/main" val="3643027158"/>
                    </a:ext>
                  </a:extLst>
                </a:gridCol>
              </a:tblGrid>
              <a:tr h="645090">
                <a:tc>
                  <a:txBody>
                    <a:bodyPr/>
                    <a:lstStyle/>
                    <a:p>
                      <a:pPr algn="ctr"/>
                      <a:r>
                        <a:rPr lang="lt-LT" sz="1600" b="0" baseline="0" dirty="0" err="1">
                          <a:solidFill>
                            <a:schemeClr val="tx1"/>
                          </a:solidFill>
                          <a:latin typeface="+mn-lt"/>
                        </a:rPr>
                        <a:t>Chair</a:t>
                      </a:r>
                      <a:endParaRPr lang="lt-LT" sz="1600" b="0" baseline="0" dirty="0">
                        <a:solidFill>
                          <a:schemeClr val="tx1"/>
                        </a:solidFill>
                        <a:latin typeface="+mn-lt"/>
                      </a:endParaRPr>
                    </a:p>
                  </a:txBody>
                  <a:tcPr marL="0" marR="0" marT="0" marB="0" anchor="ctr">
                    <a:lnL w="12700" cap="flat" cmpd="sng" algn="ctr">
                      <a:no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err="1">
                          <a:solidFill>
                            <a:schemeClr val="tx1"/>
                          </a:solidFill>
                          <a:latin typeface="+mj-lt"/>
                        </a:rPr>
                        <a:t>Frame</a:t>
                      </a:r>
                      <a:r>
                        <a:rPr lang="lt-LT" sz="1600" b="0" baseline="0" dirty="0">
                          <a:solidFill>
                            <a:schemeClr val="tx1"/>
                          </a:solidFill>
                          <a:latin typeface="+mj-lt"/>
                        </a:rPr>
                        <a:t> </a:t>
                      </a:r>
                      <a:r>
                        <a:rPr lang="lt-LT" sz="1600" b="0" baseline="0" dirty="0" err="1">
                          <a:solidFill>
                            <a:schemeClr val="tx1"/>
                          </a:solidFill>
                          <a:latin typeface="+mj-lt"/>
                        </a:rPr>
                        <a:t>colour</a:t>
                      </a:r>
                      <a:endParaRPr lang="lt-LT" sz="1600" b="0" baseline="0" dirty="0">
                        <a:solidFill>
                          <a:schemeClr val="tx1"/>
                        </a:solidFill>
                        <a:latin typeface="+mj-lt"/>
                      </a:endParaRPr>
                    </a:p>
                  </a:txBody>
                  <a:tcPr marL="0" marR="0" marT="0" marB="0" anchor="ctr">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600" b="0" kern="1200" baseline="0" dirty="0">
                          <a:solidFill>
                            <a:schemeClr val="tx1"/>
                          </a:solidFill>
                          <a:latin typeface="+mn-lt"/>
                          <a:ea typeface="+mn-ea"/>
                          <a:cs typeface="+mn-cs"/>
                        </a:rPr>
                        <a:t>Base</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latin typeface="+mj-lt"/>
                        </a:rPr>
                        <a:t>Lumbar</a:t>
                      </a:r>
                      <a:r>
                        <a:rPr lang="lt-LT" sz="1600" b="0" dirty="0">
                          <a:solidFill>
                            <a:schemeClr val="tx1"/>
                          </a:solidFill>
                          <a:latin typeface="+mj-lt"/>
                        </a:rPr>
                        <a:t> </a:t>
                      </a:r>
                      <a:r>
                        <a:rPr lang="lt-LT" sz="1600" b="0" dirty="0" err="1">
                          <a:solidFill>
                            <a:schemeClr val="tx1"/>
                          </a:solidFill>
                          <a:latin typeface="+mj-lt"/>
                        </a:rPr>
                        <a:t>support</a:t>
                      </a:r>
                      <a:endParaRPr lang="lt-LT" sz="16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latin typeface="+mj-lt"/>
                        </a:rPr>
                        <a:t>Armrests</a:t>
                      </a:r>
                      <a:br>
                        <a:rPr lang="lt-LT" sz="1600" b="0" dirty="0">
                          <a:solidFill>
                            <a:schemeClr val="tx1"/>
                          </a:solidFill>
                          <a:latin typeface="+mj-lt"/>
                        </a:rPr>
                      </a:br>
                      <a:r>
                        <a:rPr lang="lt-LT" sz="1600" b="0" dirty="0">
                          <a:solidFill>
                            <a:schemeClr val="tx1"/>
                          </a:solidFill>
                          <a:latin typeface="+mj-lt"/>
                        </a:rPr>
                        <a:t>(</a:t>
                      </a:r>
                      <a:r>
                        <a:rPr lang="lt-LT" sz="1600" b="0" dirty="0" err="1">
                          <a:solidFill>
                            <a:schemeClr val="tx1"/>
                          </a:solidFill>
                          <a:latin typeface="+mj-lt"/>
                        </a:rPr>
                        <a:t>optional</a:t>
                      </a:r>
                      <a:r>
                        <a:rPr lang="lt-LT" sz="1600" b="0" dirty="0">
                          <a:solidFill>
                            <a:schemeClr val="tx1"/>
                          </a:solidFill>
                          <a:latin typeface="+mj-lt"/>
                        </a:rPr>
                        <a:t>)</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err="1">
                          <a:solidFill>
                            <a:schemeClr val="tx1"/>
                          </a:solidFill>
                          <a:latin typeface="+mj-lt"/>
                        </a:rPr>
                        <a:t>Castors</a:t>
                      </a:r>
                      <a:endParaRPr lang="lt-LT" sz="1600" b="0" dirty="0">
                        <a:solidFill>
                          <a:schemeClr val="tx1"/>
                        </a:solidFill>
                        <a:latin typeface="+mj-lt"/>
                      </a:endParaRPr>
                    </a:p>
                  </a:txBody>
                  <a:tcPr marL="0" marR="0" marT="0" marB="0" anchor="ctr">
                    <a:lnL w="1905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583163">
                <a:tc rowSpan="2">
                  <a:txBody>
                    <a:bodyPr/>
                    <a:lstStyle/>
                    <a:p>
                      <a:endParaRPr lang="lt-LT" dirty="0"/>
                    </a:p>
                  </a:txBody>
                  <a:tcPr>
                    <a:lnR w="19050" cap="flat" cmpd="sng" algn="ctr">
                      <a:solidFill>
                        <a:schemeClr val="accent5"/>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lt-LT" sz="1800" dirty="0"/>
                    </a:p>
                  </a:txBody>
                  <a:tcPr marL="91530" marR="91530" marT="180000" marB="45765">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lt-LT" dirty="0"/>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rowSpan="2">
                  <a:txBody>
                    <a:bodyPr/>
                    <a:lstStyle/>
                    <a:p>
                      <a:endParaRPr lang="lt-LT" dirty="0"/>
                    </a:p>
                  </a:txBody>
                  <a:tcPr>
                    <a:lnL w="19050" cap="flat" cmpd="sng" algn="ctr">
                      <a:solidFill>
                        <a:schemeClr val="tx2"/>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rowSpan="2">
                  <a:txBody>
                    <a:bodyPr/>
                    <a:lstStyle/>
                    <a:p>
                      <a:endParaRPr lang="lt-LT" dirty="0"/>
                    </a:p>
                  </a:txBody>
                  <a:tcPr>
                    <a:lnL w="19050" cap="flat" cmpd="sng" algn="ctr">
                      <a:solidFill>
                        <a:schemeClr val="accent5"/>
                      </a:solidFill>
                      <a:prstDash val="solid"/>
                      <a:round/>
                      <a:headEnd type="none" w="med" len="med"/>
                      <a:tailEnd type="none" w="med" len="med"/>
                    </a:lnL>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956873310"/>
                  </a:ext>
                </a:extLst>
              </a:tr>
              <a:tr h="2576886">
                <a:tc vMerge="1">
                  <a:txBody>
                    <a:bodyPr/>
                    <a:lstStyle/>
                    <a:p>
                      <a:endParaRPr lang="lt-LT"/>
                    </a:p>
                  </a:txBody>
                  <a:tcPr/>
                </a:tc>
                <a:tc>
                  <a:txBody>
                    <a:bodyPr/>
                    <a:lstStyle/>
                    <a:p>
                      <a:endParaRPr lang="lt-LT" sz="1800" dirty="0"/>
                    </a:p>
                  </a:txBody>
                  <a:tcPr marL="91530" marR="91530" marT="180000" marB="45765">
                    <a:lnL w="19050" cap="flat" cmpd="sng" algn="ctr">
                      <a:solidFill>
                        <a:schemeClr val="accent5"/>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rgbClr val="FF0000"/>
                        </a:solidFill>
                      </a:endParaRPr>
                    </a:p>
                  </a:txBody>
                  <a:tcPr marL="0" marR="0" marT="180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4156862830"/>
                  </a:ext>
                </a:extLst>
              </a:tr>
            </a:tbl>
          </a:graphicData>
        </a:graphic>
      </p:graphicFrame>
      <p:pic>
        <p:nvPicPr>
          <p:cNvPr id="13" name="Picture 12">
            <a:extLst>
              <a:ext uri="{FF2B5EF4-FFF2-40B4-BE49-F238E27FC236}">
                <a16:creationId xmlns:a16="http://schemas.microsoft.com/office/drawing/2014/main" id="{E8608F34-6C27-D7BC-4CAF-42BC71AEA557}"/>
              </a:ext>
            </a:extLst>
          </p:cNvPr>
          <p:cNvPicPr>
            <a:picLocks noChangeAspect="1"/>
          </p:cNvPicPr>
          <p:nvPr/>
        </p:nvPicPr>
        <p:blipFill>
          <a:blip r:embed="rId3" cstate="print">
            <a:extLst>
              <a:ext uri="{28A0092B-C50C-407E-A947-70E740481C1C}">
                <a14:useLocalDpi xmlns:a14="http://schemas.microsoft.com/office/drawing/2010/main" val="0"/>
              </a:ext>
            </a:extLst>
          </a:blip>
          <a:srcRect t="7378" b="7378"/>
          <a:stretch/>
        </p:blipFill>
        <p:spPr>
          <a:xfrm>
            <a:off x="459344" y="1809367"/>
            <a:ext cx="2382961" cy="2031316"/>
          </a:xfrm>
          <a:prstGeom prst="rect">
            <a:avLst/>
          </a:prstGeom>
        </p:spPr>
      </p:pic>
      <p:pic>
        <p:nvPicPr>
          <p:cNvPr id="8" name="Picture 7">
            <a:extLst>
              <a:ext uri="{FF2B5EF4-FFF2-40B4-BE49-F238E27FC236}">
                <a16:creationId xmlns:a16="http://schemas.microsoft.com/office/drawing/2014/main" id="{46310754-7E5E-E230-95B7-622CA0144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9651" y="3929765"/>
            <a:ext cx="2217263" cy="2217263"/>
          </a:xfrm>
          <a:prstGeom prst="rect">
            <a:avLst/>
          </a:prstGeom>
        </p:spPr>
      </p:pic>
      <p:sp>
        <p:nvSpPr>
          <p:cNvPr id="4" name="TextBox 3">
            <a:extLst>
              <a:ext uri="{FF2B5EF4-FFF2-40B4-BE49-F238E27FC236}">
                <a16:creationId xmlns:a16="http://schemas.microsoft.com/office/drawing/2014/main" id="{50358DEB-B9CD-6DCB-FC0C-0FA9DB66E3BB}"/>
              </a:ext>
            </a:extLst>
          </p:cNvPr>
          <p:cNvSpPr txBox="1"/>
          <p:nvPr/>
        </p:nvSpPr>
        <p:spPr>
          <a:xfrm>
            <a:off x="8431434" y="3922674"/>
            <a:ext cx="1535911" cy="276999"/>
          </a:xfrm>
          <a:prstGeom prst="rect">
            <a:avLst/>
          </a:prstGeom>
          <a:noFill/>
        </p:spPr>
        <p:txBody>
          <a:bodyPr wrap="square" rtlCol="0">
            <a:spAutoFit/>
          </a:bodyPr>
          <a:lstStyle/>
          <a:p>
            <a:pPr algn="ctr"/>
            <a:r>
              <a:rPr lang="lt-LT" sz="1200" dirty="0" err="1"/>
              <a:t>Integrated</a:t>
            </a:r>
            <a:endParaRPr lang="lt-LT" sz="1200" dirty="0"/>
          </a:p>
        </p:txBody>
      </p:sp>
      <p:sp>
        <p:nvSpPr>
          <p:cNvPr id="6" name="TextBox 5">
            <a:extLst>
              <a:ext uri="{FF2B5EF4-FFF2-40B4-BE49-F238E27FC236}">
                <a16:creationId xmlns:a16="http://schemas.microsoft.com/office/drawing/2014/main" id="{74BFC19A-D11E-C7D7-C665-0360BDB3F972}"/>
              </a:ext>
            </a:extLst>
          </p:cNvPr>
          <p:cNvSpPr txBox="1"/>
          <p:nvPr/>
        </p:nvSpPr>
        <p:spPr>
          <a:xfrm>
            <a:off x="8534670" y="5775205"/>
            <a:ext cx="1295790" cy="276999"/>
          </a:xfrm>
          <a:prstGeom prst="rect">
            <a:avLst/>
          </a:prstGeom>
          <a:noFill/>
        </p:spPr>
        <p:txBody>
          <a:bodyPr wrap="square" rtlCol="0">
            <a:spAutoFit/>
          </a:bodyPr>
          <a:lstStyle/>
          <a:p>
            <a:pPr algn="ctr"/>
            <a:r>
              <a:rPr lang="lt-LT" sz="1200" dirty="0" err="1"/>
              <a:t>Fixed</a:t>
            </a:r>
            <a:endParaRPr lang="lt-LT" sz="1200" dirty="0"/>
          </a:p>
        </p:txBody>
      </p:sp>
      <p:pic>
        <p:nvPicPr>
          <p:cNvPr id="58" name="Picture 57">
            <a:extLst>
              <a:ext uri="{FF2B5EF4-FFF2-40B4-BE49-F238E27FC236}">
                <a16:creationId xmlns:a16="http://schemas.microsoft.com/office/drawing/2014/main" id="{7348CB1B-7B77-9385-95FF-ACE7AA48E477}"/>
              </a:ext>
            </a:extLst>
          </p:cNvPr>
          <p:cNvPicPr>
            <a:picLocks noChangeAspect="1"/>
          </p:cNvPicPr>
          <p:nvPr/>
        </p:nvPicPr>
        <p:blipFill>
          <a:blip r:embed="rId5" cstate="print">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3792403" y="2688972"/>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9" name="Picture 58">
            <a:extLst>
              <a:ext uri="{FF2B5EF4-FFF2-40B4-BE49-F238E27FC236}">
                <a16:creationId xmlns:a16="http://schemas.microsoft.com/office/drawing/2014/main" id="{2DC155B4-CFD4-68C3-EEF4-297778FD4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2403" y="5203180"/>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68" name="TextBox 67">
            <a:extLst>
              <a:ext uri="{FF2B5EF4-FFF2-40B4-BE49-F238E27FC236}">
                <a16:creationId xmlns:a16="http://schemas.microsoft.com/office/drawing/2014/main" id="{74D2095C-38AA-ED5B-3F25-C4410969D40C}"/>
              </a:ext>
            </a:extLst>
          </p:cNvPr>
          <p:cNvSpPr txBox="1"/>
          <p:nvPr/>
        </p:nvSpPr>
        <p:spPr>
          <a:xfrm>
            <a:off x="10258453" y="3436324"/>
            <a:ext cx="966242" cy="461665"/>
          </a:xfrm>
          <a:prstGeom prst="rect">
            <a:avLst/>
          </a:prstGeom>
          <a:noFill/>
        </p:spPr>
        <p:txBody>
          <a:bodyPr wrap="square" rtlCol="0">
            <a:spAutoFit/>
          </a:bodyPr>
          <a:lstStyle/>
          <a:p>
            <a:pPr algn="ctr"/>
            <a:r>
              <a:rPr lang="lt-LT" sz="1200" dirty="0" err="1"/>
              <a:t>For</a:t>
            </a:r>
            <a:r>
              <a:rPr lang="lt-LT" sz="1200" dirty="0"/>
              <a:t> </a:t>
            </a:r>
            <a:r>
              <a:rPr lang="lt-LT" sz="1200" dirty="0" err="1"/>
              <a:t>soft</a:t>
            </a:r>
            <a:r>
              <a:rPr lang="lt-LT" sz="1200" dirty="0"/>
              <a:t> </a:t>
            </a:r>
            <a:r>
              <a:rPr lang="lt-LT" sz="1200" dirty="0" err="1"/>
              <a:t>floors</a:t>
            </a:r>
            <a:endParaRPr lang="lt-LT" sz="1200" dirty="0"/>
          </a:p>
        </p:txBody>
      </p:sp>
      <p:sp>
        <p:nvSpPr>
          <p:cNvPr id="69" name="TextBox 68">
            <a:extLst>
              <a:ext uri="{FF2B5EF4-FFF2-40B4-BE49-F238E27FC236}">
                <a16:creationId xmlns:a16="http://schemas.microsoft.com/office/drawing/2014/main" id="{3282FF4B-88C6-BC60-840B-05083D270E06}"/>
              </a:ext>
            </a:extLst>
          </p:cNvPr>
          <p:cNvSpPr txBox="1"/>
          <p:nvPr/>
        </p:nvSpPr>
        <p:spPr>
          <a:xfrm>
            <a:off x="11019936" y="3436324"/>
            <a:ext cx="966243" cy="461665"/>
          </a:xfrm>
          <a:prstGeom prst="rect">
            <a:avLst/>
          </a:prstGeom>
          <a:noFill/>
        </p:spPr>
        <p:txBody>
          <a:bodyPr wrap="square" rtlCol="0">
            <a:spAutoFit/>
          </a:bodyPr>
          <a:lstStyle/>
          <a:p>
            <a:pPr algn="ctr"/>
            <a:r>
              <a:rPr lang="lt-LT" sz="1200" dirty="0" err="1"/>
              <a:t>For</a:t>
            </a:r>
            <a:r>
              <a:rPr lang="lt-LT" sz="1200" dirty="0"/>
              <a:t> </a:t>
            </a:r>
            <a:r>
              <a:rPr lang="lt-LT" sz="1200" dirty="0" err="1"/>
              <a:t>hard</a:t>
            </a:r>
            <a:r>
              <a:rPr lang="lt-LT" sz="1200" dirty="0"/>
              <a:t> </a:t>
            </a:r>
            <a:r>
              <a:rPr lang="lt-LT" sz="1200" dirty="0" err="1"/>
              <a:t>floors</a:t>
            </a:r>
            <a:endParaRPr lang="lt-LT" sz="1200" dirty="0"/>
          </a:p>
        </p:txBody>
      </p:sp>
      <p:sp>
        <p:nvSpPr>
          <p:cNvPr id="22" name="TextBox 21">
            <a:extLst>
              <a:ext uri="{FF2B5EF4-FFF2-40B4-BE49-F238E27FC236}">
                <a16:creationId xmlns:a16="http://schemas.microsoft.com/office/drawing/2014/main" id="{5913CB26-9537-FE82-7D15-2302F2F6B702}"/>
              </a:ext>
            </a:extLst>
          </p:cNvPr>
          <p:cNvSpPr txBox="1"/>
          <p:nvPr/>
        </p:nvSpPr>
        <p:spPr>
          <a:xfrm flipH="1">
            <a:off x="5015001" y="5720726"/>
            <a:ext cx="1388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kern="1200" dirty="0" err="1">
                <a:solidFill>
                  <a:schemeClr val="tx1"/>
                </a:solidFill>
                <a:latin typeface="+mn-lt"/>
                <a:ea typeface="+mn-ea"/>
                <a:cs typeface="+mn-cs"/>
              </a:rPr>
              <a:t>Powder-coated</a:t>
            </a:r>
            <a:r>
              <a:rPr lang="lt-LT" sz="1200" kern="1200" dirty="0">
                <a:solidFill>
                  <a:schemeClr val="tx1"/>
                </a:solidFill>
                <a:latin typeface="+mn-lt"/>
                <a:ea typeface="+mn-ea"/>
                <a:cs typeface="+mn-cs"/>
              </a:rPr>
              <a:t> </a:t>
            </a:r>
            <a:r>
              <a:rPr lang="lt-LT" sz="1200" kern="1200" dirty="0" err="1">
                <a:solidFill>
                  <a:schemeClr val="tx1"/>
                </a:solidFill>
                <a:latin typeface="+mn-lt"/>
                <a:ea typeface="+mn-ea"/>
                <a:cs typeface="+mn-cs"/>
              </a:rPr>
              <a:t>pyramid-shaped</a:t>
            </a:r>
            <a:r>
              <a:rPr lang="lt-LT" sz="1200" kern="1200" dirty="0">
                <a:solidFill>
                  <a:schemeClr val="tx1"/>
                </a:solidFill>
                <a:latin typeface="+mn-lt"/>
                <a:ea typeface="+mn-ea"/>
                <a:cs typeface="+mn-cs"/>
              </a:rPr>
              <a:t> </a:t>
            </a:r>
            <a:r>
              <a:rPr lang="lt-LT" sz="1200" kern="1200" dirty="0" err="1">
                <a:solidFill>
                  <a:schemeClr val="tx1"/>
                </a:solidFill>
                <a:latin typeface="+mn-lt"/>
                <a:ea typeface="+mn-ea"/>
                <a:cs typeface="+mn-cs"/>
              </a:rPr>
              <a:t>aluminium</a:t>
            </a:r>
            <a:r>
              <a:rPr lang="lt-LT" sz="1200" kern="1200" dirty="0">
                <a:solidFill>
                  <a:schemeClr val="tx1"/>
                </a:solidFill>
                <a:latin typeface="+mn-lt"/>
                <a:ea typeface="+mn-ea"/>
                <a:cs typeface="+mn-cs"/>
              </a:rPr>
              <a:t> base</a:t>
            </a:r>
          </a:p>
        </p:txBody>
      </p:sp>
      <p:sp>
        <p:nvSpPr>
          <p:cNvPr id="5" name="Text Placeholder 3">
            <a:extLst>
              <a:ext uri="{FF2B5EF4-FFF2-40B4-BE49-F238E27FC236}">
                <a16:creationId xmlns:a16="http://schemas.microsoft.com/office/drawing/2014/main" id="{09CDD11A-FD6A-09EE-8BCC-976CBCB1680A}"/>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OFY</a:t>
            </a:r>
          </a:p>
        </p:txBody>
      </p:sp>
      <p:pic>
        <p:nvPicPr>
          <p:cNvPr id="24" name="Picture 23">
            <a:extLst>
              <a:ext uri="{FF2B5EF4-FFF2-40B4-BE49-F238E27FC236}">
                <a16:creationId xmlns:a16="http://schemas.microsoft.com/office/drawing/2014/main" id="{96AFBBA1-9F46-C295-2802-4FF56F8E00B2}"/>
              </a:ext>
            </a:extLst>
          </p:cNvPr>
          <p:cNvPicPr>
            <a:picLocks noChangeAspect="1"/>
          </p:cNvPicPr>
          <p:nvPr/>
        </p:nvPicPr>
        <p:blipFill>
          <a:blip r:embed="rId5" cstate="print">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5529054" y="2682976"/>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5" name="Picture 24">
            <a:extLst>
              <a:ext uri="{FF2B5EF4-FFF2-40B4-BE49-F238E27FC236}">
                <a16:creationId xmlns:a16="http://schemas.microsoft.com/office/drawing/2014/main" id="{9DBE861F-748D-2B1F-3DC5-2BB027B7DC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9054" y="5203180"/>
            <a:ext cx="360000" cy="360000"/>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17" name="TextBox 16">
            <a:extLst>
              <a:ext uri="{FF2B5EF4-FFF2-40B4-BE49-F238E27FC236}">
                <a16:creationId xmlns:a16="http://schemas.microsoft.com/office/drawing/2014/main" id="{27F248B2-F19E-9908-A0E8-6AB40A7B827E}"/>
              </a:ext>
            </a:extLst>
          </p:cNvPr>
          <p:cNvSpPr txBox="1"/>
          <p:nvPr/>
        </p:nvSpPr>
        <p:spPr>
          <a:xfrm>
            <a:off x="10325856" y="2105919"/>
            <a:ext cx="1661525" cy="276999"/>
          </a:xfrm>
          <a:prstGeom prst="rect">
            <a:avLst/>
          </a:prstGeom>
          <a:noFill/>
        </p:spPr>
        <p:txBody>
          <a:bodyPr wrap="square" rtlCol="0">
            <a:spAutoFit/>
          </a:bodyPr>
          <a:lstStyle/>
          <a:p>
            <a:pPr algn="ctr"/>
            <a:r>
              <a:rPr lang="lt-LT" sz="1200" b="1" dirty="0" err="1">
                <a:latin typeface="Visuelt Pro" panose="020B0503040202040104" pitchFamily="34" charset="0"/>
              </a:rPr>
              <a:t>Glides</a:t>
            </a:r>
            <a:endParaRPr lang="lt-LT" sz="1200" b="1" dirty="0">
              <a:latin typeface="Visuelt Pro" panose="020B0503040202040104" pitchFamily="34" charset="0"/>
            </a:endParaRPr>
          </a:p>
        </p:txBody>
      </p:sp>
      <p:sp>
        <p:nvSpPr>
          <p:cNvPr id="32" name="TextBox 31">
            <a:extLst>
              <a:ext uri="{FF2B5EF4-FFF2-40B4-BE49-F238E27FC236}">
                <a16:creationId xmlns:a16="http://schemas.microsoft.com/office/drawing/2014/main" id="{765027F3-2AAA-79A4-3044-6C00DC62D457}"/>
              </a:ext>
            </a:extLst>
          </p:cNvPr>
          <p:cNvSpPr txBox="1"/>
          <p:nvPr/>
        </p:nvSpPr>
        <p:spPr>
          <a:xfrm>
            <a:off x="542193" y="6164127"/>
            <a:ext cx="2312178" cy="276999"/>
          </a:xfrm>
          <a:prstGeom prst="rect">
            <a:avLst/>
          </a:prstGeom>
          <a:noFill/>
        </p:spPr>
        <p:txBody>
          <a:bodyPr wrap="square">
            <a:spAutoFit/>
          </a:bodyPr>
          <a:lstStyle/>
          <a:p>
            <a:pPr algn="ctr"/>
            <a:r>
              <a:rPr lang="lt-LT" sz="1200" dirty="0" err="1"/>
              <a:t>Visitor</a:t>
            </a:r>
            <a:r>
              <a:rPr lang="lt-LT" sz="1200" dirty="0"/>
              <a:t> </a:t>
            </a:r>
            <a:r>
              <a:rPr lang="lt-LT" sz="1200" dirty="0" err="1"/>
              <a:t>and</a:t>
            </a:r>
            <a:r>
              <a:rPr lang="lt-LT" sz="1200" dirty="0"/>
              <a:t> </a:t>
            </a:r>
            <a:r>
              <a:rPr lang="lt-LT" sz="1200" dirty="0" err="1"/>
              <a:t>conference</a:t>
            </a:r>
            <a:r>
              <a:rPr lang="lt-LT" sz="1200" dirty="0"/>
              <a:t> </a:t>
            </a:r>
            <a:r>
              <a:rPr lang="lt-LT" sz="1200" dirty="0" err="1"/>
              <a:t>chairs</a:t>
            </a:r>
            <a:endParaRPr lang="lt-LT" sz="1200" dirty="0"/>
          </a:p>
        </p:txBody>
      </p:sp>
      <p:pic>
        <p:nvPicPr>
          <p:cNvPr id="2" name="Picture 1">
            <a:extLst>
              <a:ext uri="{FF2B5EF4-FFF2-40B4-BE49-F238E27FC236}">
                <a16:creationId xmlns:a16="http://schemas.microsoft.com/office/drawing/2014/main" id="{8FFE0D38-CE1C-3191-22E6-8ACC3353F3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47217" y="5171951"/>
            <a:ext cx="740056" cy="740056"/>
          </a:xfrm>
          <a:prstGeom prst="rect">
            <a:avLst/>
          </a:prstGeom>
        </p:spPr>
      </p:pic>
      <p:pic>
        <p:nvPicPr>
          <p:cNvPr id="3" name="Picture 2">
            <a:extLst>
              <a:ext uri="{FF2B5EF4-FFF2-40B4-BE49-F238E27FC236}">
                <a16:creationId xmlns:a16="http://schemas.microsoft.com/office/drawing/2014/main" id="{C99984A7-E2F1-C656-DC06-CF615C251B1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285212" y="5171951"/>
            <a:ext cx="740056" cy="740056"/>
          </a:xfrm>
          <a:prstGeom prst="rect">
            <a:avLst/>
          </a:prstGeom>
        </p:spPr>
      </p:pic>
      <p:sp>
        <p:nvSpPr>
          <p:cNvPr id="7" name="TextBox 6">
            <a:extLst>
              <a:ext uri="{FF2B5EF4-FFF2-40B4-BE49-F238E27FC236}">
                <a16:creationId xmlns:a16="http://schemas.microsoft.com/office/drawing/2014/main" id="{32132CA3-A855-FFBA-4ADC-338C3640360A}"/>
              </a:ext>
            </a:extLst>
          </p:cNvPr>
          <p:cNvSpPr txBox="1"/>
          <p:nvPr/>
        </p:nvSpPr>
        <p:spPr>
          <a:xfrm>
            <a:off x="10374781" y="4628229"/>
            <a:ext cx="1624984" cy="276999"/>
          </a:xfrm>
          <a:prstGeom prst="rect">
            <a:avLst/>
          </a:prstGeom>
          <a:noFill/>
        </p:spPr>
        <p:txBody>
          <a:bodyPr wrap="square" rtlCol="0">
            <a:spAutoFit/>
          </a:bodyPr>
          <a:lstStyle/>
          <a:p>
            <a:pPr algn="ctr"/>
            <a:r>
              <a:rPr lang="lt-LT" sz="1200" b="1" dirty="0" err="1">
                <a:latin typeface="Visuelt Pro" panose="020B0503040202040104" pitchFamily="34" charset="0"/>
              </a:rPr>
              <a:t>Without</a:t>
            </a:r>
            <a:r>
              <a:rPr lang="lt-LT" sz="1200" b="1" dirty="0">
                <a:latin typeface="Visuelt Pro" panose="020B0503040202040104" pitchFamily="34" charset="0"/>
              </a:rPr>
              <a:t> </a:t>
            </a:r>
            <a:r>
              <a:rPr lang="lt-LT" sz="1200" b="1" dirty="0" err="1">
                <a:latin typeface="Visuelt Pro" panose="020B0503040202040104" pitchFamily="34" charset="0"/>
              </a:rPr>
              <a:t>brakes</a:t>
            </a:r>
            <a:endParaRPr lang="lt-LT" sz="1200" b="1" dirty="0">
              <a:latin typeface="Visuelt Pro" panose="020B0503040202040104" pitchFamily="34" charset="0"/>
            </a:endParaRPr>
          </a:p>
        </p:txBody>
      </p:sp>
      <p:sp>
        <p:nvSpPr>
          <p:cNvPr id="9" name="TextBox 8">
            <a:extLst>
              <a:ext uri="{FF2B5EF4-FFF2-40B4-BE49-F238E27FC236}">
                <a16:creationId xmlns:a16="http://schemas.microsoft.com/office/drawing/2014/main" id="{CA436A2A-F8B6-507F-39DE-B7592BA521C9}"/>
              </a:ext>
            </a:extLst>
          </p:cNvPr>
          <p:cNvSpPr txBox="1"/>
          <p:nvPr/>
        </p:nvSpPr>
        <p:spPr>
          <a:xfrm>
            <a:off x="11156619" y="5931942"/>
            <a:ext cx="937240" cy="461665"/>
          </a:xfrm>
          <a:prstGeom prst="rect">
            <a:avLst/>
          </a:prstGeom>
          <a:noFill/>
        </p:spPr>
        <p:txBody>
          <a:bodyPr wrap="square" rtlCol="0">
            <a:spAutoFit/>
          </a:bodyPr>
          <a:lstStyle/>
          <a:p>
            <a:pPr algn="ctr"/>
            <a:r>
              <a:rPr lang="lt-LT" sz="1200" dirty="0" err="1"/>
              <a:t>For</a:t>
            </a:r>
            <a:r>
              <a:rPr lang="lt-LT" sz="1200" dirty="0"/>
              <a:t> </a:t>
            </a:r>
            <a:r>
              <a:rPr lang="lt-LT" sz="1200" dirty="0" err="1"/>
              <a:t>hard</a:t>
            </a:r>
            <a:r>
              <a:rPr lang="lt-LT" sz="1200" dirty="0"/>
              <a:t> </a:t>
            </a:r>
            <a:r>
              <a:rPr lang="lt-LT" sz="1200" dirty="0" err="1"/>
              <a:t>floors</a:t>
            </a:r>
            <a:endParaRPr lang="lt-LT" sz="1200" dirty="0"/>
          </a:p>
        </p:txBody>
      </p:sp>
      <p:sp>
        <p:nvSpPr>
          <p:cNvPr id="10" name="TextBox 9">
            <a:extLst>
              <a:ext uri="{FF2B5EF4-FFF2-40B4-BE49-F238E27FC236}">
                <a16:creationId xmlns:a16="http://schemas.microsoft.com/office/drawing/2014/main" id="{93E200CD-9812-FD12-9098-444424D905D9}"/>
              </a:ext>
            </a:extLst>
          </p:cNvPr>
          <p:cNvSpPr txBox="1"/>
          <p:nvPr/>
        </p:nvSpPr>
        <p:spPr>
          <a:xfrm>
            <a:off x="10328935" y="5931942"/>
            <a:ext cx="937239" cy="461665"/>
          </a:xfrm>
          <a:prstGeom prst="rect">
            <a:avLst/>
          </a:prstGeom>
          <a:noFill/>
        </p:spPr>
        <p:txBody>
          <a:bodyPr wrap="square" rtlCol="0">
            <a:spAutoFit/>
          </a:bodyPr>
          <a:lstStyle/>
          <a:p>
            <a:pPr algn="ctr"/>
            <a:r>
              <a:rPr lang="lt-LT" sz="1200" dirty="0" err="1"/>
              <a:t>For</a:t>
            </a:r>
            <a:r>
              <a:rPr lang="lt-LT" sz="1200" dirty="0"/>
              <a:t> </a:t>
            </a:r>
            <a:r>
              <a:rPr lang="lt-LT" sz="1200" dirty="0" err="1"/>
              <a:t>soft</a:t>
            </a:r>
            <a:r>
              <a:rPr lang="lt-LT" sz="1200" dirty="0"/>
              <a:t> </a:t>
            </a:r>
            <a:r>
              <a:rPr lang="lt-LT" sz="1200" dirty="0" err="1"/>
              <a:t>floors</a:t>
            </a:r>
            <a:endParaRPr lang="lt-LT" sz="1200" dirty="0"/>
          </a:p>
        </p:txBody>
      </p:sp>
      <p:sp>
        <p:nvSpPr>
          <p:cNvPr id="19" name="TextBox 18">
            <a:extLst>
              <a:ext uri="{FF2B5EF4-FFF2-40B4-BE49-F238E27FC236}">
                <a16:creationId xmlns:a16="http://schemas.microsoft.com/office/drawing/2014/main" id="{1F9CE880-F197-EC1A-4C33-602428E3AB5D}"/>
              </a:ext>
            </a:extLst>
          </p:cNvPr>
          <p:cNvSpPr txBox="1"/>
          <p:nvPr/>
        </p:nvSpPr>
        <p:spPr>
          <a:xfrm flipH="1">
            <a:off x="6742181" y="4582062"/>
            <a:ext cx="1388104" cy="646331"/>
          </a:xfrm>
          <a:prstGeom prst="rect">
            <a:avLst/>
          </a:prstGeom>
          <a:noFill/>
        </p:spPr>
        <p:txBody>
          <a:bodyPr wrap="square" rtlCol="0">
            <a:spAutoFit/>
          </a:bodyPr>
          <a:lstStyle/>
          <a:p>
            <a:pPr algn="ctr"/>
            <a:r>
              <a:rPr lang="lt-LT" sz="1200" dirty="0" err="1"/>
              <a:t>Without</a:t>
            </a:r>
            <a:r>
              <a:rPr lang="lt-LT" sz="1200" dirty="0"/>
              <a:t> </a:t>
            </a:r>
            <a:r>
              <a:rPr lang="lt-LT" sz="1200" dirty="0" err="1"/>
              <a:t>integrated</a:t>
            </a:r>
            <a:r>
              <a:rPr lang="lt-LT" sz="1200" dirty="0"/>
              <a:t> </a:t>
            </a:r>
            <a:r>
              <a:rPr lang="lt-LT" sz="1200" dirty="0" err="1"/>
              <a:t>back</a:t>
            </a:r>
            <a:r>
              <a:rPr lang="lt-LT" sz="1200" dirty="0"/>
              <a:t> </a:t>
            </a:r>
            <a:r>
              <a:rPr lang="lt-LT" sz="1200" dirty="0" err="1"/>
              <a:t>support</a:t>
            </a:r>
            <a:endParaRPr lang="lt-LT" sz="1200" dirty="0"/>
          </a:p>
        </p:txBody>
      </p:sp>
      <p:pic>
        <p:nvPicPr>
          <p:cNvPr id="28" name="Picture 27">
            <a:extLst>
              <a:ext uri="{FF2B5EF4-FFF2-40B4-BE49-F238E27FC236}">
                <a16:creationId xmlns:a16="http://schemas.microsoft.com/office/drawing/2014/main" id="{5CDD1D63-A948-AD93-8F9B-F4F568C7A70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335" t="29154" r="19903" b="43080"/>
          <a:stretch/>
        </p:blipFill>
        <p:spPr>
          <a:xfrm>
            <a:off x="8837241" y="2874440"/>
            <a:ext cx="966243" cy="966243"/>
          </a:xfrm>
          <a:prstGeom prst="rect">
            <a:avLst/>
          </a:prstGeom>
        </p:spPr>
      </p:pic>
      <p:pic>
        <p:nvPicPr>
          <p:cNvPr id="29" name="Picture 28">
            <a:extLst>
              <a:ext uri="{FF2B5EF4-FFF2-40B4-BE49-F238E27FC236}">
                <a16:creationId xmlns:a16="http://schemas.microsoft.com/office/drawing/2014/main" id="{A6D6E241-90EE-138E-C3AD-335798FC6B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219" t="31737" r="19525" b="40005"/>
          <a:stretch/>
        </p:blipFill>
        <p:spPr>
          <a:xfrm>
            <a:off x="8837241" y="4720059"/>
            <a:ext cx="966243" cy="966243"/>
          </a:xfrm>
          <a:prstGeom prst="rect">
            <a:avLst/>
          </a:prstGeom>
        </p:spPr>
      </p:pic>
      <p:sp>
        <p:nvSpPr>
          <p:cNvPr id="11" name="TextBox 10">
            <a:extLst>
              <a:ext uri="{FF2B5EF4-FFF2-40B4-BE49-F238E27FC236}">
                <a16:creationId xmlns:a16="http://schemas.microsoft.com/office/drawing/2014/main" id="{742508C8-A247-B872-F9C4-D217C1628025}"/>
              </a:ext>
            </a:extLst>
          </p:cNvPr>
          <p:cNvSpPr txBox="1"/>
          <p:nvPr/>
        </p:nvSpPr>
        <p:spPr>
          <a:xfrm flipH="1">
            <a:off x="5011096" y="3204058"/>
            <a:ext cx="1388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kern="1200" dirty="0" err="1">
                <a:solidFill>
                  <a:schemeClr val="tx1"/>
                </a:solidFill>
                <a:latin typeface="+mn-lt"/>
                <a:ea typeface="+mn-ea"/>
                <a:cs typeface="+mn-cs"/>
              </a:rPr>
              <a:t>Powder-coated</a:t>
            </a:r>
            <a:r>
              <a:rPr lang="lt-LT" sz="1200" kern="1200" dirty="0">
                <a:solidFill>
                  <a:schemeClr val="tx1"/>
                </a:solidFill>
                <a:latin typeface="+mn-lt"/>
                <a:ea typeface="+mn-ea"/>
                <a:cs typeface="+mn-cs"/>
              </a:rPr>
              <a:t> </a:t>
            </a:r>
            <a:r>
              <a:rPr lang="lt-LT" sz="1200" kern="1200" dirty="0" err="1">
                <a:solidFill>
                  <a:schemeClr val="tx1"/>
                </a:solidFill>
                <a:latin typeface="+mn-lt"/>
                <a:ea typeface="+mn-ea"/>
                <a:cs typeface="+mn-cs"/>
              </a:rPr>
              <a:t>pyramid-shaped</a:t>
            </a:r>
            <a:r>
              <a:rPr lang="lt-LT" sz="1200" kern="1200" dirty="0">
                <a:solidFill>
                  <a:schemeClr val="tx1"/>
                </a:solidFill>
                <a:latin typeface="+mn-lt"/>
                <a:ea typeface="+mn-ea"/>
                <a:cs typeface="+mn-cs"/>
              </a:rPr>
              <a:t> </a:t>
            </a:r>
            <a:r>
              <a:rPr lang="lt-LT" sz="1200" kern="1200" dirty="0" err="1">
                <a:solidFill>
                  <a:schemeClr val="tx1"/>
                </a:solidFill>
                <a:latin typeface="+mn-lt"/>
                <a:ea typeface="+mn-ea"/>
                <a:cs typeface="+mn-cs"/>
              </a:rPr>
              <a:t>aluminium</a:t>
            </a:r>
            <a:r>
              <a:rPr lang="lt-LT" sz="1200" kern="1200" dirty="0">
                <a:solidFill>
                  <a:schemeClr val="tx1"/>
                </a:solidFill>
                <a:latin typeface="+mn-lt"/>
                <a:ea typeface="+mn-ea"/>
                <a:cs typeface="+mn-cs"/>
              </a:rPr>
              <a:t> base</a:t>
            </a:r>
          </a:p>
        </p:txBody>
      </p:sp>
      <p:grpSp>
        <p:nvGrpSpPr>
          <p:cNvPr id="18" name="Group 17">
            <a:extLst>
              <a:ext uri="{FF2B5EF4-FFF2-40B4-BE49-F238E27FC236}">
                <a16:creationId xmlns:a16="http://schemas.microsoft.com/office/drawing/2014/main" id="{5EA0EEF9-FC7C-5F58-B370-D4A08D536DDB}"/>
              </a:ext>
            </a:extLst>
          </p:cNvPr>
          <p:cNvGrpSpPr/>
          <p:nvPr/>
        </p:nvGrpSpPr>
        <p:grpSpPr>
          <a:xfrm>
            <a:off x="10619360" y="2758399"/>
            <a:ext cx="1104479" cy="507258"/>
            <a:chOff x="10427121" y="2631588"/>
            <a:chExt cx="1426480" cy="655144"/>
          </a:xfrm>
        </p:grpSpPr>
        <p:pic>
          <p:nvPicPr>
            <p:cNvPr id="15" name="Picture 14">
              <a:extLst>
                <a:ext uri="{FF2B5EF4-FFF2-40B4-BE49-F238E27FC236}">
                  <a16:creationId xmlns:a16="http://schemas.microsoft.com/office/drawing/2014/main" id="{CF88D8D3-55F4-A4C6-0C66-1E17040BD62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427121" y="2631588"/>
              <a:ext cx="628906" cy="628906"/>
            </a:xfrm>
            <a:prstGeom prst="rect">
              <a:avLst/>
            </a:prstGeom>
          </p:spPr>
        </p:pic>
        <p:pic>
          <p:nvPicPr>
            <p:cNvPr id="12" name="Picture 11">
              <a:extLst>
                <a:ext uri="{FF2B5EF4-FFF2-40B4-BE49-F238E27FC236}">
                  <a16:creationId xmlns:a16="http://schemas.microsoft.com/office/drawing/2014/main" id="{1533FF00-E6F1-B6A6-D9ED-04FFD5FBC24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1224695" y="2657826"/>
              <a:ext cx="628906" cy="628906"/>
            </a:xfrm>
            <a:prstGeom prst="rect">
              <a:avLst/>
            </a:prstGeom>
          </p:spPr>
        </p:pic>
      </p:grpSp>
      <p:pic>
        <p:nvPicPr>
          <p:cNvPr id="14" name="Picture 13">
            <a:extLst>
              <a:ext uri="{FF2B5EF4-FFF2-40B4-BE49-F238E27FC236}">
                <a16:creationId xmlns:a16="http://schemas.microsoft.com/office/drawing/2014/main" id="{B110A784-CC94-4F43-C0EE-B1766036CE4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131" t="-5740" r="17391"/>
          <a:stretch/>
        </p:blipFill>
        <p:spPr>
          <a:xfrm>
            <a:off x="6953111" y="3414867"/>
            <a:ext cx="966243" cy="966243"/>
          </a:xfrm>
          <a:prstGeom prst="rect">
            <a:avLst/>
          </a:prstGeom>
        </p:spPr>
      </p:pic>
    </p:spTree>
    <p:extLst>
      <p:ext uri="{BB962C8B-B14F-4D97-AF65-F5344CB8AC3E}">
        <p14:creationId xmlns:p14="http://schemas.microsoft.com/office/powerpoint/2010/main" val="3836831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BEE07-C83B-FC33-2488-0AC618F5341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1FAD280-1BC2-9DD0-F9EE-433D91BD7801}"/>
              </a:ext>
            </a:extLst>
          </p:cNvPr>
          <p:cNvSpPr>
            <a:spLocks noGrp="1"/>
          </p:cNvSpPr>
          <p:nvPr>
            <p:ph type="body" sz="quarter" idx="24"/>
          </p:nvPr>
        </p:nvSpPr>
        <p:spPr/>
        <p:txBody>
          <a:bodyPr/>
          <a:lstStyle/>
          <a:p>
            <a:r>
              <a:rPr lang="lt-LT" dirty="0"/>
              <a:t>OFY</a:t>
            </a:r>
          </a:p>
        </p:txBody>
      </p:sp>
      <p:sp>
        <p:nvSpPr>
          <p:cNvPr id="3" name="Picture Placeholder 2">
            <a:extLst>
              <a:ext uri="{FF2B5EF4-FFF2-40B4-BE49-F238E27FC236}">
                <a16:creationId xmlns:a16="http://schemas.microsoft.com/office/drawing/2014/main" id="{C7E316E9-793A-FE90-F118-148F78970561}"/>
              </a:ext>
            </a:extLst>
          </p:cNvPr>
          <p:cNvSpPr>
            <a:spLocks noGrp="1"/>
          </p:cNvSpPr>
          <p:nvPr>
            <p:ph type="pic" sz="quarter" idx="23"/>
          </p:nvPr>
        </p:nvSpPr>
        <p:spPr>
          <a:xfrm>
            <a:off x="5334000" y="0"/>
            <a:ext cx="6858000" cy="6858000"/>
          </a:xfrm>
        </p:spPr>
        <p:txBody>
          <a:bodyPr/>
          <a:lstStyle/>
          <a:p>
            <a:endParaRPr lang="lt-LT"/>
          </a:p>
        </p:txBody>
      </p:sp>
      <p:sp>
        <p:nvSpPr>
          <p:cNvPr id="14" name="Text Placeholder 2">
            <a:extLst>
              <a:ext uri="{FF2B5EF4-FFF2-40B4-BE49-F238E27FC236}">
                <a16:creationId xmlns:a16="http://schemas.microsoft.com/office/drawing/2014/main" id="{53757212-025F-4B5D-CB0C-DDA08A325755}"/>
              </a:ext>
            </a:extLst>
          </p:cNvPr>
          <p:cNvSpPr txBox="1">
            <a:spLocks/>
          </p:cNvSpPr>
          <p:nvPr/>
        </p:nvSpPr>
        <p:spPr>
          <a:xfrm>
            <a:off x="479425" y="1850923"/>
            <a:ext cx="4289277" cy="3236757"/>
          </a:xfrm>
          <a:prstGeom prst="rect">
            <a:avLst/>
          </a:prstGeom>
        </p:spPr>
        <p:txBody>
          <a:bodyPr>
            <a:normAutofit fontScale="70000" lnSpcReduction="20000"/>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OFY stands for ‘Only For You’. When designing the chair, we tried to ensure that it could be used by different companies in different architectural spaces and that each employee could have ‘their own’ chair.</a:t>
            </a:r>
          </a:p>
        </p:txBody>
      </p:sp>
      <p:sp>
        <p:nvSpPr>
          <p:cNvPr id="15" name="Text Placeholder 10">
            <a:extLst>
              <a:ext uri="{FF2B5EF4-FFF2-40B4-BE49-F238E27FC236}">
                <a16:creationId xmlns:a16="http://schemas.microsoft.com/office/drawing/2014/main" id="{40AF909A-6D74-FECD-41FE-10436FFDC2FF}"/>
              </a:ext>
            </a:extLst>
          </p:cNvPr>
          <p:cNvSpPr txBox="1">
            <a:spLocks/>
          </p:cNvSpPr>
          <p:nvPr/>
        </p:nvSpPr>
        <p:spPr>
          <a:xfrm>
            <a:off x="479425" y="5455804"/>
            <a:ext cx="4549775" cy="461214"/>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000" dirty="0"/>
              <a:t>Marcelo Alegre</a:t>
            </a:r>
            <a:endParaRPr lang="en-US" sz="2000" dirty="0"/>
          </a:p>
        </p:txBody>
      </p:sp>
      <p:pic>
        <p:nvPicPr>
          <p:cNvPr id="6" name="Graphic 5">
            <a:extLst>
              <a:ext uri="{FF2B5EF4-FFF2-40B4-BE49-F238E27FC236}">
                <a16:creationId xmlns:a16="http://schemas.microsoft.com/office/drawing/2014/main" id="{74311B40-11F6-B9FB-2F79-070F52DC91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10" y="1247830"/>
            <a:ext cx="420934" cy="341513"/>
          </a:xfrm>
          <a:prstGeom prst="rect">
            <a:avLst/>
          </a:prstGeom>
        </p:spPr>
      </p:pic>
      <p:pic>
        <p:nvPicPr>
          <p:cNvPr id="2" name="OFY_TREE_final_ppt_VLQ">
            <a:hlinkClick r:id="" action="ppaction://media"/>
            <a:extLst>
              <a:ext uri="{FF2B5EF4-FFF2-40B4-BE49-F238E27FC236}">
                <a16:creationId xmlns:a16="http://schemas.microsoft.com/office/drawing/2014/main" id="{4D6EEABD-9FB5-9BF1-907B-BC2176B3C2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33213" y="0"/>
            <a:ext cx="6858000" cy="6858000"/>
          </a:xfrm>
          <a:prstGeom prst="rect">
            <a:avLst/>
          </a:prstGeom>
        </p:spPr>
      </p:pic>
    </p:spTree>
    <p:extLst>
      <p:ext uri="{BB962C8B-B14F-4D97-AF65-F5344CB8AC3E}">
        <p14:creationId xmlns:p14="http://schemas.microsoft.com/office/powerpoint/2010/main" val="374847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297E-D0AB-976E-D4EC-E87408726981}"/>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C1487843-D8BD-6E66-BE3B-A07C51C13179}"/>
              </a:ext>
            </a:extLst>
          </p:cNvPr>
          <p:cNvSpPr>
            <a:spLocks noGrp="1"/>
          </p:cNvSpPr>
          <p:nvPr>
            <p:ph type="body" sz="quarter" idx="13"/>
          </p:nvPr>
        </p:nvSpPr>
        <p:spPr/>
        <p:txBody>
          <a:bodyPr>
            <a:normAutofit fontScale="85000" lnSpcReduction="10000"/>
          </a:bodyPr>
          <a:lstStyle/>
          <a:p>
            <a:r>
              <a:rPr lang="en-US" dirty="0"/>
              <a:t>Concept inspired by the </a:t>
            </a:r>
            <a:r>
              <a:rPr lang="en-US" dirty="0" err="1"/>
              <a:t>resimercial</a:t>
            </a:r>
            <a:r>
              <a:rPr lang="en-US" dirty="0"/>
              <a:t> design trend</a:t>
            </a:r>
          </a:p>
        </p:txBody>
      </p:sp>
      <p:sp>
        <p:nvSpPr>
          <p:cNvPr id="15" name="Text Placeholder 4">
            <a:extLst>
              <a:ext uri="{FF2B5EF4-FFF2-40B4-BE49-F238E27FC236}">
                <a16:creationId xmlns:a16="http://schemas.microsoft.com/office/drawing/2014/main" id="{B15D4E25-1031-8CE2-3192-9CB851B1D52C}"/>
              </a:ext>
            </a:extLst>
          </p:cNvPr>
          <p:cNvSpPr>
            <a:spLocks noGrp="1"/>
          </p:cNvSpPr>
          <p:nvPr>
            <p:ph type="body" sz="quarter" idx="24"/>
          </p:nvPr>
        </p:nvSpPr>
        <p:spPr/>
        <p:txBody>
          <a:bodyPr/>
          <a:lstStyle/>
          <a:p>
            <a:r>
              <a:rPr lang="lt-LT" dirty="0"/>
              <a:t>OFY</a:t>
            </a:r>
            <a:endParaRPr lang="en-US" dirty="0"/>
          </a:p>
        </p:txBody>
      </p:sp>
      <p:pic>
        <p:nvPicPr>
          <p:cNvPr id="2" name="Picture Placeholder 1">
            <a:extLst>
              <a:ext uri="{FF2B5EF4-FFF2-40B4-BE49-F238E27FC236}">
                <a16:creationId xmlns:a16="http://schemas.microsoft.com/office/drawing/2014/main" id="{9E8CA326-DD4B-C1CA-1B2D-990C95C5A7CE}"/>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1507" t="171" r="5013" b="-171"/>
          <a:stretch/>
        </p:blipFill>
        <p:spPr>
          <a:xfrm>
            <a:off x="0" y="1697426"/>
            <a:ext cx="6096000" cy="5157787"/>
          </a:xfrm>
          <a:prstGeom prst="rect">
            <a:avLst/>
          </a:prstGeom>
        </p:spPr>
      </p:pic>
      <p:pic>
        <p:nvPicPr>
          <p:cNvPr id="4" name="Picture Placeholder 3">
            <a:extLst>
              <a:ext uri="{FF2B5EF4-FFF2-40B4-BE49-F238E27FC236}">
                <a16:creationId xmlns:a16="http://schemas.microsoft.com/office/drawing/2014/main" id="{B0B6DC63-84C1-F15E-CD1D-180A1EADA02A}"/>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16759" r="16759"/>
          <a:stretch/>
        </p:blipFill>
        <p:spPr>
          <a:xfrm>
            <a:off x="6096000" y="1709178"/>
            <a:ext cx="6096000" cy="5157787"/>
          </a:xfrm>
          <a:prstGeom prst="rect">
            <a:avLst/>
          </a:prstGeom>
        </p:spPr>
      </p:pic>
    </p:spTree>
    <p:extLst>
      <p:ext uri="{BB962C8B-B14F-4D97-AF65-F5344CB8AC3E}">
        <p14:creationId xmlns:p14="http://schemas.microsoft.com/office/powerpoint/2010/main" val="2374866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FDD2-4A1D-8796-F918-F6DA01258BA1}"/>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03ED853-90D0-6380-1355-F1941488B099}"/>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r="12748"/>
          <a:stretch/>
        </p:blipFill>
        <p:spPr>
          <a:xfrm>
            <a:off x="0" y="1"/>
            <a:ext cx="12192000" cy="6858000"/>
          </a:xfrm>
        </p:spPr>
      </p:pic>
      <p:pic>
        <p:nvPicPr>
          <p:cNvPr id="11" name="Graphic 10">
            <a:extLst>
              <a:ext uri="{FF2B5EF4-FFF2-40B4-BE49-F238E27FC236}">
                <a16:creationId xmlns:a16="http://schemas.microsoft.com/office/drawing/2014/main" id="{0407C5EC-F6DE-26C2-8D44-46147EF151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345" y="445653"/>
            <a:ext cx="2017788" cy="191848"/>
          </a:xfrm>
          <a:prstGeom prst="rect">
            <a:avLst/>
          </a:prstGeom>
        </p:spPr>
      </p:pic>
      <p:sp>
        <p:nvSpPr>
          <p:cNvPr id="12" name="Text Placeholder 2">
            <a:extLst>
              <a:ext uri="{FF2B5EF4-FFF2-40B4-BE49-F238E27FC236}">
                <a16:creationId xmlns:a16="http://schemas.microsoft.com/office/drawing/2014/main" id="{9F9A55C9-36E3-459B-0D07-0170CAB0B434}"/>
              </a:ext>
            </a:extLst>
          </p:cNvPr>
          <p:cNvSpPr txBox="1">
            <a:spLocks/>
          </p:cNvSpPr>
          <p:nvPr/>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25937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204C940-2A28-7AF3-25C4-F1D4893CC668}"/>
              </a:ext>
            </a:extLst>
          </p:cNvPr>
          <p:cNvSpPr>
            <a:spLocks noGrp="1"/>
          </p:cNvSpPr>
          <p:nvPr>
            <p:ph type="pic" sz="quarter" idx="25"/>
          </p:nvPr>
        </p:nvSpPr>
        <p:spPr/>
        <p:txBody>
          <a:bodyPr/>
          <a:lstStyle/>
          <a:p>
            <a:endParaRPr lang="en-US"/>
          </a:p>
        </p:txBody>
      </p:sp>
      <p:sp>
        <p:nvSpPr>
          <p:cNvPr id="4" name="Text Placeholder 3">
            <a:extLst>
              <a:ext uri="{FF2B5EF4-FFF2-40B4-BE49-F238E27FC236}">
                <a16:creationId xmlns:a16="http://schemas.microsoft.com/office/drawing/2014/main" id="{26588B36-5ACB-3830-93B5-DD0F154C1367}"/>
              </a:ext>
            </a:extLst>
          </p:cNvPr>
          <p:cNvSpPr>
            <a:spLocks noGrp="1"/>
          </p:cNvSpPr>
          <p:nvPr>
            <p:ph type="body" sz="quarter" idx="13"/>
          </p:nvPr>
        </p:nvSpPr>
        <p:spPr/>
        <p:txBody>
          <a:bodyPr>
            <a:normAutofit fontScale="92500"/>
          </a:bodyPr>
          <a:lstStyle/>
          <a:p>
            <a:r>
              <a:rPr lang="en-US" sz="3200" dirty="0"/>
              <a:t>OFY is a wide collection of chairs with an exceptionally </a:t>
            </a:r>
            <a:r>
              <a:rPr lang="en-US" sz="3200" dirty="0" err="1"/>
              <a:t>cosy</a:t>
            </a:r>
            <a:r>
              <a:rPr lang="en-US" sz="3200" dirty="0"/>
              <a:t> design</a:t>
            </a:r>
          </a:p>
        </p:txBody>
      </p:sp>
      <p:pic>
        <p:nvPicPr>
          <p:cNvPr id="2" name="Picture Placeholder 4">
            <a:extLst>
              <a:ext uri="{FF2B5EF4-FFF2-40B4-BE49-F238E27FC236}">
                <a16:creationId xmlns:a16="http://schemas.microsoft.com/office/drawing/2014/main" id="{563406E5-2982-815F-B990-9DC1388FD5EB}"/>
              </a:ext>
            </a:extLst>
          </p:cNvPr>
          <p:cNvPicPr>
            <a:picLocks noChangeAspect="1"/>
          </p:cNvPicPr>
          <p:nvPr/>
        </p:nvPicPr>
        <p:blipFill rotWithShape="1">
          <a:blip r:embed="rId3">
            <a:extLst>
              <a:ext uri="{28A0092B-C50C-407E-A947-70E740481C1C}">
                <a14:useLocalDpi xmlns:a14="http://schemas.microsoft.com/office/drawing/2010/main" val="0"/>
              </a:ext>
            </a:extLst>
          </a:blip>
          <a:srcRect l="-5" t="12396" r="5" b="12396"/>
          <a:stretch/>
        </p:blipFill>
        <p:spPr>
          <a:xfrm>
            <a:off x="-575" y="1700212"/>
            <a:ext cx="12192000"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64998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7710EA7-1E0E-7D77-3CE5-7E33813B033A}"/>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101" t="20218" r="101" b="4592"/>
          <a:stretch/>
        </p:blipFill>
        <p:spPr>
          <a:xfrm>
            <a:off x="0" y="1700213"/>
            <a:ext cx="12192000" cy="5157787"/>
          </a:xfrm>
        </p:spPr>
      </p:pic>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p:txBody>
          <a:bodyPr/>
          <a:lstStyle/>
          <a:p>
            <a:r>
              <a:rPr lang="en-US" dirty="0"/>
              <a:t>The chair collection consists of</a:t>
            </a:r>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p:txBody>
          <a:bodyPr/>
          <a:lstStyle/>
          <a:p>
            <a:r>
              <a:rPr lang="lt-LT" dirty="0"/>
              <a:t>OFY</a:t>
            </a:r>
          </a:p>
        </p:txBody>
      </p:sp>
      <p:sp>
        <p:nvSpPr>
          <p:cNvPr id="7" name="Text Placeholder 6">
            <a:extLst>
              <a:ext uri="{FF2B5EF4-FFF2-40B4-BE49-F238E27FC236}">
                <a16:creationId xmlns:a16="http://schemas.microsoft.com/office/drawing/2014/main" id="{4B145B1F-2BF8-C068-BEBA-AFE204DCDEE8}"/>
              </a:ext>
            </a:extLst>
          </p:cNvPr>
          <p:cNvSpPr>
            <a:spLocks noGrp="1"/>
          </p:cNvSpPr>
          <p:nvPr>
            <p:ph type="body" sz="quarter" idx="26"/>
          </p:nvPr>
        </p:nvSpPr>
        <p:spPr>
          <a:xfrm>
            <a:off x="-112775" y="6402388"/>
            <a:ext cx="4064400" cy="392112"/>
          </a:xfrm>
        </p:spPr>
        <p:txBody>
          <a:bodyPr/>
          <a:lstStyle/>
          <a:p>
            <a:r>
              <a:rPr lang="lt-LT" dirty="0" err="1"/>
              <a:t>Executive</a:t>
            </a:r>
            <a:r>
              <a:rPr lang="lt-LT" dirty="0"/>
              <a:t> </a:t>
            </a:r>
            <a:r>
              <a:rPr lang="lt-LT" dirty="0" err="1"/>
              <a:t>chairs</a:t>
            </a:r>
            <a:endParaRPr lang="lt-LT" dirty="0"/>
          </a:p>
        </p:txBody>
      </p:sp>
      <p:sp>
        <p:nvSpPr>
          <p:cNvPr id="9" name="Text Placeholder 8">
            <a:extLst>
              <a:ext uri="{FF2B5EF4-FFF2-40B4-BE49-F238E27FC236}">
                <a16:creationId xmlns:a16="http://schemas.microsoft.com/office/drawing/2014/main" id="{7498EA71-CBA9-2FFE-21FC-52AEA532CA57}"/>
              </a:ext>
            </a:extLst>
          </p:cNvPr>
          <p:cNvSpPr>
            <a:spLocks noGrp="1"/>
          </p:cNvSpPr>
          <p:nvPr>
            <p:ph type="body" sz="quarter" idx="27"/>
          </p:nvPr>
        </p:nvSpPr>
        <p:spPr>
          <a:xfrm>
            <a:off x="4327340" y="6402388"/>
            <a:ext cx="4064400" cy="392112"/>
          </a:xfrm>
        </p:spPr>
        <p:txBody>
          <a:bodyPr/>
          <a:lstStyle/>
          <a:p>
            <a:r>
              <a:rPr lang="lt-LT" dirty="0" err="1"/>
              <a:t>Task</a:t>
            </a:r>
            <a:r>
              <a:rPr lang="lt-LT" dirty="0"/>
              <a:t> </a:t>
            </a:r>
            <a:r>
              <a:rPr lang="lt-LT" dirty="0" err="1"/>
              <a:t>chairs</a:t>
            </a:r>
            <a:endParaRPr lang="lt-LT" dirty="0"/>
          </a:p>
        </p:txBody>
      </p:sp>
      <p:sp>
        <p:nvSpPr>
          <p:cNvPr id="5" name="Text Placeholder 8">
            <a:extLst>
              <a:ext uri="{FF2B5EF4-FFF2-40B4-BE49-F238E27FC236}">
                <a16:creationId xmlns:a16="http://schemas.microsoft.com/office/drawing/2014/main" id="{C0488D4D-3972-5F51-8BED-FAC47FED4298}"/>
              </a:ext>
            </a:extLst>
          </p:cNvPr>
          <p:cNvSpPr txBox="1">
            <a:spLocks/>
          </p:cNvSpPr>
          <p:nvPr/>
        </p:nvSpPr>
        <p:spPr>
          <a:xfrm>
            <a:off x="8642323" y="6402388"/>
            <a:ext cx="3562034" cy="392112"/>
          </a:xfrm>
          <a:prstGeom prst="rect">
            <a:avLst/>
          </a:prstGeom>
        </p:spPr>
        <p:txBody>
          <a:bodyPr vert="horz" lIns="0" tIns="45720" rIns="0" bIns="45720" rtlCol="0">
            <a:normAutofit/>
          </a:bodyPr>
          <a:lstStyle>
            <a:lvl1pPr marL="0" indent="0" algn="ctr" defTabSz="914400" rtl="0" eaLnBrk="1" latinLnBrk="0" hangingPunct="1">
              <a:lnSpc>
                <a:spcPct val="100000"/>
              </a:lnSpc>
              <a:spcBef>
                <a:spcPts val="1000"/>
              </a:spcBef>
              <a:buFont typeface="Visuelt Pro Light" panose="020B0303040202040104" pitchFamily="34" charset="0"/>
              <a:buNone/>
              <a:defRPr sz="1000" b="1" kern="1200" baseline="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b="1" kern="1200" baseline="0">
                <a:solidFill>
                  <a:schemeClr val="tx1"/>
                </a:solidFill>
                <a:latin typeface="Visuelt Pro" panose="020B0503040202040104" pitchFamily="34" charset="0"/>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b="1" kern="1200" baseline="0">
                <a:solidFill>
                  <a:schemeClr val="tx1"/>
                </a:solidFill>
                <a:latin typeface="Visuelt Pro" panose="020B05030402020401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err="1"/>
              <a:t>Visitor</a:t>
            </a:r>
            <a:r>
              <a:rPr lang="lt-LT" dirty="0"/>
              <a:t> </a:t>
            </a:r>
            <a:r>
              <a:rPr lang="lt-LT" dirty="0" err="1"/>
              <a:t>chairs</a:t>
            </a:r>
            <a:endParaRPr lang="lt-LT" dirty="0"/>
          </a:p>
        </p:txBody>
      </p:sp>
    </p:spTree>
    <p:extLst>
      <p:ext uri="{BB962C8B-B14F-4D97-AF65-F5344CB8AC3E}">
        <p14:creationId xmlns:p14="http://schemas.microsoft.com/office/powerpoint/2010/main" val="1790545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55AD2-FB0D-449E-A42C-58C04A304B50}"/>
              </a:ext>
            </a:extLst>
          </p:cNvPr>
          <p:cNvSpPr>
            <a:spLocks noGrp="1"/>
          </p:cNvSpPr>
          <p:nvPr>
            <p:ph type="body" sz="quarter" idx="13"/>
          </p:nvPr>
        </p:nvSpPr>
        <p:spPr>
          <a:xfrm>
            <a:off x="491784" y="1066165"/>
            <a:ext cx="4385831" cy="1377932"/>
          </a:xfrm>
        </p:spPr>
        <p:txBody>
          <a:bodyPr>
            <a:normAutofit/>
          </a:bodyPr>
          <a:lstStyle/>
          <a:p>
            <a:r>
              <a:rPr lang="en-US" sz="3700" dirty="0"/>
              <a:t>Key features of the OFY chairs:</a:t>
            </a:r>
          </a:p>
        </p:txBody>
      </p:sp>
      <p:sp>
        <p:nvSpPr>
          <p:cNvPr id="3" name="Text Placeholder 2">
            <a:extLst>
              <a:ext uri="{FF2B5EF4-FFF2-40B4-BE49-F238E27FC236}">
                <a16:creationId xmlns:a16="http://schemas.microsoft.com/office/drawing/2014/main" id="{A019EAB2-1D00-4EF2-9B6C-CB94C9D21FE8}"/>
              </a:ext>
            </a:extLst>
          </p:cNvPr>
          <p:cNvSpPr>
            <a:spLocks noGrp="1"/>
          </p:cNvSpPr>
          <p:nvPr>
            <p:ph type="body" sz="quarter" idx="15"/>
          </p:nvPr>
        </p:nvSpPr>
        <p:spPr>
          <a:xfrm>
            <a:off x="491783" y="3940138"/>
            <a:ext cx="4326797" cy="2552101"/>
          </a:xfrm>
        </p:spPr>
        <p:txBody>
          <a:bodyPr>
            <a:normAutofit/>
          </a:bodyPr>
          <a:lstStyle/>
          <a:p>
            <a:pPr marL="457200" indent="-457200">
              <a:buFont typeface="Visuelt Pro Light" panose="020B0303040202040104" pitchFamily="34" charset="0"/>
              <a:buChar char="–"/>
            </a:pPr>
            <a:r>
              <a:rPr lang="en-US" sz="2400" dirty="0"/>
              <a:t>Exceptionally </a:t>
            </a:r>
            <a:r>
              <a:rPr lang="en-US" sz="2400" dirty="0" err="1"/>
              <a:t>cosy</a:t>
            </a:r>
            <a:r>
              <a:rPr lang="en-US" sz="2400" dirty="0"/>
              <a:t> design.</a:t>
            </a:r>
          </a:p>
          <a:p>
            <a:pPr marL="457200" indent="-457200">
              <a:buFont typeface="Visuelt Pro Light" panose="020B0303040202040104" pitchFamily="34" charset="0"/>
              <a:buChar char="–"/>
            </a:pPr>
            <a:r>
              <a:rPr lang="en-US" sz="2400" dirty="0"/>
              <a:t>Wide range of applications in the office.</a:t>
            </a:r>
          </a:p>
          <a:p>
            <a:pPr marL="457200" indent="-457200">
              <a:buFont typeface="Visuelt Pro Light" panose="020B0303040202040104" pitchFamily="34" charset="0"/>
              <a:buChar char="–"/>
            </a:pPr>
            <a:r>
              <a:rPr lang="en-US" sz="2400" dirty="0"/>
              <a:t>Meet the most important ergonomic needs.</a:t>
            </a:r>
          </a:p>
        </p:txBody>
      </p:sp>
      <p:pic>
        <p:nvPicPr>
          <p:cNvPr id="4" name="Picture Placeholder 4">
            <a:extLst>
              <a:ext uri="{FF2B5EF4-FFF2-40B4-BE49-F238E27FC236}">
                <a16:creationId xmlns:a16="http://schemas.microsoft.com/office/drawing/2014/main" id="{22809747-3D06-B761-F06F-4EB4705DD35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907" t="3586" r="3841" b="3586"/>
          <a:stretch/>
        </p:blipFill>
        <p:spPr>
          <a:xfrm>
            <a:off x="5305425" y="0"/>
            <a:ext cx="6886575" cy="6858000"/>
          </a:xfrm>
          <a:prstGeom prst="rect">
            <a:avLst/>
          </a:prstGeom>
        </p:spPr>
      </p:pic>
    </p:spTree>
    <p:extLst>
      <p:ext uri="{BB962C8B-B14F-4D97-AF65-F5344CB8AC3E}">
        <p14:creationId xmlns:p14="http://schemas.microsoft.com/office/powerpoint/2010/main" val="1244104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B97295-1881-B65A-0720-764C6055D48A}"/>
              </a:ext>
            </a:extLst>
          </p:cNvPr>
          <p:cNvSpPr txBox="1">
            <a:spLocks/>
          </p:cNvSpPr>
          <p:nvPr/>
        </p:nvSpPr>
        <p:spPr>
          <a:xfrm>
            <a:off x="479425" y="1950710"/>
            <a:ext cx="5616575" cy="1038226"/>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dirty="0"/>
          </a:p>
        </p:txBody>
      </p:sp>
      <p:sp>
        <p:nvSpPr>
          <p:cNvPr id="4" name="Text Placeholder 3">
            <a:extLst>
              <a:ext uri="{FF2B5EF4-FFF2-40B4-BE49-F238E27FC236}">
                <a16:creationId xmlns:a16="http://schemas.microsoft.com/office/drawing/2014/main" id="{0A442828-28EE-198B-5C6C-D5A037290B46}"/>
              </a:ext>
            </a:extLst>
          </p:cNvPr>
          <p:cNvSpPr>
            <a:spLocks noGrp="1"/>
          </p:cNvSpPr>
          <p:nvPr>
            <p:ph type="body" sz="quarter" idx="13"/>
          </p:nvPr>
        </p:nvSpPr>
        <p:spPr/>
        <p:txBody>
          <a:bodyPr/>
          <a:lstStyle/>
          <a:p>
            <a:r>
              <a:rPr lang="lt-LT" dirty="0" err="1"/>
              <a:t>Exceptionally</a:t>
            </a:r>
            <a:r>
              <a:rPr lang="lt-LT" dirty="0"/>
              <a:t> </a:t>
            </a:r>
            <a:r>
              <a:rPr lang="lt-LT" dirty="0" err="1"/>
              <a:t>cosy</a:t>
            </a:r>
            <a:r>
              <a:rPr lang="lt-LT" dirty="0"/>
              <a:t> </a:t>
            </a:r>
            <a:r>
              <a:rPr lang="lt-LT" dirty="0" err="1"/>
              <a:t>design</a:t>
            </a:r>
            <a:endParaRPr lang="lt-LT" dirty="0"/>
          </a:p>
        </p:txBody>
      </p:sp>
    </p:spTree>
    <p:extLst>
      <p:ext uri="{BB962C8B-B14F-4D97-AF65-F5344CB8AC3E}">
        <p14:creationId xmlns:p14="http://schemas.microsoft.com/office/powerpoint/2010/main" val="138344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F0DD-FB5F-0DCB-A556-DA1D12D13AE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ECD275D-CD74-0402-C49A-23030E49CD59}"/>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23729" r="23729"/>
          <a:stretch/>
        </p:blipFill>
        <p:spPr/>
      </p:pic>
      <p:pic>
        <p:nvPicPr>
          <p:cNvPr id="13" name="Picture Placeholder 12">
            <a:extLst>
              <a:ext uri="{FF2B5EF4-FFF2-40B4-BE49-F238E27FC236}">
                <a16:creationId xmlns:a16="http://schemas.microsoft.com/office/drawing/2014/main" id="{7CEFF020-30EB-28B2-18B0-23D16F51FBEA}"/>
              </a:ext>
            </a:extLst>
          </p:cNvPr>
          <p:cNvPicPr>
            <a:picLocks noGrp="1" noChangeAspect="1"/>
          </p:cNvPicPr>
          <p:nvPr>
            <p:ph type="pic" sz="quarter" idx="26"/>
          </p:nvPr>
        </p:nvPicPr>
        <p:blipFill rotWithShape="1">
          <a:blip r:embed="rId4" cstate="print">
            <a:extLst>
              <a:ext uri="{28A0092B-C50C-407E-A947-70E740481C1C}">
                <a14:useLocalDpi xmlns:a14="http://schemas.microsoft.com/office/drawing/2010/main" val="0"/>
              </a:ext>
            </a:extLst>
          </a:blip>
          <a:srcRect l="54034" t="37992" r="21951" b="41355"/>
          <a:stretch/>
        </p:blipFill>
        <p:spPr>
          <a:xfrm>
            <a:off x="4041642" y="1700213"/>
            <a:ext cx="4062305" cy="5157787"/>
          </a:xfrm>
        </p:spPr>
      </p:pic>
      <p:pic>
        <p:nvPicPr>
          <p:cNvPr id="20" name="Picture Placeholder 19">
            <a:extLst>
              <a:ext uri="{FF2B5EF4-FFF2-40B4-BE49-F238E27FC236}">
                <a16:creationId xmlns:a16="http://schemas.microsoft.com/office/drawing/2014/main" id="{0E1495C8-7184-F69E-32A0-25B4CCBC3F30}"/>
              </a:ext>
            </a:extLst>
          </p:cNvPr>
          <p:cNvPicPr>
            <a:picLocks noGrp="1" noChangeAspect="1"/>
          </p:cNvPicPr>
          <p:nvPr>
            <p:ph type="pic" sz="quarter" idx="25"/>
          </p:nvPr>
        </p:nvPicPr>
        <p:blipFill>
          <a:blip r:embed="rId5" cstate="print">
            <a:extLst>
              <a:ext uri="{28A0092B-C50C-407E-A947-70E740481C1C}">
                <a14:useLocalDpi xmlns:a14="http://schemas.microsoft.com/office/drawing/2010/main" val="0"/>
              </a:ext>
            </a:extLst>
          </a:blip>
          <a:srcRect l="23729" r="23729"/>
          <a:stretch/>
        </p:blipFill>
        <p:spPr>
          <a:xfrm flipH="1">
            <a:off x="0" y="1700213"/>
            <a:ext cx="4064400" cy="5157787"/>
          </a:xfrm>
        </p:spPr>
      </p:pic>
      <p:sp>
        <p:nvSpPr>
          <p:cNvPr id="4" name="Text Placeholder 3">
            <a:extLst>
              <a:ext uri="{FF2B5EF4-FFF2-40B4-BE49-F238E27FC236}">
                <a16:creationId xmlns:a16="http://schemas.microsoft.com/office/drawing/2014/main" id="{ADE68271-F219-C5C2-4B19-8D4497682A44}"/>
              </a:ext>
            </a:extLst>
          </p:cNvPr>
          <p:cNvSpPr>
            <a:spLocks noGrp="1"/>
          </p:cNvSpPr>
          <p:nvPr>
            <p:ph type="body" sz="quarter" idx="13"/>
          </p:nvPr>
        </p:nvSpPr>
        <p:spPr/>
        <p:txBody>
          <a:bodyPr>
            <a:normAutofit fontScale="92500"/>
          </a:bodyPr>
          <a:lstStyle/>
          <a:p>
            <a:r>
              <a:rPr lang="en-US" dirty="0" err="1"/>
              <a:t>Cosiness</a:t>
            </a:r>
            <a:r>
              <a:rPr lang="en-US" dirty="0"/>
              <a:t> through synthesis of design elements</a:t>
            </a:r>
          </a:p>
        </p:txBody>
      </p:sp>
      <p:sp>
        <p:nvSpPr>
          <p:cNvPr id="8" name="Text Placeholder 7">
            <a:extLst>
              <a:ext uri="{FF2B5EF4-FFF2-40B4-BE49-F238E27FC236}">
                <a16:creationId xmlns:a16="http://schemas.microsoft.com/office/drawing/2014/main" id="{9D01C9D2-F123-7851-D014-DB799CE10114}"/>
              </a:ext>
            </a:extLst>
          </p:cNvPr>
          <p:cNvSpPr>
            <a:spLocks noGrp="1"/>
          </p:cNvSpPr>
          <p:nvPr>
            <p:ph type="body" sz="quarter" idx="24"/>
          </p:nvPr>
        </p:nvSpPr>
        <p:spPr/>
        <p:txBody>
          <a:bodyPr/>
          <a:lstStyle/>
          <a:p>
            <a:r>
              <a:rPr lang="lt-LT" dirty="0"/>
              <a:t>OFY</a:t>
            </a:r>
          </a:p>
        </p:txBody>
      </p:sp>
      <p:sp>
        <p:nvSpPr>
          <p:cNvPr id="2" name="Rectangle 1">
            <a:extLst>
              <a:ext uri="{FF2B5EF4-FFF2-40B4-BE49-F238E27FC236}">
                <a16:creationId xmlns:a16="http://schemas.microsoft.com/office/drawing/2014/main" id="{150ED083-6AD2-F7EE-F5A0-B864D48B5199}"/>
              </a:ext>
            </a:extLst>
          </p:cNvPr>
          <p:cNvSpPr/>
          <p:nvPr/>
        </p:nvSpPr>
        <p:spPr>
          <a:xfrm>
            <a:off x="4018281" y="1588653"/>
            <a:ext cx="45719"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Rectangle 2">
            <a:extLst>
              <a:ext uri="{FF2B5EF4-FFF2-40B4-BE49-F238E27FC236}">
                <a16:creationId xmlns:a16="http://schemas.microsoft.com/office/drawing/2014/main" id="{1CA63441-A45A-423A-4A26-57A36F0C5D32}"/>
              </a:ext>
            </a:extLst>
          </p:cNvPr>
          <p:cNvSpPr/>
          <p:nvPr/>
        </p:nvSpPr>
        <p:spPr>
          <a:xfrm>
            <a:off x="8104348" y="1588653"/>
            <a:ext cx="45719"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48962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E761-DD14-FB07-2A7E-59FEF7CF2EA3}"/>
            </a:ext>
          </a:extLst>
        </p:cNvPr>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C815EAE2-63E4-5356-7D81-9B778216489B}"/>
              </a:ext>
            </a:extLst>
          </p:cNvPr>
          <p:cNvSpPr>
            <a:spLocks noGrp="1"/>
          </p:cNvSpPr>
          <p:nvPr>
            <p:ph type="pic" sz="quarter" idx="27"/>
          </p:nvPr>
        </p:nvSpPr>
        <p:spPr/>
        <p:txBody>
          <a:bodyPr/>
          <a:lstStyle/>
          <a:p>
            <a:endParaRPr lang="lt-LT"/>
          </a:p>
        </p:txBody>
      </p:sp>
      <p:pic>
        <p:nvPicPr>
          <p:cNvPr id="9" name="Picture Placeholder 12">
            <a:extLst>
              <a:ext uri="{FF2B5EF4-FFF2-40B4-BE49-F238E27FC236}">
                <a16:creationId xmlns:a16="http://schemas.microsoft.com/office/drawing/2014/main" id="{0A3DF9C6-06C5-D898-3E42-2FE34EF360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04" t="30784" r="25978" b="1236"/>
          <a:stretch/>
        </p:blipFill>
        <p:spPr>
          <a:xfrm>
            <a:off x="8129748" y="1700213"/>
            <a:ext cx="4064400" cy="5157787"/>
          </a:xfrm>
          <a:prstGeom prst="rect">
            <a:avLst/>
          </a:prstGeom>
          <a:gradFill>
            <a:gsLst>
              <a:gs pos="0">
                <a:schemeClr val="bg1">
                  <a:lumMod val="95000"/>
                </a:schemeClr>
              </a:gs>
              <a:gs pos="100000">
                <a:schemeClr val="bg1">
                  <a:lumMod val="85000"/>
                </a:schemeClr>
              </a:gs>
            </a:gsLst>
            <a:lin ang="5400000" scaled="1"/>
          </a:gradFill>
        </p:spPr>
      </p:pic>
      <p:sp>
        <p:nvSpPr>
          <p:cNvPr id="27" name="Picture Placeholder 26">
            <a:extLst>
              <a:ext uri="{FF2B5EF4-FFF2-40B4-BE49-F238E27FC236}">
                <a16:creationId xmlns:a16="http://schemas.microsoft.com/office/drawing/2014/main" id="{79E9306F-4905-502B-C7A9-5EA0305B7A12}"/>
              </a:ext>
            </a:extLst>
          </p:cNvPr>
          <p:cNvSpPr>
            <a:spLocks noGrp="1"/>
          </p:cNvSpPr>
          <p:nvPr>
            <p:ph type="pic" sz="quarter" idx="25"/>
          </p:nvPr>
        </p:nvSpPr>
        <p:spPr/>
        <p:txBody>
          <a:bodyPr/>
          <a:lstStyle/>
          <a:p>
            <a:endParaRPr lang="lt-LT"/>
          </a:p>
        </p:txBody>
      </p:sp>
      <p:pic>
        <p:nvPicPr>
          <p:cNvPr id="13" name="Picture Placeholder 12">
            <a:extLst>
              <a:ext uri="{FF2B5EF4-FFF2-40B4-BE49-F238E27FC236}">
                <a16:creationId xmlns:a16="http://schemas.microsoft.com/office/drawing/2014/main" id="{D2CEBCAB-7E4A-5D9B-1F9E-EDA8496C7BFC}"/>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t="5225" b="5225"/>
          <a:stretch/>
        </p:blipFill>
        <p:spPr>
          <a:xfrm>
            <a:off x="-2148" y="1705866"/>
            <a:ext cx="4045949" cy="5169120"/>
          </a:xfrm>
        </p:spPr>
      </p:pic>
      <p:sp>
        <p:nvSpPr>
          <p:cNvPr id="4" name="Text Placeholder 3">
            <a:extLst>
              <a:ext uri="{FF2B5EF4-FFF2-40B4-BE49-F238E27FC236}">
                <a16:creationId xmlns:a16="http://schemas.microsoft.com/office/drawing/2014/main" id="{3CA780D8-404F-F3DB-6AF2-34149318D77D}"/>
              </a:ext>
            </a:extLst>
          </p:cNvPr>
          <p:cNvSpPr>
            <a:spLocks noGrp="1"/>
          </p:cNvSpPr>
          <p:nvPr>
            <p:ph type="body" sz="quarter" idx="13"/>
          </p:nvPr>
        </p:nvSpPr>
        <p:spPr>
          <a:xfrm>
            <a:off x="480000" y="829328"/>
            <a:ext cx="11232000" cy="870885"/>
          </a:xfrm>
        </p:spPr>
        <p:txBody>
          <a:bodyPr>
            <a:normAutofit fontScale="70000" lnSpcReduction="20000"/>
          </a:bodyPr>
          <a:lstStyle/>
          <a:p>
            <a:r>
              <a:rPr lang="en-US" dirty="0" err="1"/>
              <a:t>Recognisable</a:t>
            </a:r>
            <a:r>
              <a:rPr lang="en-US" dirty="0"/>
              <a:t> collection thanks to its unique backrest frame</a:t>
            </a:r>
          </a:p>
        </p:txBody>
      </p:sp>
      <p:sp>
        <p:nvSpPr>
          <p:cNvPr id="2" name="Rectangle 1">
            <a:extLst>
              <a:ext uri="{FF2B5EF4-FFF2-40B4-BE49-F238E27FC236}">
                <a16:creationId xmlns:a16="http://schemas.microsoft.com/office/drawing/2014/main" id="{69BB255E-1032-C27C-6D04-4ECFB69B6022}"/>
              </a:ext>
            </a:extLst>
          </p:cNvPr>
          <p:cNvSpPr/>
          <p:nvPr/>
        </p:nvSpPr>
        <p:spPr>
          <a:xfrm>
            <a:off x="4018281" y="1588653"/>
            <a:ext cx="45719"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Rectangle 2">
            <a:extLst>
              <a:ext uri="{FF2B5EF4-FFF2-40B4-BE49-F238E27FC236}">
                <a16:creationId xmlns:a16="http://schemas.microsoft.com/office/drawing/2014/main" id="{6CD22B5F-DE45-A133-E023-DFBE3624A6F1}"/>
              </a:ext>
            </a:extLst>
          </p:cNvPr>
          <p:cNvSpPr/>
          <p:nvPr/>
        </p:nvSpPr>
        <p:spPr>
          <a:xfrm>
            <a:off x="8104348" y="1588653"/>
            <a:ext cx="45719"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a:extLst>
              <a:ext uri="{FF2B5EF4-FFF2-40B4-BE49-F238E27FC236}">
                <a16:creationId xmlns:a16="http://schemas.microsoft.com/office/drawing/2014/main" id="{C6CAF41C-B2AB-62E8-1267-75BFCFC8E0E0}"/>
              </a:ext>
            </a:extLst>
          </p:cNvPr>
          <p:cNvSpPr>
            <a:spLocks noGrp="1"/>
          </p:cNvSpPr>
          <p:nvPr>
            <p:ph type="body" sz="quarter" idx="24"/>
          </p:nvPr>
        </p:nvSpPr>
        <p:spPr/>
        <p:txBody>
          <a:bodyPr/>
          <a:lstStyle/>
          <a:p>
            <a:r>
              <a:rPr lang="lt-LT" dirty="0"/>
              <a:t>OFY</a:t>
            </a:r>
          </a:p>
        </p:txBody>
      </p:sp>
      <p:pic>
        <p:nvPicPr>
          <p:cNvPr id="7" name="Picture Placeholder 12">
            <a:extLst>
              <a:ext uri="{FF2B5EF4-FFF2-40B4-BE49-F238E27FC236}">
                <a16:creationId xmlns:a16="http://schemas.microsoft.com/office/drawing/2014/main" id="{C3FC12E9-DD70-3593-3704-B49773BDA0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00" t="29780" r="25557" b="23701"/>
          <a:stretch/>
        </p:blipFill>
        <p:spPr>
          <a:xfrm>
            <a:off x="4070349" y="1700213"/>
            <a:ext cx="4033051" cy="516910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4189832311"/>
      </p:ext>
    </p:extLst>
  </p:cSld>
  <p:clrMapOvr>
    <a:masterClrMapping/>
  </p:clrMapOvr>
</p:sld>
</file>

<file path=ppt/theme/theme1.xml><?xml version="1.0" encoding="utf-8"?>
<a:theme xmlns:a="http://schemas.openxmlformats.org/drawingml/2006/main" name="1-Dynamic Blue">
  <a:themeElements>
    <a:clrScheme name="Custom 4">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4A93FF"/>
      </a:hlink>
      <a:folHlink>
        <a:srgbClr val="DFE9F4"/>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_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_Orange Sandstone">
  <a:themeElements>
    <a:clrScheme name="Custom 2">
      <a:dk1>
        <a:srgbClr val="000000"/>
      </a:dk1>
      <a:lt1>
        <a:srgbClr val="FFFFFF"/>
      </a:lt1>
      <a:dk2>
        <a:srgbClr val="F48769"/>
      </a:dk2>
      <a:lt2>
        <a:srgbClr val="F7E3DF"/>
      </a:lt2>
      <a:accent1>
        <a:srgbClr val="F48769"/>
      </a:accent1>
      <a:accent2>
        <a:srgbClr val="F7E3DF"/>
      </a:accent2>
      <a:accent3>
        <a:srgbClr val="F48769"/>
      </a:accent3>
      <a:accent4>
        <a:srgbClr val="F7E3DF"/>
      </a:accent4>
      <a:accent5>
        <a:srgbClr val="F48769"/>
      </a:accent5>
      <a:accent6>
        <a:srgbClr val="F7E3DF"/>
      </a:accent6>
      <a:hlink>
        <a:srgbClr val="F48769"/>
      </a:hlink>
      <a:folHlink>
        <a:srgbClr val="F7E3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_Linen Grey">
  <a:themeElements>
    <a:clrScheme name="Custom 3">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AF9797"/>
      </a:hlink>
      <a:folHlink>
        <a:srgbClr val="E8DF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5_Graphite Grey">
  <a:themeElements>
    <a:clrScheme name="Custom 6">
      <a:dk1>
        <a:srgbClr val="000000"/>
      </a:dk1>
      <a:lt1>
        <a:srgbClr val="FFFFFF"/>
      </a:lt1>
      <a:dk2>
        <a:srgbClr val="9C9C9C"/>
      </a:dk2>
      <a:lt2>
        <a:srgbClr val="D8D8D8"/>
      </a:lt2>
      <a:accent1>
        <a:srgbClr val="9C9C9C"/>
      </a:accent1>
      <a:accent2>
        <a:srgbClr val="D8D8D8"/>
      </a:accent2>
      <a:accent3>
        <a:srgbClr val="9C9C9C"/>
      </a:accent3>
      <a:accent4>
        <a:srgbClr val="D8D8D8"/>
      </a:accent4>
      <a:accent5>
        <a:srgbClr val="9C9C9C"/>
      </a:accent5>
      <a:accent6>
        <a:srgbClr val="D8D8D8"/>
      </a:accent6>
      <a:hlink>
        <a:srgbClr val="9C9C9C"/>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20603</TotalTime>
  <Words>1840</Words>
  <Application>Microsoft Office PowerPoint</Application>
  <PresentationFormat>Widescreen</PresentationFormat>
  <Paragraphs>168</Paragraphs>
  <Slides>30</Slides>
  <Notes>30</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30</vt:i4>
      </vt:variant>
    </vt:vector>
  </HeadingPairs>
  <TitlesOfParts>
    <vt:vector size="40" baseType="lpstr">
      <vt:lpstr>Roboto Light</vt:lpstr>
      <vt:lpstr>Arial</vt:lpstr>
      <vt:lpstr>Visuelt Pro Light</vt:lpstr>
      <vt:lpstr>Visuelt Pro</vt:lpstr>
      <vt:lpstr>Calibri</vt:lpstr>
      <vt:lpstr>1-Dynamic Blue</vt:lpstr>
      <vt:lpstr>2_Sage Green</vt:lpstr>
      <vt:lpstr>3_Orange Sandstone</vt:lpstr>
      <vt:lpstr>4_Linen Grey</vt:lpstr>
      <vt:lpstr>5_Graphite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Gintarė Petkevičiūtė</cp:lastModifiedBy>
  <cp:revision>657</cp:revision>
  <dcterms:created xsi:type="dcterms:W3CDTF">2021-05-14T07:59:25Z</dcterms:created>
  <dcterms:modified xsi:type="dcterms:W3CDTF">2024-05-16T12:07:24Z</dcterms:modified>
</cp:coreProperties>
</file>