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02" r:id="rId4"/>
    <p:sldId id="312" r:id="rId5"/>
    <p:sldId id="303" r:id="rId6"/>
    <p:sldId id="304" r:id="rId7"/>
    <p:sldId id="306" r:id="rId8"/>
    <p:sldId id="262" r:id="rId9"/>
    <p:sldId id="270" r:id="rId10"/>
    <p:sldId id="307" r:id="rId11"/>
    <p:sldId id="297" r:id="rId12"/>
    <p:sldId id="271" r:id="rId13"/>
    <p:sldId id="269" r:id="rId14"/>
    <p:sldId id="272" r:id="rId15"/>
    <p:sldId id="311" r:id="rId16"/>
    <p:sldId id="273" r:id="rId17"/>
    <p:sldId id="266" r:id="rId18"/>
    <p:sldId id="274" r:id="rId19"/>
    <p:sldId id="264" r:id="rId20"/>
    <p:sldId id="275" r:id="rId21"/>
    <p:sldId id="267" r:id="rId22"/>
    <p:sldId id="287" r:id="rId23"/>
    <p:sldId id="276" r:id="rId24"/>
    <p:sldId id="277" r:id="rId25"/>
    <p:sldId id="286" r:id="rId26"/>
    <p:sldId id="284" r:id="rId27"/>
    <p:sldId id="309" r:id="rId28"/>
    <p:sldId id="310" r:id="rId29"/>
    <p:sldId id="313" r:id="rId30"/>
    <p:sldId id="299" r:id="rId31"/>
    <p:sldId id="3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C6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90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9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3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C044-C042-4076-8FCE-6493503A135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4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12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image" Target="../media/image51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image" Target="../media/image54.pn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4.png"/><Relationship Id="rId1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9871" y="1511166"/>
            <a:ext cx="3619099" cy="1575285"/>
          </a:xfrm>
        </p:spPr>
        <p:txBody>
          <a:bodyPr>
            <a:normAutofit/>
          </a:bodyPr>
          <a:lstStyle/>
          <a:p>
            <a:r>
              <a:rPr lang="en-US" sz="68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  <a:endParaRPr lang="en-US" sz="68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7389" y="3047951"/>
            <a:ext cx="3131419" cy="55189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Executive Collection</a:t>
            </a: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6043441"/>
            <a:ext cx="2002200" cy="3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79" y="659194"/>
            <a:ext cx="92329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Executive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tables</a:t>
            </a:r>
            <a:r>
              <a:rPr lang="en-US" sz="3600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with fixed pedestal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4758" y="1449316"/>
            <a:ext cx="22899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R/H (right)</a:t>
            </a: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(as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BPF900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en-US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en-US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2040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en-US" sz="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44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</a:t>
            </a:r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240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7803" y="1438693"/>
            <a:ext cx="2323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L/H (left)</a:t>
            </a: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(as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BPF901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en-US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2040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201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en-US" sz="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44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</a:t>
            </a:r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241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2185" y="4032773"/>
            <a:ext cx="2751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R/H (right) with</a:t>
            </a:r>
          </a:p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modesty panel</a:t>
            </a: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(as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BPF900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2040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202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en-US" sz="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44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</a:t>
            </a:r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242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47803" y="4044160"/>
            <a:ext cx="2812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L/H (left) with</a:t>
            </a:r>
          </a:p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modesty panel</a:t>
            </a: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(as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BPF901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2040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203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en-US" sz="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44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0x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15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</a:t>
            </a:r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, H=750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(BPA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243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7938" r="2902" b="15734"/>
          <a:stretch/>
        </p:blipFill>
        <p:spPr>
          <a:xfrm>
            <a:off x="487316" y="1569657"/>
            <a:ext cx="3431750" cy="2085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35912" r="11778" b="16444"/>
          <a:stretch/>
        </p:blipFill>
        <p:spPr>
          <a:xfrm>
            <a:off x="6294175" y="1627327"/>
            <a:ext cx="3472946" cy="2027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31822" r="5022" b="17511"/>
          <a:stretch/>
        </p:blipFill>
        <p:spPr>
          <a:xfrm>
            <a:off x="453479" y="4318282"/>
            <a:ext cx="3465587" cy="1932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34311" r="11599" b="16089"/>
          <a:stretch/>
        </p:blipFill>
        <p:spPr>
          <a:xfrm>
            <a:off x="6294175" y="4145368"/>
            <a:ext cx="3472946" cy="210641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2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79" y="659194"/>
            <a:ext cx="92329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Supplementary unit for executive table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09690" y="3053842"/>
            <a:ext cx="5418471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Supplementary unit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connected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to the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table top</a:t>
            </a: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1400x800, H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=750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(BPD140)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14949"/>
          <a:stretch/>
        </p:blipFill>
        <p:spPr>
          <a:xfrm>
            <a:off x="453479" y="4234137"/>
            <a:ext cx="3406279" cy="2069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8" b="6472"/>
          <a:stretch/>
        </p:blipFill>
        <p:spPr>
          <a:xfrm>
            <a:off x="453479" y="1632756"/>
            <a:ext cx="3406279" cy="2502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9690" y="54891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Possibility to combine the unit with executive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and meeting tables,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affixed with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plates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to the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longer edge of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the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table top.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1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6695267" y="590906"/>
            <a:ext cx="53370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Pedestals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95266" y="1388618"/>
            <a:ext cx="51246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High quality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wood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veneer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or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impact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-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resistant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melamine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,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combinations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Original design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details - different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door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and back panel thickness combinations,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lowered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top panel.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lt-LT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L/H (left) or R/H (right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900 x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600 mm pedestal with two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drawers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and a pull-out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drawer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for suitcase, handbag or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computer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case.</a:t>
            </a:r>
            <a:endParaRPr lang="lt-LT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lt-LT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1200 x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600 mm pedestal with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two drawers and height adjustable shelf with doors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 inside of the top drawer is coated with black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natural leather.</a:t>
            </a:r>
            <a:endParaRPr lang="lt-LT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81358" y="6428742"/>
            <a:ext cx="1141950" cy="42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3616" r="10522"/>
          <a:stretch/>
        </p:blipFill>
        <p:spPr>
          <a:xfrm>
            <a:off x="0" y="1"/>
            <a:ext cx="6351488" cy="685799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672624" y="1268759"/>
            <a:ext cx="5040000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9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Pedestals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71849" y="1474822"/>
            <a:ext cx="22119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Cabinet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with a pull-out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drawer on the left,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two drawers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on the right</a:t>
            </a: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900x600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H=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517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F900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807894" y="1468637"/>
            <a:ext cx="22119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Cabinet with a pull-out drawer on the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right,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two drawers on the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left</a:t>
            </a: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900x600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H=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517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F901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71849" y="4102694"/>
            <a:ext cx="211282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 adjustable shelf on the left, 2 drawers on the right</a:t>
            </a: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1200x600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H=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517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F120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32385" y="4100410"/>
            <a:ext cx="194741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1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adjustable shelf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on the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right,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2 drawers on the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left</a:t>
            </a:r>
            <a:endParaRPr lang="en-US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1200x600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H=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517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F121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35911" r="9111" b="11999"/>
          <a:stretch/>
        </p:blipFill>
        <p:spPr>
          <a:xfrm>
            <a:off x="453480" y="1525756"/>
            <a:ext cx="3263065" cy="2129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34311" r="9803" b="8978"/>
          <a:stretch/>
        </p:blipFill>
        <p:spPr>
          <a:xfrm>
            <a:off x="6290591" y="1385894"/>
            <a:ext cx="3450817" cy="22692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1" b="7334"/>
          <a:stretch/>
        </p:blipFill>
        <p:spPr>
          <a:xfrm>
            <a:off x="6283371" y="4030673"/>
            <a:ext cx="3458037" cy="20639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t="29255" r="3658" b="11400"/>
          <a:stretch/>
        </p:blipFill>
        <p:spPr>
          <a:xfrm>
            <a:off x="453480" y="3958184"/>
            <a:ext cx="3281566" cy="2136448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7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6695267" y="590906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Open shelf units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95266" y="1388618"/>
            <a:ext cx="50056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High quality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wood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veneer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or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impact-resistant melamine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,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combinations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Original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design - combination of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different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panel thickness.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Solid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25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thick shelves.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18/19 mm thick back and vertical panels.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3 height levels -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2H / 3H / 5H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Dimensions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900 x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400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mm,</a:t>
            </a: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 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=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814 / 1190 / 1942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3826" b="1805"/>
          <a:stretch/>
        </p:blipFill>
        <p:spPr>
          <a:xfrm>
            <a:off x="0" y="0"/>
            <a:ext cx="6353175" cy="685754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672624" y="1268759"/>
            <a:ext cx="5040000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4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Century Gothic" panose="020B0502020202020204" pitchFamily="34" charset="0"/>
              </a:rPr>
              <a:t>Open shelf units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23" y="1407135"/>
            <a:ext cx="3550743" cy="3550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36" y="1407134"/>
            <a:ext cx="3550743" cy="3550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0" y="1418397"/>
            <a:ext cx="3550743" cy="35507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7826" y="5190487"/>
            <a:ext cx="190789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3 level unit (3H)</a:t>
            </a:r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fi-FI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900x400, </a:t>
            </a:r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H=1190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(BPE091)</a:t>
            </a:r>
            <a:endParaRPr lang="fi-FI" sz="16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270" y="5190486"/>
            <a:ext cx="190789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 level unit (2H)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900x400, 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H=814</a:t>
            </a: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BPE090)</a:t>
            </a:r>
            <a:endParaRPr lang="fi-FI" sz="16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00921" y="5190488"/>
            <a:ext cx="34407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 level unit (5H)</a:t>
            </a:r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900x400, H=1942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(BPE092)</a:t>
            </a:r>
            <a:endParaRPr lang="pt-BR" sz="16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5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6695267" y="590906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Storage cabinets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95267" y="1388618"/>
            <a:ext cx="50057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High quality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wood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veneer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or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impact-resistant melamine,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combinations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Original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design - different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door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thickness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and lowered top panel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en-US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3 height levels -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2H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/ 3H /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5H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Solid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25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mm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thick shelves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Hinged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door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 with no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handle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Dimensions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900 x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400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mm,</a:t>
            </a:r>
          </a:p>
          <a:p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  H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=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814 / 1190 / 1942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T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he wardrobe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for clothes and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accessories is also available.</a:t>
            </a: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81358" y="6428742"/>
            <a:ext cx="1141950" cy="42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" b="4134"/>
          <a:stretch/>
        </p:blipFill>
        <p:spPr>
          <a:xfrm>
            <a:off x="-1" y="1"/>
            <a:ext cx="6528523" cy="6857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672624" y="1268759"/>
            <a:ext cx="5040000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3391" r="17842"/>
          <a:stretch/>
        </p:blipFill>
        <p:spPr>
          <a:xfrm>
            <a:off x="5715000" y="3429000"/>
            <a:ext cx="2017059" cy="3019609"/>
          </a:xfrm>
          <a:prstGeom prst="rect">
            <a:avLst/>
          </a:prstGeom>
        </p:spPr>
      </p:pic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Century Gothic" panose="020B0502020202020204" pitchFamily="34" charset="0"/>
              </a:rPr>
              <a:t>Storage cabinets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87" y="1310199"/>
            <a:ext cx="2026244" cy="2026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0" y="1308749"/>
            <a:ext cx="2027694" cy="2027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r="18624"/>
          <a:stretch/>
        </p:blipFill>
        <p:spPr>
          <a:xfrm>
            <a:off x="453480" y="3444929"/>
            <a:ext cx="2027694" cy="30036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36144" y="1974795"/>
            <a:ext cx="22119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 level cabinet</a:t>
            </a:r>
          </a:p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(2H, 1 shelf)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900x400, H=814</a:t>
            </a: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BPE093)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88776" y="1965202"/>
            <a:ext cx="22119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3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level cabinet</a:t>
            </a:r>
          </a:p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(3H, 2 shelves)</a:t>
            </a:r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i-FI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900x400, H=1190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BPE094)</a:t>
            </a:r>
            <a:endParaRPr lang="fi-FI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36144" y="5088300"/>
            <a:ext cx="22119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5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level cabinet</a:t>
            </a:r>
          </a:p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(5H, 4 shelves)</a:t>
            </a:r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t-BR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900x400, H=1942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BPE095)</a:t>
            </a:r>
            <a:endParaRPr lang="pt-BR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88776" y="4535635"/>
            <a:ext cx="307711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Wardrobe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metal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pull-out hanging rail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and one shelf on the left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shelves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on the right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t-BR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900x400, H=1942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BPE096)</a:t>
            </a:r>
            <a:endParaRPr lang="pt-BR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6695267" y="590906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Meeting tables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95266" y="1388618"/>
            <a:ext cx="50056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Solid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36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/37 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thick tabletop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.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High quality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wood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veneer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or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impact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-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resistant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melamine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,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combinations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Elegant three-part 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bended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steel band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legs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painted using the powder-coating technology or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covered in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chrome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Grommet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with soft closing, metal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frame and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box for wire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management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(except round table)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81358" y="6428742"/>
            <a:ext cx="1141950" cy="42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4" r="4094"/>
          <a:stretch/>
        </p:blipFill>
        <p:spPr>
          <a:xfrm>
            <a:off x="-288756" y="0"/>
            <a:ext cx="6858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672624" y="1268759"/>
            <a:ext cx="5040000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79" y="659194"/>
            <a:ext cx="77626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Meeting / conference tables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4364" y="4051505"/>
            <a:ext cx="185820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14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places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42</a:t>
            </a:r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 </a:t>
            </a:r>
            <a:r>
              <a:rPr lang="fi-FI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x 1200 mm,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=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750 mm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(CPM420)</a:t>
            </a:r>
            <a:endParaRPr lang="fi-FI" sz="16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797" y="4051505"/>
            <a:ext cx="185820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8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places</a:t>
            </a:r>
          </a:p>
          <a:p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24</a:t>
            </a:r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00 </a:t>
            </a:r>
            <a:r>
              <a:rPr lang="fi-FI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x 1200 mm,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 </a:t>
            </a:r>
            <a:r>
              <a:rPr lang="fi-FI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= 750 </a:t>
            </a:r>
            <a:r>
              <a:rPr lang="fi-FI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(CPM240)</a:t>
            </a:r>
            <a:endParaRPr lang="fi-FI" sz="16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83348" y="4051505"/>
            <a:ext cx="2870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Round, 3 places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Diameter Ø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=1200 </a:t>
            </a:r>
            <a:r>
              <a:rPr lang="pt-BR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mm, 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=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750 mm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(CPM120)</a:t>
            </a:r>
            <a:endParaRPr lang="pt-BR" sz="16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19142" r="11043" b="13991"/>
          <a:stretch/>
        </p:blipFill>
        <p:spPr>
          <a:xfrm>
            <a:off x="9102681" y="1786905"/>
            <a:ext cx="2588429" cy="2078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1" b="18830"/>
          <a:stretch/>
        </p:blipFill>
        <p:spPr>
          <a:xfrm>
            <a:off x="453479" y="1965702"/>
            <a:ext cx="3600885" cy="18994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22456"/>
          <a:stretch/>
        </p:blipFill>
        <p:spPr>
          <a:xfrm>
            <a:off x="4175883" y="1739711"/>
            <a:ext cx="4807465" cy="212540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5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traneluci.altervista.org/albums/milano/dscn0286-1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b="22819"/>
          <a:stretch/>
        </p:blipFill>
        <p:spPr bwMode="auto">
          <a:xfrm>
            <a:off x="0" y="-19050"/>
            <a:ext cx="12192000" cy="68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05114" y="5375874"/>
            <a:ext cx="5981772" cy="106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PLANA</a:t>
            </a:r>
            <a:endParaRPr lang="lt-LT" sz="6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character</a:t>
            </a:r>
          </a:p>
        </p:txBody>
      </p:sp>
    </p:spTree>
    <p:extLst>
      <p:ext uri="{BB962C8B-B14F-4D97-AF65-F5344CB8AC3E}">
        <p14:creationId xmlns:p14="http://schemas.microsoft.com/office/powerpoint/2010/main" val="11922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10995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Century Gothic" panose="020B0502020202020204" pitchFamily="34" charset="0"/>
              </a:rPr>
              <a:t>Details / accents</a:t>
            </a:r>
            <a:endParaRPr lang="lt-LT" sz="3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 r="33" b="8934"/>
          <a:stretch/>
        </p:blipFill>
        <p:spPr>
          <a:xfrm>
            <a:off x="550756" y="1652971"/>
            <a:ext cx="2676490" cy="2509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4" b="10029"/>
          <a:stretch/>
        </p:blipFill>
        <p:spPr>
          <a:xfrm>
            <a:off x="6426653" y="4430272"/>
            <a:ext cx="2743949" cy="20380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402756" y="1544445"/>
            <a:ext cx="2708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Grommet with soft closing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, metal frame</a:t>
            </a: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and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box for wire management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1079" y="4380326"/>
            <a:ext cx="26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ifferent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panel thickness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combinations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lowered top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panel.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37921" y="4380326"/>
            <a:ext cx="2692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ended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steel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legs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– chromed or powder coated.</a:t>
            </a:r>
            <a:endParaRPr lang="lt-LT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01078" y="1544445"/>
            <a:ext cx="2411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 inside of the top drawer is coated with black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natural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leather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1"/>
          <a:stretch/>
        </p:blipFill>
        <p:spPr>
          <a:xfrm>
            <a:off x="550756" y="4162708"/>
            <a:ext cx="3020662" cy="2305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r="11201"/>
          <a:stretch/>
        </p:blipFill>
        <p:spPr>
          <a:xfrm>
            <a:off x="6407078" y="1618681"/>
            <a:ext cx="2783101" cy="256491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2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Accessories</a:t>
            </a:r>
            <a:endParaRPr lang="lt-LT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479" y="1586971"/>
            <a:ext cx="3654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4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types of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ower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socket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block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6688" y="1586971"/>
            <a:ext cx="3535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3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types of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vertical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c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able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duct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74593" y="1586971"/>
            <a:ext cx="2692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Leather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table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mats</a:t>
            </a:r>
            <a:endParaRPr lang="lt-LT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497" t="51626" r="90791" b="42576"/>
          <a:stretch/>
        </p:blipFill>
        <p:spPr>
          <a:xfrm>
            <a:off x="513347" y="4715498"/>
            <a:ext cx="1510085" cy="7095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74593" y="2272411"/>
            <a:ext cx="2191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Natural leather</a:t>
            </a:r>
            <a:endParaRPr lang="lt-LT" sz="16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fontAlgn="ctr"/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D81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D86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D87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D88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en-US" sz="16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6" r="23577"/>
          <a:stretch/>
        </p:blipFill>
        <p:spPr>
          <a:xfrm>
            <a:off x="6869949" y="3088920"/>
            <a:ext cx="1020275" cy="2527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6" r="20331"/>
          <a:stretch/>
        </p:blipFill>
        <p:spPr>
          <a:xfrm>
            <a:off x="5669365" y="3088919"/>
            <a:ext cx="1095851" cy="25382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6149" b="1395"/>
          <a:stretch/>
        </p:blipFill>
        <p:spPr>
          <a:xfrm>
            <a:off x="2173880" y="3056021"/>
            <a:ext cx="1638617" cy="1200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4" r="23801"/>
          <a:stretch/>
        </p:blipFill>
        <p:spPr>
          <a:xfrm>
            <a:off x="4557199" y="3073931"/>
            <a:ext cx="995083" cy="25291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8" b="7873"/>
          <a:stretch/>
        </p:blipFill>
        <p:spPr>
          <a:xfrm>
            <a:off x="8653126" y="3075250"/>
            <a:ext cx="2468201" cy="12801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0" b="17961"/>
          <a:stretch/>
        </p:blipFill>
        <p:spPr>
          <a:xfrm>
            <a:off x="8653127" y="4402851"/>
            <a:ext cx="2468200" cy="12201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497" t="44398" r="90791" b="49855"/>
          <a:stretch/>
        </p:blipFill>
        <p:spPr>
          <a:xfrm>
            <a:off x="2199539" y="4642937"/>
            <a:ext cx="1605293" cy="7476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480" y="4457766"/>
            <a:ext cx="1674226" cy="114154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76050" y="4462212"/>
            <a:ext cx="1620405" cy="114154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4814" r="6257" b="6227"/>
          <a:stretch/>
        </p:blipFill>
        <p:spPr>
          <a:xfrm>
            <a:off x="457200" y="3056021"/>
            <a:ext cx="1663430" cy="120060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4.bp.blogspot.com/-6J2YCDbG94E/UyxJoIWJNBI/AAAAAAAAMfI/_UsrcDDRfK0/s1600/Venezia+al+tramonto+%287%29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89" r="1789" b="160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105114" y="5383894"/>
            <a:ext cx="5981772" cy="106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PLANA</a:t>
            </a:r>
            <a:endParaRPr lang="lt-LT" sz="6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aterials and textures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>
                <a:solidFill>
                  <a:srgbClr val="333333"/>
                </a:solidFill>
                <a:latin typeface="Century Gothic" panose="020B0502020202020204" pitchFamily="34" charset="0"/>
              </a:rPr>
              <a:t>T</a:t>
            </a:r>
            <a:r>
              <a:rPr lang="en-US" sz="36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extures</a:t>
            </a:r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77" y="1384991"/>
            <a:ext cx="8513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Special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for PLANA we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use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lt-LT" b="1" dirty="0">
                <a:solidFill>
                  <a:srgbClr val="333333"/>
                </a:solidFill>
                <a:latin typeface="Century Gothic" panose="020B0502020202020204" pitchFamily="34" charset="0"/>
              </a:rPr>
              <a:t> exclusive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textures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:</a:t>
            </a:r>
            <a:endParaRPr lang="lt-LT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0746" y="5486393"/>
            <a:ext cx="25250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i="0" dirty="0" err="1" smtClean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Natural</a:t>
            </a:r>
            <a:r>
              <a:rPr lang="lt-LT" b="1" i="0" dirty="0" smtClean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O</a:t>
            </a:r>
            <a:r>
              <a:rPr lang="lt-LT" b="1" i="0" dirty="0" smtClean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ak</a:t>
            </a:r>
          </a:p>
          <a:p>
            <a:endParaRPr lang="lt-LT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lt-LT" sz="16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wood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veneer panels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sz="16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0500" y="5471876"/>
            <a:ext cx="24810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Deep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Bronze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metal coating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lt-LT" sz="160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1" name="Picture 5" descr="Z:\Archivio 2014\H019_Narbutas\H019_Presentazione\Immagini\05-BOIS-ORIGINE PREMIER JPEG-72 Dpi-web\M1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1" r="5861"/>
          <a:stretch/>
        </p:blipFill>
        <p:spPr bwMode="auto">
          <a:xfrm rot="5400000">
            <a:off x="-422778" y="2798722"/>
            <a:ext cx="4327394" cy="269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0" t="21444" r="7625" b="11008"/>
          <a:stretch/>
        </p:blipFill>
        <p:spPr>
          <a:xfrm rot="5400000">
            <a:off x="5298912" y="2811923"/>
            <a:ext cx="4314828" cy="267652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8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36586" y="5488969"/>
            <a:ext cx="6812418" cy="802506"/>
            <a:chOff x="428009" y="5800389"/>
            <a:chExt cx="6812418" cy="802506"/>
          </a:xfrm>
        </p:grpSpPr>
        <p:sp>
          <p:nvSpPr>
            <p:cNvPr id="55" name="Rectangle 54"/>
            <p:cNvSpPr/>
            <p:nvPr/>
          </p:nvSpPr>
          <p:spPr>
            <a:xfrm>
              <a:off x="428009" y="5800389"/>
              <a:ext cx="1569180" cy="782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22" y="5814763"/>
              <a:ext cx="1565982" cy="78299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486" y="5819904"/>
              <a:ext cx="1565982" cy="78299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445" y="5812422"/>
              <a:ext cx="1565982" cy="782991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3" y="2176915"/>
            <a:ext cx="1551120" cy="77556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88" y="2176914"/>
            <a:ext cx="1551120" cy="7755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9" y="3802267"/>
            <a:ext cx="1575704" cy="7861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74" y="3802268"/>
            <a:ext cx="1575704" cy="787852"/>
          </a:xfrm>
          <a:prstGeom prst="rect">
            <a:avLst/>
          </a:prstGeom>
        </p:spPr>
      </p:pic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Textures and combinations</a:t>
            </a:r>
            <a:endParaRPr lang="lt-LT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8239" y="3385993"/>
            <a:ext cx="142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Melamine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300" y="1750095"/>
            <a:ext cx="2829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Natural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wood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veneer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6804" y="1457947"/>
            <a:ext cx="3572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Natural </a:t>
            </a:r>
            <a:r>
              <a:rPr lang="lt-LT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wood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veneer 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/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melamine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combinations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736" y="5070543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Metal</a:t>
            </a:r>
            <a:endParaRPr lang="lt-LT" b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55" y="3809968"/>
            <a:ext cx="1575702" cy="7878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93" y="5477050"/>
            <a:ext cx="1530907" cy="80248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8239" y="4582767"/>
            <a:ext cx="1617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M1 -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white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229077" y="5476336"/>
            <a:ext cx="1642916" cy="803199"/>
            <a:chOff x="7533041" y="4911372"/>
            <a:chExt cx="1642916" cy="8031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041" y="4916723"/>
              <a:ext cx="1594316" cy="79784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537747" y="4911372"/>
              <a:ext cx="1638210" cy="8031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9220045" y="6253168"/>
            <a:ext cx="756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UUM1</a:t>
            </a:r>
            <a:endParaRPr lang="en-US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35589" y="4571489"/>
            <a:ext cx="1732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N1 –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dark grey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86465" y="4563468"/>
            <a:ext cx="1617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walnut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4089" y="3809968"/>
            <a:ext cx="1569180" cy="7689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1097960" y="6248759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UUN1 </a:t>
            </a:r>
            <a:endParaRPr lang="en-US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28" y="3281286"/>
            <a:ext cx="1534688" cy="767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27" y="2193127"/>
            <a:ext cx="1534689" cy="76734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221460" y="3280622"/>
            <a:ext cx="1646978" cy="754975"/>
            <a:chOff x="5614126" y="4915487"/>
            <a:chExt cx="1341061" cy="6705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126" y="4915488"/>
              <a:ext cx="1341061" cy="67053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614126" y="4915487"/>
              <a:ext cx="1341061" cy="67053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221459" y="2197835"/>
            <a:ext cx="1646982" cy="754975"/>
            <a:chOff x="7989505" y="4967259"/>
            <a:chExt cx="1341064" cy="6705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505" y="4967259"/>
              <a:ext cx="1341064" cy="67053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7989505" y="4967259"/>
              <a:ext cx="1341064" cy="67053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11094845" y="4003513"/>
            <a:ext cx="700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RRN1</a:t>
            </a:r>
            <a:endParaRPr lang="lt-LT" sz="1600" dirty="0">
              <a:solidFill>
                <a:srgbClr val="333333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07669" y="400143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RRM1</a:t>
            </a:r>
            <a:endParaRPr lang="lt-LT" sz="1600" dirty="0">
              <a:solidFill>
                <a:srgbClr val="333333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056460" y="2916145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AAN1</a:t>
            </a:r>
            <a:endParaRPr lang="lt-LT" sz="1600" dirty="0">
              <a:solidFill>
                <a:srgbClr val="333333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73203" y="2924166"/>
            <a:ext cx="792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AAM1</a:t>
            </a:r>
            <a:endParaRPr lang="lt-LT" sz="1600" dirty="0">
              <a:solidFill>
                <a:srgbClr val="333333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1594" y="2931613"/>
            <a:ext cx="1617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latin typeface="Century Gothic" panose="020B0502020202020204" pitchFamily="34" charset="0"/>
              </a:rPr>
              <a:t>A</a:t>
            </a:r>
            <a:r>
              <a:rPr lang="lt-LT" sz="1600" dirty="0" smtClean="0">
                <a:latin typeface="Century Gothic" panose="020B0502020202020204" pitchFamily="34" charset="0"/>
              </a:rPr>
              <a:t> - </a:t>
            </a:r>
            <a:r>
              <a:rPr lang="en-US" sz="1600" dirty="0" smtClean="0">
                <a:latin typeface="Century Gothic" panose="020B0502020202020204" pitchFamily="34" charset="0"/>
              </a:rPr>
              <a:t>oak</a:t>
            </a:r>
            <a:endParaRPr lang="lt-LT" sz="1600" dirty="0"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15392" y="2949035"/>
            <a:ext cx="2354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 -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walnut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5132" y="6262435"/>
            <a:ext cx="1617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E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-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white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122482" y="6251157"/>
            <a:ext cx="1732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T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1 –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dark grey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3358" y="6243136"/>
            <a:ext cx="188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S1 –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deep</a:t>
            </a:r>
          </a:p>
          <a:p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bronze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599773" y="6252598"/>
            <a:ext cx="1732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solidFill>
                  <a:srgbClr val="333333"/>
                </a:solidFill>
                <a:latin typeface="Century Gothic" panose="020B0502020202020204" pitchFamily="34" charset="0"/>
              </a:rPr>
              <a:t>H</a:t>
            </a:r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– 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chrome</a:t>
            </a:r>
            <a:endParaRPr lang="lt-LT" sz="1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27" y="4369944"/>
            <a:ext cx="1534689" cy="76734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221459" y="4351206"/>
            <a:ext cx="1646982" cy="761726"/>
            <a:chOff x="8221459" y="4377582"/>
            <a:chExt cx="1646982" cy="76172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30" r="46139" b="51852"/>
            <a:stretch/>
          </p:blipFill>
          <p:spPr>
            <a:xfrm>
              <a:off x="8229077" y="4382156"/>
              <a:ext cx="815017" cy="757152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8221459" y="4377582"/>
              <a:ext cx="1646982" cy="75497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1056460" y="5092962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D1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N1</a:t>
            </a:r>
            <a:endParaRPr lang="lt-LT" sz="1600" dirty="0">
              <a:solidFill>
                <a:srgbClr val="333333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173203" y="5100983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D1</a:t>
            </a:r>
            <a:r>
              <a:rPr lang="en-US" sz="1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M1</a:t>
            </a:r>
            <a:endParaRPr lang="lt-LT" sz="1600" dirty="0">
              <a:solidFill>
                <a:srgbClr val="333333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 r="46139" b="50297"/>
          <a:stretch/>
        </p:blipFill>
        <p:spPr>
          <a:xfrm>
            <a:off x="10166227" y="4372474"/>
            <a:ext cx="769251" cy="7639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 b="51852"/>
          <a:stretch/>
        </p:blipFill>
        <p:spPr>
          <a:xfrm>
            <a:off x="5706080" y="3797660"/>
            <a:ext cx="1587011" cy="794085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594519" y="4595147"/>
            <a:ext cx="161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D1 – whitened      </a:t>
            </a:r>
          </a:p>
          <a:p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oak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og.fmrarte.it/wp-content/uploads/2012/11/SM-Assunta-di-Siena-Cupola1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24" b="10555"/>
          <a:stretch/>
        </p:blipFill>
        <p:spPr bwMode="auto">
          <a:xfrm>
            <a:off x="0" y="0"/>
            <a:ext cx="12228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123370" y="5271601"/>
            <a:ext cx="5981772" cy="106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PLANA</a:t>
            </a:r>
            <a:endParaRPr lang="lt-LT" sz="6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 the interiors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3480" y="1442737"/>
            <a:ext cx="11247486" cy="4538846"/>
            <a:chOff x="453480" y="1348608"/>
            <a:chExt cx="11247486" cy="453884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3480" y="1348608"/>
              <a:ext cx="7525547" cy="453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3154" y="1348608"/>
              <a:ext cx="3687812" cy="453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12640" y="6051432"/>
            <a:ext cx="5089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w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alnut veneer 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 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white melamine 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 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chrom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</a:t>
            </a:r>
            <a:endParaRPr lang="lt-LT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1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84892" y="6051432"/>
            <a:ext cx="6603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w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alnut veneer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I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white melamine |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chrom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  |  dark grey</a:t>
            </a:r>
            <a:endParaRPr lang="lt-L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667" r="278" b="4167"/>
          <a:stretch/>
        </p:blipFill>
        <p:spPr>
          <a:xfrm>
            <a:off x="2550972" y="1463040"/>
            <a:ext cx="9149993" cy="451127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9500" y="6051432"/>
            <a:ext cx="264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o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ak veneer 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 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chrom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</a:t>
            </a:r>
            <a:endParaRPr lang="lt-L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 b="-1"/>
          <a:stretch/>
        </p:blipFill>
        <p:spPr>
          <a:xfrm>
            <a:off x="2485623" y="1450847"/>
            <a:ext cx="9215343" cy="45307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53480" y="659194"/>
            <a:ext cx="80047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90553" y="6051432"/>
            <a:ext cx="4107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lt-LT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w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hitened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oak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melamine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I  chrom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e</a:t>
            </a:r>
            <a:endParaRPr lang="lt-L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0" b="13816"/>
          <a:stretch/>
        </p:blipFill>
        <p:spPr>
          <a:xfrm>
            <a:off x="3267074" y="1438275"/>
            <a:ext cx="8433891" cy="45529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6"/>
          <p:cNvSpPr txBox="1"/>
          <p:nvPr/>
        </p:nvSpPr>
        <p:spPr>
          <a:xfrm>
            <a:off x="4795187" y="1163298"/>
            <a:ext cx="61926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4000" dirty="0" smtClean="0">
                <a:latin typeface="Century Gothic" panose="020B0502020202020204" pitchFamily="34" charset="0"/>
              </a:rPr>
              <a:t>LUCCI </a:t>
            </a:r>
            <a:r>
              <a:rPr lang="it-IT" sz="6000" dirty="0" smtClean="0">
                <a:latin typeface="Bodoni MT" panose="02070603080606020203" pitchFamily="18" charset="0"/>
              </a:rPr>
              <a:t>&amp;</a:t>
            </a:r>
            <a:r>
              <a:rPr lang="it-IT" sz="4000" dirty="0" smtClean="0">
                <a:latin typeface="Century Gothic" panose="020B0502020202020204" pitchFamily="34" charset="0"/>
              </a:rPr>
              <a:t> PAMPANONI</a:t>
            </a:r>
            <a:endParaRPr lang="it-IT" sz="4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075"/>
            <a:ext cx="4356847" cy="44654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47094" y="2213799"/>
            <a:ext cx="7211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Authors</a:t>
            </a:r>
            <a:r>
              <a:rPr lang="lt-LT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lt-LT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lt-LT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Italian</a:t>
            </a:r>
            <a:r>
              <a:rPr lang="lt-LT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design</a:t>
            </a:r>
            <a:r>
              <a:rPr lang="lt-LT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masters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Roberto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Lucci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Paolo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Pampanoni</a:t>
            </a:r>
            <a:endParaRPr lang="lt-LT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2919" y="3631149"/>
            <a:ext cx="60584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‘Straight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lines, squared shapes, different thicknesses, warm, refined materials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finishings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lt-LT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PLANA IS A CLEAN, SELECTIVE COLLECTION.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essential design approach that meets aesthetic and functional choices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.’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16" y="6163757"/>
            <a:ext cx="2002200" cy="332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0823" y="2156192"/>
            <a:ext cx="40070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</a:p>
          <a:p>
            <a:pPr algn="ctr"/>
            <a:endParaRPr lang="lt-LT" sz="2000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The values of </a:t>
            </a:r>
            <a:r>
              <a:rPr lang="lt-LT" sz="24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modern</a:t>
            </a:r>
            <a:r>
              <a:rPr lang="lt-LT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sz="2400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luxury</a:t>
            </a:r>
            <a:r>
              <a:rPr lang="lt-LT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sz="2400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and</a:t>
            </a:r>
            <a:r>
              <a:rPr lang="lt-LT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sz="2400" dirty="0" err="1">
                <a:solidFill>
                  <a:srgbClr val="333333"/>
                </a:solidFill>
                <a:latin typeface="Century Gothic" panose="020B0502020202020204" pitchFamily="34" charset="0"/>
              </a:rPr>
              <a:t>quality</a:t>
            </a:r>
            <a:r>
              <a:rPr lang="lt-LT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20368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ianlucatoni.it/gallerie/40-Toscana/images/Siena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91" b="48267"/>
          <a:stretch/>
        </p:blipFill>
        <p:spPr bwMode="auto">
          <a:xfrm>
            <a:off x="-2571" y="-8021"/>
            <a:ext cx="12194571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b="13737"/>
          <a:stretch/>
        </p:blipFill>
        <p:spPr>
          <a:xfrm>
            <a:off x="0" y="1"/>
            <a:ext cx="1219180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4674" y="1"/>
            <a:ext cx="2924175" cy="23336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6"/>
          <p:cNvSpPr txBox="1"/>
          <p:nvPr/>
        </p:nvSpPr>
        <p:spPr>
          <a:xfrm>
            <a:off x="3333751" y="189860"/>
            <a:ext cx="2543174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2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</a:t>
            </a:r>
            <a:r>
              <a:rPr lang="lt-LT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 </a:t>
            </a: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modern, selective high-quality furniture collection</a:t>
            </a:r>
            <a:r>
              <a:rPr lang="lt-LT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sz="24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66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88810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O</a:t>
            </a:r>
            <a:r>
              <a:rPr lang="lt-LT" sz="36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utstanding</a:t>
            </a:r>
            <a:r>
              <a:rPr lang="lt-LT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sz="3600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character</a:t>
            </a:r>
            <a:r>
              <a:rPr lang="en-US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of </a:t>
            </a:r>
            <a:r>
              <a:rPr lang="lt-LT" sz="36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</a:t>
            </a:r>
            <a:r>
              <a:rPr lang="en-US" sz="3600" dirty="0">
                <a:solidFill>
                  <a:srgbClr val="333333"/>
                </a:solidFill>
                <a:latin typeface="Century Gothic" panose="020B0502020202020204" pitchFamily="34" charset="0"/>
              </a:rPr>
              <a:t>A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6405" y="2721964"/>
            <a:ext cx="59518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Squared shapes</a:t>
            </a:r>
            <a:endParaRPr lang="lt-LT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Combinations of different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thicknesses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Harmony of straight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and curved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lines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ide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choice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textures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combinations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Warm, refined materials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finishes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lt-L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Exceptional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attention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to </a:t>
            </a:r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detail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lt-L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Modern</a:t>
            </a:r>
            <a:r>
              <a:rPr lang="lt-LT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clean </a:t>
            </a:r>
            <a:r>
              <a:rPr lang="lt-LT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design</a:t>
            </a:r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405" y="1507746"/>
            <a:ext cx="11401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‘Professional, </a:t>
            </a: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aesthetic and functional design solutions </a:t>
            </a:r>
            <a:r>
              <a:rPr lang="en-US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create </a:t>
            </a:r>
            <a:r>
              <a:rPr lang="en-US" sz="2400" dirty="0">
                <a:solidFill>
                  <a:srgbClr val="333333"/>
                </a:solidFill>
                <a:latin typeface="Century Gothic" panose="020B0502020202020204" pitchFamily="34" charset="0"/>
              </a:rPr>
              <a:t>a sense of luxury</a:t>
            </a:r>
            <a:r>
              <a:rPr lang="en-US" sz="2400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.’</a:t>
            </a:r>
            <a:endParaRPr lang="lt-LT" sz="2400" dirty="0"/>
          </a:p>
        </p:txBody>
      </p:sp>
      <p:sp>
        <p:nvSpPr>
          <p:cNvPr id="10" name="Rectangle 9"/>
          <p:cNvSpPr/>
          <p:nvPr/>
        </p:nvSpPr>
        <p:spPr>
          <a:xfrm>
            <a:off x="453480" y="6106006"/>
            <a:ext cx="10558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PLANA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is created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for those who appreciate modern luxury and high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quality.</a:t>
            </a:r>
            <a:endParaRPr lang="lt-L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0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panoramio.com/photos/large/708124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616"/>
          <a:stretch/>
        </p:blipFill>
        <p:spPr bwMode="auto">
          <a:xfrm>
            <a:off x="0" y="0"/>
            <a:ext cx="12192000" cy="68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105114" y="5375874"/>
            <a:ext cx="5981772" cy="106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PLANA</a:t>
            </a:r>
            <a:endParaRPr lang="lt-LT" sz="6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collection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957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PLANA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selective collection</a:t>
            </a:r>
            <a:r>
              <a:rPr lang="lt-LT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range</a:t>
            </a:r>
            <a:endParaRPr lang="lt-LT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480" y="1600653"/>
            <a:ext cx="11247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wide range allows to satisfy various demands offering different furniture combinations and creating a comfortable executive work space.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3480" y="2810009"/>
            <a:ext cx="574232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Types of furniture</a:t>
            </a:r>
            <a:r>
              <a:rPr lang="lt-L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lt-LT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EXECUTIVE TABLES (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versions)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SUPLEMENTARY UNIT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PEDESTALS (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versions)</a:t>
            </a:r>
            <a:endParaRPr lang="lt-LT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OPEN SHELF UNITS (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versions)</a:t>
            </a:r>
            <a:endParaRPr lang="lt-LT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STORAGE CABINETS (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versions)</a:t>
            </a:r>
            <a:endParaRPr lang="lt-LT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WARDROBE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MEETING TABLES (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versions)</a:t>
            </a:r>
            <a:endParaRPr lang="lt-LT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lt-L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9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6695267" y="590906"/>
            <a:ext cx="54967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xecutive tables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95266" y="1375171"/>
            <a:ext cx="53370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Solid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36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/37 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 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thick tabletop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High quality wood veneer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or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impact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-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resistant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melamine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,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combinations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1800/2200 x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900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height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H =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750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mm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L/H 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(left) or R/H (right).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Elegant </a:t>
            </a:r>
            <a:r>
              <a:rPr lang="lt-L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bend</a:t>
            </a:r>
            <a:r>
              <a:rPr lang="en-US" b="1" dirty="0" err="1" smtClean="0">
                <a:solidFill>
                  <a:srgbClr val="333333"/>
                </a:solidFill>
                <a:latin typeface="Century Gothic" panose="020B0502020202020204" pitchFamily="34" charset="0"/>
              </a:rPr>
              <a:t>ed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steel band legs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painted using the powder-coating technology or covered in chrome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G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rommet with soft closing, metal frame</a:t>
            </a:r>
          </a:p>
          <a:p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   and box for wire management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Option 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with fixed 900 mm length pedestal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lt-L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Optional supplementary unit</a:t>
            </a:r>
            <a:r>
              <a:rPr lang="lt-LT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lt-LT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81358" y="6428742"/>
            <a:ext cx="1141950" cy="42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917" r="28537"/>
          <a:stretch/>
        </p:blipFill>
        <p:spPr>
          <a:xfrm>
            <a:off x="0" y="1"/>
            <a:ext cx="6433051" cy="68579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672624" y="1268759"/>
            <a:ext cx="5040000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453480" y="659194"/>
            <a:ext cx="60176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Executive tables</a:t>
            </a:r>
            <a:endParaRPr lang="lt-LT" sz="3600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65" t="21542" r="53329" b="46101"/>
          <a:stretch/>
        </p:blipFill>
        <p:spPr>
          <a:xfrm>
            <a:off x="11121328" y="1"/>
            <a:ext cx="579638" cy="8679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43216" y="4086358"/>
            <a:ext cx="1863011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R/H (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right) with</a:t>
            </a:r>
          </a:p>
          <a:p>
            <a:pPr lvl="0"/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modesty panel</a:t>
            </a:r>
            <a:endParaRPr lang="en-US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1800x900, H=750 </a:t>
            </a:r>
            <a:endParaRPr lang="lt-L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(BPA18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lt-L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2200x900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H=750 </a:t>
            </a:r>
            <a:endParaRPr lang="lt-L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(BPA22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7574" y="4071363"/>
            <a:ext cx="1853392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L/H (left) </a:t>
            </a:r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with</a:t>
            </a:r>
          </a:p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modesty panel</a:t>
            </a:r>
          </a:p>
          <a:p>
            <a:endParaRPr lang="lt-LT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1800x900, H=750 </a:t>
            </a:r>
            <a:endParaRPr lang="lt-L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(BPA18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lt-L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2200x900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H=750 </a:t>
            </a:r>
            <a:endParaRPr lang="lt-L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(BPA22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fi-FI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43216" y="1987196"/>
            <a:ext cx="221197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R/H (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right)</a:t>
            </a:r>
          </a:p>
          <a:p>
            <a:pPr lvl="0"/>
            <a:endParaRPr lang="lt-LT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1800x900, H=750 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(BPA180)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2200x900, H=750 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(BPA220)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47803" y="1990020"/>
            <a:ext cx="232349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333333"/>
                </a:solidFill>
                <a:latin typeface="Century Gothic" panose="020B0502020202020204" pitchFamily="34" charset="0"/>
              </a:rPr>
              <a:t>L/H (left</a:t>
            </a:r>
            <a:r>
              <a:rPr lang="en-US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</a:p>
          <a:p>
            <a:pPr lvl="0"/>
            <a:endParaRPr lang="lt-LT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1800x900, H=750 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(BPA18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2200x900, H=750 </a:t>
            </a: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(BPA22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26616" r="8876" b="15740"/>
          <a:stretch/>
        </p:blipFill>
        <p:spPr>
          <a:xfrm>
            <a:off x="487318" y="1377361"/>
            <a:ext cx="3235673" cy="2277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32340" r="8321" b="18298"/>
          <a:stretch/>
        </p:blipFill>
        <p:spPr>
          <a:xfrm>
            <a:off x="6290592" y="1559177"/>
            <a:ext cx="3505259" cy="20959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38592" r="9197" b="12832"/>
          <a:stretch/>
        </p:blipFill>
        <p:spPr>
          <a:xfrm>
            <a:off x="487319" y="4071362"/>
            <a:ext cx="3236244" cy="1930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38220" r="10759" b="13388"/>
          <a:stretch/>
        </p:blipFill>
        <p:spPr>
          <a:xfrm>
            <a:off x="6290592" y="3936815"/>
            <a:ext cx="3505259" cy="206965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3480" y="1281124"/>
            <a:ext cx="1124748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5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</TotalTime>
  <Words>990</Words>
  <Application>Microsoft Office PowerPoint</Application>
  <PresentationFormat>Custom</PresentationFormat>
  <Paragraphs>292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PLANA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</dc:title>
  <dc:creator>Ieva Martūzaitė</dc:creator>
  <cp:lastModifiedBy>Birutė Palaimaitė</cp:lastModifiedBy>
  <cp:revision>251</cp:revision>
  <dcterms:created xsi:type="dcterms:W3CDTF">2015-06-19T10:50:18Z</dcterms:created>
  <dcterms:modified xsi:type="dcterms:W3CDTF">2015-12-15T12:28:25Z</dcterms:modified>
</cp:coreProperties>
</file>