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2" r:id="rId1"/>
    <p:sldMasterId id="2147484114" r:id="rId2"/>
    <p:sldMasterId id="2147484168" r:id="rId3"/>
    <p:sldMasterId id="2147484222" r:id="rId4"/>
    <p:sldMasterId id="2147484276" r:id="rId5"/>
    <p:sldMasterId id="2147484303" r:id="rId6"/>
  </p:sldMasterIdLst>
  <p:notesMasterIdLst>
    <p:notesMasterId r:id="rId43"/>
  </p:notesMasterIdLst>
  <p:handoutMasterIdLst>
    <p:handoutMasterId r:id="rId44"/>
  </p:handoutMasterIdLst>
  <p:sldIdLst>
    <p:sldId id="1493" r:id="rId7"/>
    <p:sldId id="358" r:id="rId8"/>
    <p:sldId id="1487" r:id="rId9"/>
    <p:sldId id="359" r:id="rId10"/>
    <p:sldId id="360" r:id="rId11"/>
    <p:sldId id="1396" r:id="rId12"/>
    <p:sldId id="1383" r:id="rId13"/>
    <p:sldId id="1486" r:id="rId14"/>
    <p:sldId id="1494" r:id="rId15"/>
    <p:sldId id="1495" r:id="rId16"/>
    <p:sldId id="1386" r:id="rId17"/>
    <p:sldId id="1497" r:id="rId18"/>
    <p:sldId id="1492" r:id="rId19"/>
    <p:sldId id="1499" r:id="rId20"/>
    <p:sldId id="1500" r:id="rId21"/>
    <p:sldId id="1502" r:id="rId22"/>
    <p:sldId id="1504" r:id="rId23"/>
    <p:sldId id="1505" r:id="rId24"/>
    <p:sldId id="1445" r:id="rId25"/>
    <p:sldId id="372" r:id="rId26"/>
    <p:sldId id="1458" r:id="rId27"/>
    <p:sldId id="1461" r:id="rId28"/>
    <p:sldId id="1460" r:id="rId29"/>
    <p:sldId id="1455" r:id="rId30"/>
    <p:sldId id="380" r:id="rId31"/>
    <p:sldId id="1403" r:id="rId32"/>
    <p:sldId id="1453" r:id="rId33"/>
    <p:sldId id="401" r:id="rId34"/>
    <p:sldId id="1481" r:id="rId35"/>
    <p:sldId id="1480" r:id="rId36"/>
    <p:sldId id="1482" r:id="rId37"/>
    <p:sldId id="1483" r:id="rId38"/>
    <p:sldId id="1506" r:id="rId39"/>
    <p:sldId id="1507" r:id="rId40"/>
    <p:sldId id="1508" r:id="rId41"/>
    <p:sldId id="1509" r:id="rId42"/>
  </p:sldIdLst>
  <p:sldSz cx="12192000" cy="6858000"/>
  <p:notesSz cx="6858000" cy="9144000"/>
  <p:embeddedFontLst>
    <p:embeddedFont>
      <p:font typeface="Roboto" panose="02000000000000000000" pitchFamily="2" charset="0"/>
      <p:regular r:id="rId45"/>
      <p:bold r:id="rId46"/>
      <p:italic r:id="rId47"/>
      <p:boldItalic r:id="rId48"/>
    </p:embeddedFont>
    <p:embeddedFont>
      <p:font typeface="Segoe UI" panose="020B0502040204020203" pitchFamily="34" charset="0"/>
      <p:regular r:id="rId49"/>
      <p:bold r:id="rId50"/>
      <p:italic r:id="rId51"/>
      <p:boldItalic r:id="rId52"/>
    </p:embeddedFont>
    <p:embeddedFont>
      <p:font typeface="Visuelt Pro" panose="020B05030402020B0104" charset="0"/>
      <p:regular r:id="rId53"/>
      <p:bold r:id="rId54"/>
      <p:italic r:id="rId55"/>
      <p:boldItalic r:id="rId56"/>
    </p:embeddedFont>
    <p:embeddedFont>
      <p:font typeface="Visuelt Pro Light" panose="020B03030402020B0104" charset="0"/>
      <p:regular r:id="rId57"/>
      <p:italic r:id="rId58"/>
    </p:embeddedFont>
  </p:embeddedFont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07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63183B-0B29-4057-8D8C-18E811BAFC3B}" name="Guoda Stirbytė" initials="GS" userId="S::guoda.stirbyte@narbutas.lt::1b5775d3-cadf-4ba4-8be1-f9d089f5fcb7" providerId="AD"/>
  <p188:author id="{38340FAA-C09A-8A08-9410-493AC35015F3}" name="Emilė Kertinauskaitė" initials="EK" userId="S::emile.kertinauskaite@narbutas.lt::d0ce3f20-5a50-46ce-82e5-ef4a93778ddf" providerId="AD"/>
  <p188:author id="{8F8B92BF-0A20-93AE-12CA-FA73D9AFBF1E}" name="Laurynas Bagdanavičius" initials="LB" userId="S::laurynas.bagdanavicius@narbutas.lt::ec4737a7-dd57-4b1e-82ab-1c27dd6906b6" providerId="AD"/>
  <p188:author id="{87F85CD5-B09F-FA7A-6289-6B56EE114590}" name="Vilma Laurenčikienė" initials="VL" userId="S::vilma.laurencikiene@narbutas.lt::bbcb2dfa-4bf7-4c04-851d-421044d74a69" providerId="AD"/>
  <p188:author id="{50A029DA-D434-2C2F-9FBB-E5D785B08C8F}" name="Ąžuolas Juškėnas" initials="ĄJ" userId="S::azuolas.juskenas@narbutas.lt::d3b32869-81be-47d1-a7e8-c2efda8786b8" providerId="AD"/>
  <p188:author id="{721DFDDF-F569-F3E3-AFD8-7C0FEFE8B8CA}" name="Diana Župikovė" initials="DŽ" userId="S::diana.zupikove@narbutas.lt::83efe74e-2910-47d1-81cc-5b173087496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rtė Balčaitė" initials="UB" lastIdx="5" clrIdx="0">
    <p:extLst>
      <p:ext uri="{19B8F6BF-5375-455C-9EA6-DF929625EA0E}">
        <p15:presenceInfo xmlns:p15="http://schemas.microsoft.com/office/powerpoint/2012/main" userId="S::urte.balcaite@narbutas.lt::ba2a69d7-34ef-4ef9-84c4-d3fd4f300fe7" providerId="AD"/>
      </p:ext>
    </p:extLst>
  </p:cmAuthor>
  <p:cmAuthor id="2" name="Laurynas Bagdanavičius" initials="LB" lastIdx="1" clrIdx="1">
    <p:extLst>
      <p:ext uri="{19B8F6BF-5375-455C-9EA6-DF929625EA0E}">
        <p15:presenceInfo xmlns:p15="http://schemas.microsoft.com/office/powerpoint/2012/main" userId="S::laurynas.bagdanavicius@narbutas.lt::ec4737a7-dd57-4b1e-82ab-1c27dd6906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AF9797"/>
    <a:srgbClr val="9C9C9C"/>
    <a:srgbClr val="CCCBC9"/>
    <a:srgbClr val="C197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19" autoAdjust="0"/>
    <p:restoredTop sz="93090" autoAdjust="0"/>
  </p:normalViewPr>
  <p:slideViewPr>
    <p:cSldViewPr snapToGrid="0" showGuides="1">
      <p:cViewPr varScale="1">
        <p:scale>
          <a:sx n="76" d="100"/>
          <a:sy n="76" d="100"/>
        </p:scale>
        <p:origin x="1003" y="67"/>
      </p:cViewPr>
      <p:guideLst>
        <p:guide orient="horz" pos="2160"/>
        <p:guide pos="1073"/>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font" Target="fonts/font10.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microsoft.com/office/2018/10/relationships/authors" Target="authors.xml"/><Relationship Id="rId8" Type="http://schemas.openxmlformats.org/officeDocument/2006/relationships/slide" Target="slides/slide2.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2.fntdata"/><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C88E3B-B2A3-43D3-9C8E-903E486B6D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a:extLst>
              <a:ext uri="{FF2B5EF4-FFF2-40B4-BE49-F238E27FC236}">
                <a16:creationId xmlns:a16="http://schemas.microsoft.com/office/drawing/2014/main" id="{F554B4B2-5E54-4698-B868-8330A6958D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16BF5B-8A70-415D-817C-FDDA978E9EDA}" type="datetimeFigureOut">
              <a:rPr lang="lt-LT" smtClean="0"/>
              <a:t>2024-04-29</a:t>
            </a:fld>
            <a:endParaRPr lang="lt-LT"/>
          </a:p>
        </p:txBody>
      </p:sp>
      <p:sp>
        <p:nvSpPr>
          <p:cNvPr id="4" name="Footer Placeholder 3">
            <a:extLst>
              <a:ext uri="{FF2B5EF4-FFF2-40B4-BE49-F238E27FC236}">
                <a16:creationId xmlns:a16="http://schemas.microsoft.com/office/drawing/2014/main" id="{0F3BD912-F887-48E0-95CD-344FC7F9C0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a:extLst>
              <a:ext uri="{FF2B5EF4-FFF2-40B4-BE49-F238E27FC236}">
                <a16:creationId xmlns:a16="http://schemas.microsoft.com/office/drawing/2014/main" id="{D5120011-09D6-49EB-B058-30F3CDDABE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816395-1374-40AE-B7DC-4C1171C9894C}" type="slidenum">
              <a:rPr lang="lt-LT" smtClean="0"/>
              <a:t>‹#›</a:t>
            </a:fld>
            <a:endParaRPr lang="lt-LT"/>
          </a:p>
        </p:txBody>
      </p:sp>
    </p:spTree>
    <p:extLst>
      <p:ext uri="{BB962C8B-B14F-4D97-AF65-F5344CB8AC3E}">
        <p14:creationId xmlns:p14="http://schemas.microsoft.com/office/powerpoint/2010/main" val="1446626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7629D-BBB4-4B69-A919-4F14435EBB1D}" type="datetimeFigureOut">
              <a:rPr lang="lt-LT" smtClean="0"/>
              <a:t>2024-04-29</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103AC-7621-4A9D-9144-41AB86A684B9}" type="slidenum">
              <a:rPr lang="lt-LT" smtClean="0"/>
              <a:t>‹#›</a:t>
            </a:fld>
            <a:endParaRPr lang="lt-LT"/>
          </a:p>
        </p:txBody>
      </p:sp>
    </p:spTree>
    <p:extLst>
      <p:ext uri="{BB962C8B-B14F-4D97-AF65-F5344CB8AC3E}">
        <p14:creationId xmlns:p14="http://schemas.microsoft.com/office/powerpoint/2010/main" val="348834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1</a:t>
            </a:fld>
            <a:endParaRPr lang="lt-LT" dirty="0"/>
          </a:p>
        </p:txBody>
      </p:sp>
    </p:spTree>
    <p:extLst>
      <p:ext uri="{BB962C8B-B14F-4D97-AF65-F5344CB8AC3E}">
        <p14:creationId xmlns:p14="http://schemas.microsoft.com/office/powerpoint/2010/main" val="2984992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Subtly rounded lines are echoed in the bent metal legs, rounded corners and chamfered edges of the tabletops. The curved shapes soften the character of the furniture, encourage pleasant conversations and efficient collaboration, and create a harmonious and cosy look of a modern office.</a:t>
            </a:r>
          </a:p>
        </p:txBody>
      </p:sp>
      <p:sp>
        <p:nvSpPr>
          <p:cNvPr id="4" name="Slide Number Placeholder 3"/>
          <p:cNvSpPr>
            <a:spLocks noGrp="1"/>
          </p:cNvSpPr>
          <p:nvPr>
            <p:ph type="sldNum" sz="quarter" idx="5"/>
          </p:nvPr>
        </p:nvSpPr>
        <p:spPr/>
        <p:txBody>
          <a:bodyPr/>
          <a:lstStyle/>
          <a:p>
            <a:fld id="{623103AC-7621-4A9D-9144-41AB86A684B9}" type="slidenum">
              <a:rPr lang="lt-LT" smtClean="0"/>
              <a:t>10</a:t>
            </a:fld>
            <a:endParaRPr lang="lt-LT"/>
          </a:p>
        </p:txBody>
      </p:sp>
    </p:spTree>
    <p:extLst>
      <p:ext uri="{BB962C8B-B14F-4D97-AF65-F5344CB8AC3E}">
        <p14:creationId xmlns:p14="http://schemas.microsoft.com/office/powerpoint/2010/main" val="2544360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Practicality and aesthetics go hand in hand. When creating this collection, we have thought about everything down to the smallest detail. We made sure that the tables are not only easily adaptable in the office but also comfortable to use.</a:t>
            </a:r>
          </a:p>
        </p:txBody>
      </p:sp>
      <p:sp>
        <p:nvSpPr>
          <p:cNvPr id="4" name="Slide Number Placeholder 3"/>
          <p:cNvSpPr>
            <a:spLocks noGrp="1"/>
          </p:cNvSpPr>
          <p:nvPr>
            <p:ph type="sldNum" sz="quarter" idx="5"/>
          </p:nvPr>
        </p:nvSpPr>
        <p:spPr/>
        <p:txBody>
          <a:bodyPr/>
          <a:lstStyle/>
          <a:p>
            <a:fld id="{623103AC-7621-4A9D-9144-41AB86A684B9}" type="slidenum">
              <a:rPr lang="lt-LT" smtClean="0"/>
              <a:t>11</a:t>
            </a:fld>
            <a:endParaRPr lang="lt-LT"/>
          </a:p>
        </p:txBody>
      </p:sp>
    </p:spTree>
    <p:extLst>
      <p:ext uri="{BB962C8B-B14F-4D97-AF65-F5344CB8AC3E}">
        <p14:creationId xmlns:p14="http://schemas.microsoft.com/office/powerpoint/2010/main" val="788887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ROUND Multipurpose tables are ideal for short or longer meetings, informal discussions, creative work in a team or individual work. This furniture is designed to meet the needs for various spaces and thus can be used in all office areas. The wide range of tables and the abundance of accessories enhance the functionality of this furniture even further.</a:t>
            </a:r>
          </a:p>
        </p:txBody>
      </p:sp>
      <p:sp>
        <p:nvSpPr>
          <p:cNvPr id="4" name="Slide Number Placeholder 3"/>
          <p:cNvSpPr>
            <a:spLocks noGrp="1"/>
          </p:cNvSpPr>
          <p:nvPr>
            <p:ph type="sldNum" sz="quarter" idx="5"/>
          </p:nvPr>
        </p:nvSpPr>
        <p:spPr/>
        <p:txBody>
          <a:bodyPr/>
          <a:lstStyle/>
          <a:p>
            <a:fld id="{623103AC-7621-4A9D-9144-41AB86A684B9}" type="slidenum">
              <a:rPr lang="lt-LT" smtClean="0"/>
              <a:t>12</a:t>
            </a:fld>
            <a:endParaRPr lang="lt-LT"/>
          </a:p>
        </p:txBody>
      </p:sp>
    </p:spTree>
    <p:extLst>
      <p:ext uri="{BB962C8B-B14F-4D97-AF65-F5344CB8AC3E}">
        <p14:creationId xmlns:p14="http://schemas.microsoft.com/office/powerpoint/2010/main" val="1562677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trike="noStrike" dirty="0"/>
              <a:t>Make your discussions or meetings even more effective with accessories that allow you </a:t>
            </a:r>
            <a:r>
              <a:rPr lang="lt-LT" strike="noStrike" dirty="0"/>
              <a:t>to </a:t>
            </a:r>
            <a:r>
              <a:rPr lang="en-GB" strike="noStrike" dirty="0"/>
              <a:t>participate comfortably in presentations and video conferences. A monitor hung on the table’s metal legs allows you to integrate technology into your meeting spaces, achieving improved collaboration, while a whiteboard will help you ensure that every idea is recorded.</a:t>
            </a:r>
          </a:p>
        </p:txBody>
      </p:sp>
      <p:sp>
        <p:nvSpPr>
          <p:cNvPr id="4" name="Slide Number Placeholder 3"/>
          <p:cNvSpPr>
            <a:spLocks noGrp="1"/>
          </p:cNvSpPr>
          <p:nvPr>
            <p:ph type="sldNum" sz="quarter" idx="5"/>
          </p:nvPr>
        </p:nvSpPr>
        <p:spPr/>
        <p:txBody>
          <a:bodyPr/>
          <a:lstStyle/>
          <a:p>
            <a:fld id="{623103AC-7621-4A9D-9144-41AB86A684B9}" type="slidenum">
              <a:rPr lang="lt-LT" smtClean="0"/>
              <a:t>13</a:t>
            </a:fld>
            <a:endParaRPr lang="lt-LT"/>
          </a:p>
        </p:txBody>
      </p:sp>
    </p:spTree>
    <p:extLst>
      <p:ext uri="{BB962C8B-B14F-4D97-AF65-F5344CB8AC3E}">
        <p14:creationId xmlns:p14="http://schemas.microsoft.com/office/powerpoint/2010/main" val="358733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59056-FF00-C3B9-E234-99EF92CAD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3776F-7449-B095-CCC6-682232284B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E7A2B3-07BF-C317-8237-3A372A82D7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u="none" dirty="0">
                <a:solidFill>
                  <a:srgbClr val="767171"/>
                </a:solidFill>
                <a:latin typeface="Calibri" panose="020F0502020204030204" pitchFamily="34" charset="0"/>
                <a:ea typeface="Calibri" panose="020F0502020204030204" pitchFamily="34" charset="0"/>
                <a:cs typeface="Times New Roman" panose="02020603050405020304" pitchFamily="18" charset="0"/>
              </a:rPr>
              <a:t>Side shelves hung on the table’s legs are ideally suited for storing small items needed for meetings or daily tasks, while an attachable hook is perfect for hanging your bag. </a:t>
            </a:r>
          </a:p>
        </p:txBody>
      </p:sp>
      <p:sp>
        <p:nvSpPr>
          <p:cNvPr id="4" name="Slide Number Placeholder 3">
            <a:extLst>
              <a:ext uri="{FF2B5EF4-FFF2-40B4-BE49-F238E27FC236}">
                <a16:creationId xmlns:a16="http://schemas.microsoft.com/office/drawing/2014/main" id="{0529192C-940C-1E72-1F92-43C7891D5B6B}"/>
              </a:ext>
            </a:extLst>
          </p:cNvPr>
          <p:cNvSpPr>
            <a:spLocks noGrp="1"/>
          </p:cNvSpPr>
          <p:nvPr>
            <p:ph type="sldNum" sz="quarter" idx="5"/>
          </p:nvPr>
        </p:nvSpPr>
        <p:spPr/>
        <p:txBody>
          <a:bodyPr/>
          <a:lstStyle/>
          <a:p>
            <a:fld id="{623103AC-7621-4A9D-9144-41AB86A684B9}" type="slidenum">
              <a:rPr lang="lt-LT" smtClean="0"/>
              <a:t>14</a:t>
            </a:fld>
            <a:endParaRPr lang="lt-LT"/>
          </a:p>
        </p:txBody>
      </p:sp>
    </p:spTree>
    <p:extLst>
      <p:ext uri="{BB962C8B-B14F-4D97-AF65-F5344CB8AC3E}">
        <p14:creationId xmlns:p14="http://schemas.microsoft.com/office/powerpoint/2010/main" val="1537522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F3D3E-D5F9-AEA7-949B-9692DD54B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E736A-0891-214E-8A31-5DBCFE179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5FBA3-FACD-D9AD-B11C-CEDD944B86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You can complete the look of your table with planter boxes that will create a cosy atmosphere when filled with plants. </a:t>
            </a:r>
            <a:r>
              <a:rPr lang="en-GB" sz="1800" dirty="0"/>
              <a:t>You can also choose the minimalist option of a perforated metal top cover.</a:t>
            </a:r>
            <a:r>
              <a:rPr lang="en-GB" sz="1800" b="0" i="0" u="none" dirty="0">
                <a:solidFill>
                  <a:srgbClr val="767171"/>
                </a:solidFill>
                <a:latin typeface="Calibri" panose="020F0502020204030204" pitchFamily="34" charset="0"/>
                <a:ea typeface="Calibri" panose="020F0502020204030204" pitchFamily="34" charset="0"/>
                <a:cs typeface="Times New Roman" panose="02020603050405020304" pitchFamily="18" charset="0"/>
              </a:rPr>
              <a:t> </a:t>
            </a:r>
            <a:r>
              <a:rPr lang="en-GB" sz="1800" dirty="0">
                <a:highlight>
                  <a:srgbClr val="FFFF00"/>
                </a:highlight>
                <a:latin typeface="Calibri" panose="020F0502020204030204" pitchFamily="34" charset="0"/>
                <a:ea typeface="Calibri" panose="020F0502020204030204" pitchFamily="34" charset="0"/>
                <a:cs typeface="Times New Roman" panose="02020603050405020304" pitchFamily="18" charset="0"/>
              </a:rPr>
              <a:t>It can be used to decorate the workplace with garlands of light bulbs or plants for added style.</a:t>
            </a:r>
          </a:p>
        </p:txBody>
      </p:sp>
      <p:sp>
        <p:nvSpPr>
          <p:cNvPr id="4" name="Slide Number Placeholder 3">
            <a:extLst>
              <a:ext uri="{FF2B5EF4-FFF2-40B4-BE49-F238E27FC236}">
                <a16:creationId xmlns:a16="http://schemas.microsoft.com/office/drawing/2014/main" id="{2BCE0DBC-5BCF-D329-8716-D2445C8188FD}"/>
              </a:ext>
            </a:extLst>
          </p:cNvPr>
          <p:cNvSpPr>
            <a:spLocks noGrp="1"/>
          </p:cNvSpPr>
          <p:nvPr>
            <p:ph type="sldNum" sz="quarter" idx="5"/>
          </p:nvPr>
        </p:nvSpPr>
        <p:spPr/>
        <p:txBody>
          <a:bodyPr/>
          <a:lstStyle/>
          <a:p>
            <a:fld id="{623103AC-7621-4A9D-9144-41AB86A684B9}" type="slidenum">
              <a:rPr lang="lt-LT" smtClean="0"/>
              <a:t>15</a:t>
            </a:fld>
            <a:endParaRPr lang="lt-LT"/>
          </a:p>
        </p:txBody>
      </p:sp>
    </p:spTree>
    <p:extLst>
      <p:ext uri="{BB962C8B-B14F-4D97-AF65-F5344CB8AC3E}">
        <p14:creationId xmlns:p14="http://schemas.microsoft.com/office/powerpoint/2010/main" val="1075273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GB" sz="1800" b="0" u="none" dirty="0">
                <a:solidFill>
                  <a:srgbClr val="767171"/>
                </a:solidFill>
                <a:latin typeface="Calibri" panose="020F0502020204030204" pitchFamily="34" charset="0"/>
                <a:ea typeface="Calibri" panose="020F0502020204030204" pitchFamily="34" charset="0"/>
                <a:cs typeface="Times New Roman" panose="02020603050405020304" pitchFamily="18" charset="0"/>
              </a:rPr>
              <a:t>Well-thought-out power solutions make working and meeting spaces even more comfortable. </a:t>
            </a:r>
            <a:r>
              <a:rPr lang="en-GB" sz="1800" b="0" dirty="0"/>
              <a:t>Round power units with different types of sockets can be integrated into 1000 mm deep tabletops for easy charging of devices.</a:t>
            </a:r>
            <a:r>
              <a:rPr lang="en-GB" sz="1800" b="0" u="none" dirty="0">
                <a:solidFill>
                  <a:srgbClr val="767171"/>
                </a:solidFill>
                <a:latin typeface="Calibri" panose="020F0502020204030204" pitchFamily="34" charset="0"/>
                <a:ea typeface="Calibri" panose="020F0502020204030204" pitchFamily="34" charset="0"/>
                <a:cs typeface="Times New Roman" panose="02020603050405020304" pitchFamily="18" charset="0"/>
              </a:rPr>
              <a:t> If you need more power sockets, you can order a table with a cable tray which allows you to accommodate a larger power unit. As with 1400 mm deep tabletops, power units can be hidden under a metal grommet.</a:t>
            </a:r>
          </a:p>
          <a:p>
            <a:pPr marL="0" marR="0" lvl="0" indent="0" algn="just" defTabSz="914400" rtl="0" eaLnBrk="1" fontAlgn="auto" latinLnBrk="0" hangingPunct="1">
              <a:lnSpc>
                <a:spcPct val="107000"/>
              </a:lnSpc>
              <a:spcBef>
                <a:spcPts val="0"/>
              </a:spcBef>
              <a:spcAft>
                <a:spcPts val="0"/>
              </a:spcAft>
              <a:buClrTx/>
              <a:buSzTx/>
              <a:buFontTx/>
              <a:buNone/>
              <a:tabLst/>
              <a:defRPr/>
            </a:pPr>
            <a:endParaRPr lang="lt-LT" sz="2800" b="0" i="0" u="none" dirty="0">
              <a:solidFill>
                <a:srgbClr val="828282"/>
              </a:solidFill>
              <a:effectLst/>
              <a:latin typeface="Roboto" panose="02000000000000000000" pitchFamily="2"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en-GB" sz="1800" b="0" u="none" dirty="0">
                <a:solidFill>
                  <a:srgbClr val="767171"/>
                </a:solidFill>
                <a:latin typeface="Calibri" panose="020F0502020204030204" pitchFamily="34" charset="0"/>
                <a:ea typeface="Calibri" panose="020F0502020204030204" pitchFamily="34" charset="0"/>
                <a:cs typeface="Times New Roman" panose="02020603050405020304" pitchFamily="18" charset="0"/>
              </a:rPr>
              <a:t>Hanging cables can also be neatly accommodated in cable trays under the tabletop. </a:t>
            </a:r>
            <a:r>
              <a:rPr lang="en-GB" sz="18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 trays for 1000 mm deep tabletops are accessed from the underside of the table, while the trays for 1400 mm deep tabletops are accessed by opening the metal grommet. </a:t>
            </a:r>
            <a:r>
              <a:rPr lang="en-GB" sz="1800" b="0" u="none" dirty="0">
                <a:solidFill>
                  <a:srgbClr val="767171"/>
                </a:solidFill>
                <a:latin typeface="Calibri" panose="020F0502020204030204" pitchFamily="34" charset="0"/>
                <a:ea typeface="Calibri" panose="020F0502020204030204" pitchFamily="34" charset="0"/>
                <a:cs typeface="Times New Roman" panose="02020603050405020304" pitchFamily="18" charset="0"/>
              </a:rPr>
              <a:t>Convenient cable arrangement does not impede the portability of the table and is particularly useful when moving furniture from one place to another.</a:t>
            </a:r>
          </a:p>
        </p:txBody>
      </p:sp>
      <p:sp>
        <p:nvSpPr>
          <p:cNvPr id="4" name="Slide Number Placeholder 3"/>
          <p:cNvSpPr>
            <a:spLocks noGrp="1"/>
          </p:cNvSpPr>
          <p:nvPr>
            <p:ph type="sldNum" sz="quarter" idx="5"/>
          </p:nvPr>
        </p:nvSpPr>
        <p:spPr/>
        <p:txBody>
          <a:bodyPr/>
          <a:lstStyle/>
          <a:p>
            <a:fld id="{623103AC-7621-4A9D-9144-41AB86A684B9}" type="slidenum">
              <a:rPr lang="lt-LT" smtClean="0"/>
              <a:t>16</a:t>
            </a:fld>
            <a:endParaRPr lang="lt-LT"/>
          </a:p>
        </p:txBody>
      </p:sp>
    </p:spTree>
    <p:extLst>
      <p:ext uri="{BB962C8B-B14F-4D97-AF65-F5344CB8AC3E}">
        <p14:creationId xmlns:p14="http://schemas.microsoft.com/office/powerpoint/2010/main" val="3602196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0"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 multifunctional tables with 1000 mm deep tabletops can be fitted not only with supports but also with castors. This option makes these tables indispensable in a dynamic work environment and allows them to be moved around easily. </a:t>
            </a:r>
          </a:p>
        </p:txBody>
      </p:sp>
      <p:sp>
        <p:nvSpPr>
          <p:cNvPr id="4" name="Slide Number Placeholder 3"/>
          <p:cNvSpPr>
            <a:spLocks noGrp="1"/>
          </p:cNvSpPr>
          <p:nvPr>
            <p:ph type="sldNum" sz="quarter" idx="5"/>
          </p:nvPr>
        </p:nvSpPr>
        <p:spPr/>
        <p:txBody>
          <a:bodyPr/>
          <a:lstStyle/>
          <a:p>
            <a:fld id="{623103AC-7621-4A9D-9144-41AB86A684B9}" type="slidenum">
              <a:rPr lang="lt-LT" smtClean="0"/>
              <a:t>17</a:t>
            </a:fld>
            <a:endParaRPr lang="lt-LT"/>
          </a:p>
        </p:txBody>
      </p:sp>
    </p:spTree>
    <p:extLst>
      <p:ext uri="{BB962C8B-B14F-4D97-AF65-F5344CB8AC3E}">
        <p14:creationId xmlns:p14="http://schemas.microsoft.com/office/powerpoint/2010/main" val="3772213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dirty="0">
                <a:solidFill>
                  <a:srgbClr val="767171"/>
                </a:solidFill>
                <a:latin typeface="Calibri" panose="020F0502020204030204" pitchFamily="34" charset="0"/>
                <a:ea typeface="Calibri" panose="020F0502020204030204" pitchFamily="34" charset="0"/>
                <a:cs typeface="Times New Roman" panose="02020603050405020304" pitchFamily="18" charset="0"/>
              </a:rPr>
              <a:t>The need for more space for employees increases as the team grows. For this, the tables with 1000 mm deep tabletops can be extended using supplementary units.</a:t>
            </a:r>
          </a:p>
        </p:txBody>
      </p:sp>
      <p:sp>
        <p:nvSpPr>
          <p:cNvPr id="4" name="Slide Number Placeholder 3"/>
          <p:cNvSpPr>
            <a:spLocks noGrp="1"/>
          </p:cNvSpPr>
          <p:nvPr>
            <p:ph type="sldNum" sz="quarter" idx="5"/>
          </p:nvPr>
        </p:nvSpPr>
        <p:spPr/>
        <p:txBody>
          <a:bodyPr/>
          <a:lstStyle/>
          <a:p>
            <a:fld id="{623103AC-7621-4A9D-9144-41AB86A684B9}" type="slidenum">
              <a:rPr lang="lt-LT" smtClean="0"/>
              <a:t>18</a:t>
            </a:fld>
            <a:endParaRPr lang="lt-LT"/>
          </a:p>
        </p:txBody>
      </p:sp>
    </p:spTree>
    <p:extLst>
      <p:ext uri="{BB962C8B-B14F-4D97-AF65-F5344CB8AC3E}">
        <p14:creationId xmlns:p14="http://schemas.microsoft.com/office/powerpoint/2010/main" val="2764247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52CB4-8AAC-A753-3A66-49042B47A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E8671-DAE9-81CF-D025-A5D5764C18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C952E-AEE6-EE01-A18B-F5271424FEA6}"/>
              </a:ext>
            </a:extLst>
          </p:cNvPr>
          <p:cNvSpPr>
            <a:spLocks noGrp="1"/>
          </p:cNvSpPr>
          <p:nvPr>
            <p:ph type="body" idx="1"/>
          </p:nvPr>
        </p:nvSpPr>
        <p:spPr/>
        <p:txBody>
          <a:bodyPr/>
          <a:lstStyle/>
          <a:p>
            <a:r>
              <a:rPr lang="en-GB" dirty="0"/>
              <a:t>The ROUND family of desks and cabinets now includes multifunctional tables. With such a wide range of choices in a single system, you can make a variety of workplace layouts, design your workspace efficiently and create a stylistically harmonious office interior. </a:t>
            </a:r>
          </a:p>
        </p:txBody>
      </p:sp>
      <p:sp>
        <p:nvSpPr>
          <p:cNvPr id="4" name="Slide Number Placeholder 3">
            <a:extLst>
              <a:ext uri="{FF2B5EF4-FFF2-40B4-BE49-F238E27FC236}">
                <a16:creationId xmlns:a16="http://schemas.microsoft.com/office/drawing/2014/main" id="{03D42DD3-247C-69DA-7EF5-54182F24ED7A}"/>
              </a:ext>
            </a:extLst>
          </p:cNvPr>
          <p:cNvSpPr>
            <a:spLocks noGrp="1"/>
          </p:cNvSpPr>
          <p:nvPr>
            <p:ph type="sldNum" sz="quarter" idx="5"/>
          </p:nvPr>
        </p:nvSpPr>
        <p:spPr/>
        <p:txBody>
          <a:bodyPr/>
          <a:lstStyle/>
          <a:p>
            <a:fld id="{623103AC-7621-4A9D-9144-41AB86A684B9}" type="slidenum">
              <a:rPr lang="lt-LT" smtClean="0"/>
              <a:t>19</a:t>
            </a:fld>
            <a:endParaRPr lang="lt-LT"/>
          </a:p>
        </p:txBody>
      </p:sp>
    </p:spTree>
    <p:extLst>
      <p:ext uri="{BB962C8B-B14F-4D97-AF65-F5344CB8AC3E}">
        <p14:creationId xmlns:p14="http://schemas.microsoft.com/office/powerpoint/2010/main" val="1367746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D0D0D"/>
                </a:solidFill>
                <a:latin typeface="Segoe UI" panose="020B0502040204020203" pitchFamily="34" charset="0"/>
                <a:ea typeface="Aptos" panose="020B0004020202020204" pitchFamily="34" charset="0"/>
                <a:cs typeface="Times New Roman" panose="02020603050405020304" pitchFamily="18" charset="0"/>
              </a:rPr>
              <a:t>This requires offices to be increasingly flexible and mobile. </a:t>
            </a:r>
            <a:r>
              <a:rPr lang="en-GB" strike="noStrike" dirty="0"/>
              <a:t>Workplaces need to keep up with the dynamic way of working, providing employees with spaces that can quickly adapt to different tasks, spontaneous meetings and collaboration. These changes are also reflected in the design trends of modern office furniture. </a:t>
            </a:r>
          </a:p>
          <a:p>
            <a:endParaRPr lang="lt-LT" strike="sngStrike" dirty="0"/>
          </a:p>
        </p:txBody>
      </p:sp>
      <p:sp>
        <p:nvSpPr>
          <p:cNvPr id="4" name="Slide Number Placeholder 3"/>
          <p:cNvSpPr>
            <a:spLocks noGrp="1"/>
          </p:cNvSpPr>
          <p:nvPr>
            <p:ph type="sldNum" sz="quarter" idx="5"/>
          </p:nvPr>
        </p:nvSpPr>
        <p:spPr/>
        <p:txBody>
          <a:bodyPr/>
          <a:lstStyle/>
          <a:p>
            <a:fld id="{623103AC-7621-4A9D-9144-41AB86A684B9}" type="slidenum">
              <a:rPr lang="lt-LT" smtClean="0"/>
              <a:t>2</a:t>
            </a:fld>
            <a:endParaRPr lang="lt-LT" dirty="0"/>
          </a:p>
        </p:txBody>
      </p:sp>
    </p:spTree>
    <p:extLst>
      <p:ext uri="{BB962C8B-B14F-4D97-AF65-F5344CB8AC3E}">
        <p14:creationId xmlns:p14="http://schemas.microsoft.com/office/powerpoint/2010/main" val="747211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table system can be adapted to various scenarios. The versatile features of the furniture will help you create the look you want in all areas of your office.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199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The multifunctional ROUND tables are ideal for furnishing practical and modern open-plan offices </a:t>
            </a:r>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21</a:t>
            </a:fld>
            <a:endParaRPr lang="lt-LT"/>
          </a:p>
        </p:txBody>
      </p:sp>
    </p:spTree>
    <p:extLst>
      <p:ext uri="{BB962C8B-B14F-4D97-AF65-F5344CB8AC3E}">
        <p14:creationId xmlns:p14="http://schemas.microsoft.com/office/powerpoint/2010/main" val="1484273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and can be combined with other ROUND family furniture to create a stylistically harmonious interior.</a:t>
            </a:r>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22</a:t>
            </a:fld>
            <a:endParaRPr lang="lt-LT"/>
          </a:p>
        </p:txBody>
      </p:sp>
    </p:spTree>
    <p:extLst>
      <p:ext uri="{BB962C8B-B14F-4D97-AF65-F5344CB8AC3E}">
        <p14:creationId xmlns:p14="http://schemas.microsoft.com/office/powerpoint/2010/main" val="1320830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create a cosy yet modern atmosphere by decorating these tables with plants or garlands of light bulbs. By combining the collection’s light industrial design with lounge furniture and a bright interior, you will achieve the perfect look for waiting areas.</a:t>
            </a:r>
          </a:p>
        </p:txBody>
      </p:sp>
      <p:sp>
        <p:nvSpPr>
          <p:cNvPr id="4" name="Slide Number Placeholder 3"/>
          <p:cNvSpPr>
            <a:spLocks noGrp="1"/>
          </p:cNvSpPr>
          <p:nvPr>
            <p:ph type="sldNum" sz="quarter" idx="5"/>
          </p:nvPr>
        </p:nvSpPr>
        <p:spPr/>
        <p:txBody>
          <a:bodyPr/>
          <a:lstStyle/>
          <a:p>
            <a:fld id="{623103AC-7621-4A9D-9144-41AB86A684B9}" type="slidenum">
              <a:rPr lang="lt-LT" smtClean="0"/>
              <a:t>23</a:t>
            </a:fld>
            <a:endParaRPr lang="lt-LT"/>
          </a:p>
        </p:txBody>
      </p:sp>
    </p:spTree>
    <p:extLst>
      <p:ext uri="{BB962C8B-B14F-4D97-AF65-F5344CB8AC3E}">
        <p14:creationId xmlns:p14="http://schemas.microsoft.com/office/powerpoint/2010/main" val="2659131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ROUND Multipurpose tables bring a modern and trendy style to leisure and dining areas, inviting you to join in lively discussions.</a:t>
            </a:r>
          </a:p>
        </p:txBody>
      </p:sp>
      <p:sp>
        <p:nvSpPr>
          <p:cNvPr id="4" name="Slide Number Placeholder 3"/>
          <p:cNvSpPr>
            <a:spLocks noGrp="1"/>
          </p:cNvSpPr>
          <p:nvPr>
            <p:ph type="sldNum" sz="quarter" idx="5"/>
          </p:nvPr>
        </p:nvSpPr>
        <p:spPr/>
        <p:txBody>
          <a:bodyPr/>
          <a:lstStyle/>
          <a:p>
            <a:fld id="{623103AC-7621-4A9D-9144-41AB86A684B9}" type="slidenum">
              <a:rPr lang="lt-LT" smtClean="0"/>
              <a:t>24</a:t>
            </a:fld>
            <a:endParaRPr lang="lt-LT"/>
          </a:p>
        </p:txBody>
      </p:sp>
    </p:spTree>
    <p:extLst>
      <p:ext uri="{BB962C8B-B14F-4D97-AF65-F5344CB8AC3E}">
        <p14:creationId xmlns:p14="http://schemas.microsoft.com/office/powerpoint/2010/main" val="1300686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Sustainability is one of NARBUTAS’ long-term strategic directions. The ROUND Multipurpose tables are manufactured in a modern factory using 100% green, renewable energy.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819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multifunctional ROUND tables are made from two main types of raw materials – metal and </a:t>
            </a:r>
            <a:r>
              <a:rPr lang="lt-LT" dirty="0" err="1"/>
              <a:t>chipboard</a:t>
            </a:r>
            <a:r>
              <a:rPr lang="en-GB"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Metal is made from ~20% recycled raw materials. It is painted using powder paints with low emissions of volatile organic compounds.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tabletop can be either melamine-faced </a:t>
            </a:r>
            <a:r>
              <a:rPr lang="lt-LT" dirty="0" err="1"/>
              <a:t>chipboard</a:t>
            </a:r>
            <a:r>
              <a:rPr lang="en-GB" dirty="0"/>
              <a:t> or MDF with HPL/HPL Fenix finish. </a:t>
            </a:r>
            <a:r>
              <a:rPr lang="lt-LT" b="0" dirty="0" err="1"/>
              <a:t>Chipboard</a:t>
            </a:r>
            <a:r>
              <a:rPr lang="en-GB" b="0" dirty="0"/>
              <a:t> is made from ~20% recycled raw materials, is low in formaldehyde and meets the CARB 2 and E05 standards. </a:t>
            </a:r>
            <a:r>
              <a:rPr lang="en-GB" dirty="0"/>
              <a:t>MDF is also low in formaldehyde and meets the strictest CARB 2 requirements. In addition, HPL Fenix meets the </a:t>
            </a:r>
            <a:r>
              <a:rPr lang="en-GB" dirty="0" err="1"/>
              <a:t>Greenguard</a:t>
            </a:r>
            <a:r>
              <a:rPr lang="en-GB" dirty="0"/>
              <a:t> Gold standards.</a:t>
            </a:r>
          </a:p>
        </p:txBody>
      </p:sp>
      <p:sp>
        <p:nvSpPr>
          <p:cNvPr id="4" name="Slide Number Placeholder 3"/>
          <p:cNvSpPr>
            <a:spLocks noGrp="1"/>
          </p:cNvSpPr>
          <p:nvPr>
            <p:ph type="sldNum" sz="quarter" idx="5"/>
          </p:nvPr>
        </p:nvSpPr>
        <p:spPr/>
        <p:txBody>
          <a:bodyPr/>
          <a:lstStyle/>
          <a:p>
            <a:fld id="{623103AC-7621-4A9D-9144-41AB86A684B9}" type="slidenum">
              <a:rPr lang="lt-LT" smtClean="0"/>
              <a:t>26</a:t>
            </a:fld>
            <a:endParaRPr lang="lt-LT"/>
          </a:p>
        </p:txBody>
      </p:sp>
    </p:spTree>
    <p:extLst>
      <p:ext uri="{BB962C8B-B14F-4D97-AF65-F5344CB8AC3E}">
        <p14:creationId xmlns:p14="http://schemas.microsoft.com/office/powerpoint/2010/main" val="2216643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 multifunctional ROUND tables are manufactured using a minimum of 20% recycled materials. </a:t>
            </a:r>
            <a:r>
              <a:rPr lang="en-GB" dirty="0"/>
              <a:t>Sustainability is important throughout the entire development and lifecycle of the furniture.</a:t>
            </a:r>
            <a:r>
              <a:rPr lang="en-GB" b="0" dirty="0"/>
              <a:t> </a:t>
            </a:r>
            <a:r>
              <a:rPr lang="en-GB" sz="1800" dirty="0">
                <a:latin typeface="Calibri" panose="020F0502020204030204" pitchFamily="34" charset="0"/>
                <a:ea typeface="Calibri" panose="020F0502020204030204" pitchFamily="34" charset="0"/>
                <a:cs typeface="Times New Roman" panose="02020603050405020304" pitchFamily="18" charset="0"/>
              </a:rPr>
              <a:t>When the tables are no longer in use, they can be easily disassembled, and their parts can then be recycled up to 99%.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Calibri" panose="020F0502020204030204" pitchFamily="34" charset="0"/>
                <a:ea typeface="Calibri" panose="020F0502020204030204" pitchFamily="34" charset="0"/>
                <a:cs typeface="Times New Roman" panose="02020603050405020304" pitchFamily="18" charset="0"/>
              </a:rPr>
              <a:t>The multifunctionality of the tables also contributes to their sustainability. </a:t>
            </a:r>
            <a:r>
              <a:rPr lang="en-GB" sz="1200" dirty="0"/>
              <a:t>A single set of furniture can be moved and used in different areas and situations. The versatility of the tables means you can meet more functional office needs with less furniture, reducing the environmental impact. </a:t>
            </a:r>
          </a:p>
        </p:txBody>
      </p:sp>
      <p:sp>
        <p:nvSpPr>
          <p:cNvPr id="4" name="Slide Number Placeholder 3"/>
          <p:cNvSpPr>
            <a:spLocks noGrp="1"/>
          </p:cNvSpPr>
          <p:nvPr>
            <p:ph type="sldNum" sz="quarter" idx="5"/>
          </p:nvPr>
        </p:nvSpPr>
        <p:spPr/>
        <p:txBody>
          <a:bodyPr/>
          <a:lstStyle/>
          <a:p>
            <a:fld id="{623103AC-7621-4A9D-9144-41AB86A684B9}" type="slidenum">
              <a:rPr lang="lt-LT" smtClean="0"/>
              <a:t>27</a:t>
            </a:fld>
            <a:endParaRPr lang="lt-LT"/>
          </a:p>
        </p:txBody>
      </p:sp>
    </p:spTree>
    <p:extLst>
      <p:ext uri="{BB962C8B-B14F-4D97-AF65-F5344CB8AC3E}">
        <p14:creationId xmlns:p14="http://schemas.microsoft.com/office/powerpoint/2010/main" val="1928814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28</a:t>
            </a:fld>
            <a:endParaRPr lang="lt-LT"/>
          </a:p>
        </p:txBody>
      </p:sp>
    </p:spTree>
    <p:extLst>
      <p:ext uri="{BB962C8B-B14F-4D97-AF65-F5344CB8AC3E}">
        <p14:creationId xmlns:p14="http://schemas.microsoft.com/office/powerpoint/2010/main" val="1580334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30</a:t>
            </a:fld>
            <a:endParaRPr lang="lt-LT"/>
          </a:p>
        </p:txBody>
      </p:sp>
    </p:spTree>
    <p:extLst>
      <p:ext uri="{BB962C8B-B14F-4D97-AF65-F5344CB8AC3E}">
        <p14:creationId xmlns:p14="http://schemas.microsoft.com/office/powerpoint/2010/main" val="1837613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ROUND Multipurpose is a system of tables designed for all types of meetings, team- or individual work and provides mobility. These tables were created with the aim of meeting the need for flexible office furniture suitable for various situations. </a:t>
            </a:r>
          </a:p>
        </p:txBody>
      </p:sp>
      <p:sp>
        <p:nvSpPr>
          <p:cNvPr id="4" name="Slide Number Placeholder 3"/>
          <p:cNvSpPr>
            <a:spLocks noGrp="1"/>
          </p:cNvSpPr>
          <p:nvPr>
            <p:ph type="sldNum" sz="quarter" idx="5"/>
          </p:nvPr>
        </p:nvSpPr>
        <p:spPr/>
        <p:txBody>
          <a:bodyPr/>
          <a:lstStyle/>
          <a:p>
            <a:fld id="{623103AC-7621-4A9D-9144-41AB86A684B9}" type="slidenum">
              <a:rPr lang="lt-LT" smtClean="0"/>
              <a:t>3</a:t>
            </a:fld>
            <a:endParaRPr lang="lt-LT" dirty="0"/>
          </a:p>
        </p:txBody>
      </p:sp>
    </p:spTree>
    <p:extLst>
      <p:ext uri="{BB962C8B-B14F-4D97-AF65-F5344CB8AC3E}">
        <p14:creationId xmlns:p14="http://schemas.microsoft.com/office/powerpoint/2010/main" val="3468612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ROUND collection has a wide range of multifunctional tables to choose from. It consists of tables in three heights and two tabletop depths, so the furniture can satisfy different needs and fulfil various visions.</a:t>
            </a:r>
          </a:p>
        </p:txBody>
      </p:sp>
      <p:sp>
        <p:nvSpPr>
          <p:cNvPr id="4" name="Slide Number Placeholder 3"/>
          <p:cNvSpPr>
            <a:spLocks noGrp="1"/>
          </p:cNvSpPr>
          <p:nvPr>
            <p:ph type="sldNum" sz="quarter" idx="5"/>
          </p:nvPr>
        </p:nvSpPr>
        <p:spPr/>
        <p:txBody>
          <a:bodyPr/>
          <a:lstStyle/>
          <a:p>
            <a:fld id="{623103AC-7621-4A9D-9144-41AB86A684B9}" type="slidenum">
              <a:rPr lang="lt-LT" smtClean="0"/>
              <a:t>4</a:t>
            </a:fld>
            <a:endParaRPr lang="lt-LT" dirty="0"/>
          </a:p>
        </p:txBody>
      </p:sp>
    </p:spTree>
    <p:extLst>
      <p:ext uri="{BB962C8B-B14F-4D97-AF65-F5344CB8AC3E}">
        <p14:creationId xmlns:p14="http://schemas.microsoft.com/office/powerpoint/2010/main" val="104597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table system features a light industrial design, functionalities for different work scenarios and a wide range of applications.</a:t>
            </a:r>
            <a:r>
              <a:rPr lang="en-GB" i="0" dirty="0"/>
              <a:t> </a:t>
            </a:r>
            <a:r>
              <a:rPr lang="en-GB" sz="1800" i="0" dirty="0">
                <a:latin typeface="Calibri" panose="020F0502020204030204" pitchFamily="34" charset="0"/>
                <a:ea typeface="Calibri" panose="020F0502020204030204" pitchFamily="34" charset="0"/>
                <a:cs typeface="Times New Roman" panose="02020603050405020304" pitchFamily="18" charset="0"/>
              </a:rPr>
              <a:t>These features shape the identity of this collection.</a:t>
            </a:r>
          </a:p>
          <a:p>
            <a:endParaRPr lang="en-US" dirty="0"/>
          </a:p>
        </p:txBody>
      </p:sp>
      <p:sp>
        <p:nvSpPr>
          <p:cNvPr id="4" name="Slide Number Placeholder 3"/>
          <p:cNvSpPr>
            <a:spLocks noGrp="1"/>
          </p:cNvSpPr>
          <p:nvPr>
            <p:ph type="sldNum" sz="quarter" idx="5"/>
          </p:nvPr>
        </p:nvSpPr>
        <p:spPr/>
        <p:txBody>
          <a:bodyPr/>
          <a:lstStyle/>
          <a:p>
            <a:fld id="{623103AC-7621-4A9D-9144-41AB86A684B9}" type="slidenum">
              <a:rPr lang="lt-LT" smtClean="0"/>
              <a:t>5</a:t>
            </a:fld>
            <a:endParaRPr lang="lt-LT"/>
          </a:p>
        </p:txBody>
      </p:sp>
    </p:spTree>
    <p:extLst>
      <p:ext uri="{BB962C8B-B14F-4D97-AF65-F5344CB8AC3E}">
        <p14:creationId xmlns:p14="http://schemas.microsoft.com/office/powerpoint/2010/main" val="1502455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0"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 ROUND Multipurpose tables were created with a particular focus on furniture design.</a:t>
            </a:r>
          </a:p>
        </p:txBody>
      </p:sp>
      <p:sp>
        <p:nvSpPr>
          <p:cNvPr id="4" name="Slide Number Placeholder 3"/>
          <p:cNvSpPr>
            <a:spLocks noGrp="1"/>
          </p:cNvSpPr>
          <p:nvPr>
            <p:ph type="sldNum" sz="quarter" idx="5"/>
          </p:nvPr>
        </p:nvSpPr>
        <p:spPr/>
        <p:txBody>
          <a:bodyPr/>
          <a:lstStyle/>
          <a:p>
            <a:fld id="{623103AC-7621-4A9D-9144-41AB86A684B9}" type="slidenum">
              <a:rPr lang="lt-LT" smtClean="0"/>
              <a:t>6</a:t>
            </a:fld>
            <a:endParaRPr lang="lt-LT"/>
          </a:p>
        </p:txBody>
      </p:sp>
    </p:spTree>
    <p:extLst>
      <p:ext uri="{BB962C8B-B14F-4D97-AF65-F5344CB8AC3E}">
        <p14:creationId xmlns:p14="http://schemas.microsoft.com/office/powerpoint/2010/main" val="2660993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endParaRPr lang="lt-LT" sz="18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069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75058-21D9-DC53-BEC1-EB9E552F7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E9C858-EB48-4838-7B10-05C90A56B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B8029-01C6-D7F3-6C8A-153E6D58D8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0D0D0D"/>
                </a:solidFill>
                <a:latin typeface="Söhne"/>
                <a:ea typeface="Calibri" panose="020F0502020204030204" pitchFamily="34" charset="0"/>
                <a:cs typeface="Times New Roman" panose="02020603050405020304" pitchFamily="18" charset="0"/>
              </a:rPr>
              <a:t>The identity of the multifunctional ROUND tables is characterised by its light industrial design. It combines the usual characteristics of strict industrial design with soft contemporary aesthetics. </a:t>
            </a:r>
            <a:r>
              <a:rPr lang="en-GB" sz="1800" i="0" dirty="0">
                <a:latin typeface="Calibri" panose="020F0502020204030204" pitchFamily="34" charset="0"/>
                <a:ea typeface="Calibri" panose="020F0502020204030204" pitchFamily="34" charset="0"/>
                <a:cs typeface="Times New Roman" panose="02020603050405020304" pitchFamily="18" charset="0"/>
              </a:rPr>
              <a:t>This style embraces the raw beauty of industrial materials, such as metal, while prioritising practicality and wide applicability.</a:t>
            </a:r>
          </a:p>
        </p:txBody>
      </p:sp>
      <p:sp>
        <p:nvSpPr>
          <p:cNvPr id="4" name="Slide Number Placeholder 3">
            <a:extLst>
              <a:ext uri="{FF2B5EF4-FFF2-40B4-BE49-F238E27FC236}">
                <a16:creationId xmlns:a16="http://schemas.microsoft.com/office/drawing/2014/main" id="{798F6B8D-46EB-A79D-971D-C8105CC5D34D}"/>
              </a:ext>
            </a:extLst>
          </p:cNvPr>
          <p:cNvSpPr>
            <a:spLocks noGrp="1"/>
          </p:cNvSpPr>
          <p:nvPr>
            <p:ph type="sldNum" sz="quarter" idx="5"/>
          </p:nvPr>
        </p:nvSpPr>
        <p:spPr/>
        <p:txBody>
          <a:bodyPr/>
          <a:lstStyle/>
          <a:p>
            <a:fld id="{623103AC-7621-4A9D-9144-41AB86A684B9}" type="slidenum">
              <a:rPr lang="lt-LT" smtClean="0"/>
              <a:t>8</a:t>
            </a:fld>
            <a:endParaRPr lang="lt-LT"/>
          </a:p>
        </p:txBody>
      </p:sp>
    </p:spTree>
    <p:extLst>
      <p:ext uri="{BB962C8B-B14F-4D97-AF65-F5344CB8AC3E}">
        <p14:creationId xmlns:p14="http://schemas.microsoft.com/office/powerpoint/2010/main" val="2955945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D5514-39DD-ABFB-61D0-6BB986A1D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13F4F-DB8B-8C5F-1D55-1947A6B0E9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00B83-F8E9-6064-F5AC-8628C1D7595F}"/>
              </a:ext>
            </a:extLst>
          </p:cNvPr>
          <p:cNvSpPr>
            <a:spLocks noGrp="1"/>
          </p:cNvSpPr>
          <p:nvPr>
            <p:ph type="body" idx="1"/>
          </p:nvPr>
        </p:nvSpPr>
        <p:spPr/>
        <p:txBody>
          <a:bodyPr/>
          <a:lstStyle/>
          <a:p>
            <a:r>
              <a:rPr lang="en-GB" dirty="0"/>
              <a:t>The round metal tube legs are a distinctive design element that adds a touch of gracefulness to the furniture and ensures its durability and longevity.</a:t>
            </a:r>
          </a:p>
        </p:txBody>
      </p:sp>
      <p:sp>
        <p:nvSpPr>
          <p:cNvPr id="4" name="Slide Number Placeholder 3">
            <a:extLst>
              <a:ext uri="{FF2B5EF4-FFF2-40B4-BE49-F238E27FC236}">
                <a16:creationId xmlns:a16="http://schemas.microsoft.com/office/drawing/2014/main" id="{F0BAD462-CF80-D33A-9719-875B9E6630CD}"/>
              </a:ext>
            </a:extLst>
          </p:cNvPr>
          <p:cNvSpPr>
            <a:spLocks noGrp="1"/>
          </p:cNvSpPr>
          <p:nvPr>
            <p:ph type="sldNum" sz="quarter" idx="5"/>
          </p:nvPr>
        </p:nvSpPr>
        <p:spPr/>
        <p:txBody>
          <a:bodyPr/>
          <a:lstStyle/>
          <a:p>
            <a:fld id="{623103AC-7621-4A9D-9144-41AB86A684B9}" type="slidenum">
              <a:rPr lang="lt-LT" smtClean="0"/>
              <a:t>9</a:t>
            </a:fld>
            <a:endParaRPr lang="lt-LT"/>
          </a:p>
        </p:txBody>
      </p:sp>
    </p:spTree>
    <p:extLst>
      <p:ext uri="{BB962C8B-B14F-4D97-AF65-F5344CB8AC3E}">
        <p14:creationId xmlns:p14="http://schemas.microsoft.com/office/powerpoint/2010/main" val="778919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1607913176"/>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231640269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41026463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29195674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69378337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55464499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2393244514"/>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349826893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1433972284"/>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4086789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66403367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419008351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16844246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63326157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297096171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195919303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86552470"/>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213749869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2558844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95867574"/>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80468810"/>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7100171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093177589"/>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49842685"/>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72512270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6552353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68797843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521090637"/>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73594967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7298437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33377354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74266160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30866608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7711362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136183205"/>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4282257319"/>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4"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4"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1833021644"/>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1684641236"/>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2255611014"/>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guide id="3" pos="5133">
          <p15:clr>
            <a:srgbClr val="FBAE40"/>
          </p15:clr>
        </p15:guide>
        <p15:guide id="4" pos="257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2567142974"/>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guide id="3" pos="5133">
          <p15:clr>
            <a:srgbClr val="FBAE40"/>
          </p15:clr>
        </p15:guide>
        <p15:guide id="4" pos="257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3031178168"/>
      </p:ext>
    </p:extLst>
  </p:cSld>
  <p:clrMapOvr>
    <a:masterClrMapping/>
  </p:clrMapOvr>
  <p:extLst>
    <p:ext uri="{DCECCB84-F9BA-43D5-87BE-67443E8EF086}">
      <p15:sldGuideLst xmlns:p15="http://schemas.microsoft.com/office/powerpoint/2012/main">
        <p15:guide id="1" orient="horz" pos="1071">
          <p15:clr>
            <a:srgbClr val="FBAE40"/>
          </p15:clr>
        </p15:guide>
        <p15:guide id="2" pos="302">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1033876505"/>
      </p:ext>
    </p:extLst>
  </p:cSld>
  <p:clrMapOvr>
    <a:masterClrMapping/>
  </p:clrMapOvr>
  <p:extLst>
    <p:ext uri="{DCECCB84-F9BA-43D5-87BE-67443E8EF086}">
      <p15:sldGuideLst xmlns:p15="http://schemas.microsoft.com/office/powerpoint/2012/main">
        <p15:guide id="1" orient="horz" pos="1071">
          <p15:clr>
            <a:srgbClr val="FBAE40"/>
          </p15:clr>
        </p15:guide>
        <p15:guide id="2" pos="302">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141998499"/>
      </p:ext>
    </p:extLst>
  </p:cSld>
  <p:clrMapOvr>
    <a:masterClrMapping/>
  </p:clrMapOvr>
  <p:extLst>
    <p:ext uri="{DCECCB84-F9BA-43D5-87BE-67443E8EF086}">
      <p15:sldGuideLst xmlns:p15="http://schemas.microsoft.com/office/powerpoint/2012/main">
        <p15:guide id="2" pos="334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88143472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550704757"/>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2106168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704547330"/>
      </p:ext>
    </p:extLst>
  </p:cSld>
  <p:clrMapOvr>
    <a:masterClrMapping/>
  </p:clrMapOvr>
  <p:extLst>
    <p:ext uri="{DCECCB84-F9BA-43D5-87BE-67443E8EF086}">
      <p15:sldGuideLst xmlns:p15="http://schemas.microsoft.com/office/powerpoint/2012/main">
        <p15:guide id="1" orient="horz" pos="4065">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774647342"/>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guide id="3" pos="5133">
          <p15:clr>
            <a:srgbClr val="FBAE40"/>
          </p15:clr>
        </p15:guide>
        <p15:guide id="4" pos="257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463760697"/>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729300008"/>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672120741"/>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640698215"/>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060852840"/>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558936258"/>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675833466"/>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65756599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661160469"/>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DB8492-14C1-4AE4-1C4D-69A4446F3C65}"/>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Tree>
    <p:extLst>
      <p:ext uri="{BB962C8B-B14F-4D97-AF65-F5344CB8AC3E}">
        <p14:creationId xmlns:p14="http://schemas.microsoft.com/office/powerpoint/2010/main" val="166175483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Spektro lentelė">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EB234F6-2203-ED77-4BF3-DE45ABE9DE98}"/>
              </a:ext>
            </a:extLst>
          </p:cNvPr>
          <p:cNvSpPr>
            <a:spLocks noGrp="1"/>
          </p:cNvSpPr>
          <p:nvPr>
            <p:ph type="pic" sz="quarter" idx="10"/>
          </p:nvPr>
        </p:nvSpPr>
        <p:spPr>
          <a:xfrm>
            <a:off x="6021238" y="1846503"/>
            <a:ext cx="4891178" cy="4891178"/>
          </a:xfrm>
          <a:custGeom>
            <a:avLst/>
            <a:gdLst>
              <a:gd name="connsiteX0" fmla="*/ 2445589 w 4891178"/>
              <a:gd name="connsiteY0" fmla="*/ 0 h 4891178"/>
              <a:gd name="connsiteX1" fmla="*/ 4891178 w 4891178"/>
              <a:gd name="connsiteY1" fmla="*/ 2445589 h 4891178"/>
              <a:gd name="connsiteX2" fmla="*/ 2445589 w 4891178"/>
              <a:gd name="connsiteY2" fmla="*/ 4891178 h 4891178"/>
              <a:gd name="connsiteX3" fmla="*/ 0 w 4891178"/>
              <a:gd name="connsiteY3" fmla="*/ 2445589 h 4891178"/>
              <a:gd name="connsiteX4" fmla="*/ 2445589 w 4891178"/>
              <a:gd name="connsiteY4" fmla="*/ 0 h 4891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1178" h="4891178">
                <a:moveTo>
                  <a:pt x="2445589" y="0"/>
                </a:moveTo>
                <a:cubicBezTo>
                  <a:pt x="3796251" y="0"/>
                  <a:pt x="4891178" y="1094927"/>
                  <a:pt x="4891178" y="2445589"/>
                </a:cubicBezTo>
                <a:cubicBezTo>
                  <a:pt x="4891178" y="3796251"/>
                  <a:pt x="3796251" y="4891178"/>
                  <a:pt x="2445589" y="4891178"/>
                </a:cubicBezTo>
                <a:cubicBezTo>
                  <a:pt x="1094927" y="4891178"/>
                  <a:pt x="0" y="3796251"/>
                  <a:pt x="0" y="2445589"/>
                </a:cubicBezTo>
                <a:cubicBezTo>
                  <a:pt x="0" y="1094927"/>
                  <a:pt x="1094927" y="0"/>
                  <a:pt x="2445589" y="0"/>
                </a:cubicBezTo>
                <a:close/>
              </a:path>
            </a:pathLst>
          </a:custGeom>
        </p:spPr>
        <p:txBody>
          <a:bodyPr wrap="square">
            <a:noAutofit/>
          </a:bodyPr>
          <a:lstStyle/>
          <a:p>
            <a:endParaRPr lang="lt-LT" dirty="0"/>
          </a:p>
        </p:txBody>
      </p:sp>
    </p:spTree>
    <p:extLst>
      <p:ext uri="{BB962C8B-B14F-4D97-AF65-F5344CB8AC3E}">
        <p14:creationId xmlns:p14="http://schemas.microsoft.com/office/powerpoint/2010/main" val="295948159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79512171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38826767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1719054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0984589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421772824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284198572"/>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2010938293"/>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1594323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96758516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67170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18370799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55173220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58605666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4102714171"/>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370813532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234451156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55135982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117710605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418479584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243016494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375486092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373612720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309505258"/>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2542060803"/>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57624920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618532693"/>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98350548"/>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14955001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93254956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768798847"/>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47265608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2 Dekoras+Vaizdas+Antraštė">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408178337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19149236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15160299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920055608"/>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7853793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10183"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50138025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0913718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13394724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55811999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47637474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7637534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11608470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454117145"/>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2208702357"/>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39629032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74762263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72264704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36611127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28085645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14829395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119115550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91364388"/>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745462173"/>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4609845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374493731"/>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21932995"/>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98859096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4130178614"/>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13618825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4411617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65389944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48083542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79065125"/>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329523662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7248452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6" name="Picture Placeholder 3">
            <a:extLst>
              <a:ext uri="{FF2B5EF4-FFF2-40B4-BE49-F238E27FC236}">
                <a16:creationId xmlns:a16="http://schemas.microsoft.com/office/drawing/2014/main" id="{5EFBD82C-1501-AAD2-8031-3331A35F7444}"/>
              </a:ext>
            </a:extLst>
          </p:cNvPr>
          <p:cNvSpPr>
            <a:spLocks noGrp="1"/>
          </p:cNvSpPr>
          <p:nvPr>
            <p:ph type="pic" sz="quarter" idx="26" hasCustomPrompt="1"/>
          </p:nvPr>
        </p:nvSpPr>
        <p:spPr>
          <a:xfrm>
            <a:off x="40644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7" name="Picture Placeholder 3">
            <a:extLst>
              <a:ext uri="{FF2B5EF4-FFF2-40B4-BE49-F238E27FC236}">
                <a16:creationId xmlns:a16="http://schemas.microsoft.com/office/drawing/2014/main" id="{98A62B0D-8CCA-316C-09CA-3720C15593A9}"/>
              </a:ext>
            </a:extLst>
          </p:cNvPr>
          <p:cNvSpPr>
            <a:spLocks noGrp="1"/>
          </p:cNvSpPr>
          <p:nvPr>
            <p:ph type="pic" sz="quarter" idx="27" hasCustomPrompt="1"/>
          </p:nvPr>
        </p:nvSpPr>
        <p:spPr>
          <a:xfrm>
            <a:off x="8128800" y="1700213"/>
            <a:ext cx="40644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326094048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04927066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
        <p:nvSpPr>
          <p:cNvPr id="3" name="Text Placeholder 7">
            <a:extLst>
              <a:ext uri="{FF2B5EF4-FFF2-40B4-BE49-F238E27FC236}">
                <a16:creationId xmlns:a16="http://schemas.microsoft.com/office/drawing/2014/main" id="{85494873-F9FD-1A15-10C9-7C814EFCC53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2059914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71173111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2742210523"/>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74374590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317019982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ulinė su tamsiu teaser vaizdu">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D5E883-340C-B8B8-A73C-86F3B9EFB887}"/>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solidFill>
                  <a:schemeClr val="bg1"/>
                </a:solidFill>
              </a:defRPr>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solidFill>
                  <a:schemeClr val="bg1"/>
                </a:solidFill>
              </a:defRPr>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a:solidFill>
            <a:schemeClr val="bg1"/>
          </a:solidFill>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solidFill>
                  <a:schemeClr val="bg1"/>
                </a:solidFill>
              </a:endParaRPr>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solidFill>
                  <a:schemeClr val="bg1"/>
                </a:solidFill>
              </a:endParaRPr>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solidFill>
                  <a:schemeClr val="bg1"/>
                </a:solidFill>
              </a:endParaRPr>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solidFill>
                  <a:schemeClr val="bg1"/>
                </a:solidFill>
              </a:endParaRPr>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solidFill>
                  <a:schemeClr val="bg1"/>
                </a:solidFill>
              </a:endParaRPr>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solidFill>
                  <a:schemeClr val="bg1"/>
                </a:solidFill>
              </a:endParaRPr>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solidFill>
                  <a:schemeClr val="bg1"/>
                </a:solidFill>
              </a:endParaRPr>
            </a:p>
          </p:txBody>
        </p:sp>
      </p:grpSp>
    </p:spTree>
    <p:extLst>
      <p:ext uri="{BB962C8B-B14F-4D97-AF65-F5344CB8AC3E}">
        <p14:creationId xmlns:p14="http://schemas.microsoft.com/office/powerpoint/2010/main" val="335011755"/>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78638082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p:cNvSpPr>
            <a:spLocks noGrp="1"/>
          </p:cNvSpPr>
          <p:nvPr>
            <p:ph type="body" sz="quarter" idx="13"/>
          </p:nvPr>
        </p:nvSpPr>
        <p:spPr>
          <a:xfrm>
            <a:off x="479425" y="2851223"/>
            <a:ext cx="7683212" cy="1038226"/>
          </a:xfrm>
        </p:spPr>
        <p:txBody>
          <a:bodyPr lIns="0" rIns="0" anchor="t" anchorCtr="0">
            <a:normAutofit/>
          </a:bodyPr>
          <a:lstStyle>
            <a:lvl1pPr marL="0" indent="0">
              <a:spcBef>
                <a:spcPts val="0"/>
              </a:spcBef>
              <a:buNone/>
              <a:defRPr sz="48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
        <p:nvSpPr>
          <p:cNvPr id="4" name="Text Placeholder 7">
            <a:extLst>
              <a:ext uri="{FF2B5EF4-FFF2-40B4-BE49-F238E27FC236}">
                <a16:creationId xmlns:a16="http://schemas.microsoft.com/office/drawing/2014/main" id="{7D4685C7-BD06-EB1E-CEA0-F2E0B69A257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5198944"/>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246100818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42047724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61622485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361835222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054676707"/>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kstas+vaizd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3" name="Picture Placeholder 2">
            <a:extLst>
              <a:ext uri="{FF2B5EF4-FFF2-40B4-BE49-F238E27FC236}">
                <a16:creationId xmlns:a16="http://schemas.microsoft.com/office/drawing/2014/main" id="{F71B5C41-1B9B-CFDE-C7FD-A6C03BD98519}"/>
              </a:ext>
            </a:extLst>
          </p:cNvPr>
          <p:cNvSpPr>
            <a:spLocks noGrp="1"/>
          </p:cNvSpPr>
          <p:nvPr>
            <p:ph type="pic" sz="quarter" idx="23" hasCustomPrompt="1"/>
          </p:nvPr>
        </p:nvSpPr>
        <p:spPr>
          <a:xfrm>
            <a:off x="5303838" y="0"/>
            <a:ext cx="688816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Tree>
    <p:extLst>
      <p:ext uri="{BB962C8B-B14F-4D97-AF65-F5344CB8AC3E}">
        <p14:creationId xmlns:p14="http://schemas.microsoft.com/office/powerpoint/2010/main" val="127871688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2320247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676028837"/>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098217732"/>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809737009"/>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75762560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32400880"/>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34028475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14603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122745041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329149122"/>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108359996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00174004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theme" Target="../theme/theme6.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3233482979"/>
      </p:ext>
    </p:extLst>
  </p:cSld>
  <p:clrMap bg1="lt1" tx1="dk1" bg2="lt2" tx2="dk2" accent1="accent1" accent2="accent2" accent3="accent3" accent4="accent4" accent5="accent5" accent6="accent6" hlink="hlink" folHlink="folHlink"/>
  <p:sldLayoutIdLst>
    <p:sldLayoutId id="2147483913" r:id="rId1"/>
    <p:sldLayoutId id="2147484086" r:id="rId2"/>
    <p:sldLayoutId id="2147483743" r:id="rId3"/>
    <p:sldLayoutId id="2147484083" r:id="rId4"/>
    <p:sldLayoutId id="2147483907" r:id="rId5"/>
    <p:sldLayoutId id="2147483894" r:id="rId6"/>
    <p:sldLayoutId id="2147483892" r:id="rId7"/>
    <p:sldLayoutId id="2147483893" r:id="rId8"/>
    <p:sldLayoutId id="2147483747" r:id="rId9"/>
    <p:sldLayoutId id="2147484084" r:id="rId10"/>
    <p:sldLayoutId id="2147483919" r:id="rId11"/>
    <p:sldLayoutId id="2147483884" r:id="rId12"/>
    <p:sldLayoutId id="2147483881" r:id="rId13"/>
    <p:sldLayoutId id="2147483883" r:id="rId14"/>
    <p:sldLayoutId id="2147483918" r:id="rId15"/>
    <p:sldLayoutId id="2147483885" r:id="rId16"/>
    <p:sldLayoutId id="2147483887" r:id="rId17"/>
    <p:sldLayoutId id="2147483888" r:id="rId18"/>
    <p:sldLayoutId id="2147484082" r:id="rId19"/>
    <p:sldLayoutId id="2147483906" r:id="rId20"/>
    <p:sldLayoutId id="2147483879" r:id="rId21"/>
    <p:sldLayoutId id="2147484085" r:id="rId22"/>
    <p:sldLayoutId id="2147483749" r:id="rId23"/>
    <p:sldLayoutId id="2147483756" r:id="rId24"/>
    <p:sldLayoutId id="2147483920" r:id="rId25"/>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3410652803"/>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41" r:id="rId17"/>
    <p:sldLayoutId id="2147484131" r:id="rId18"/>
    <p:sldLayoutId id="2147484132" r:id="rId19"/>
    <p:sldLayoutId id="2147484133" r:id="rId20"/>
    <p:sldLayoutId id="2147484134" r:id="rId21"/>
    <p:sldLayoutId id="2147484135" r:id="rId22"/>
    <p:sldLayoutId id="2147484136" r:id="rId23"/>
    <p:sldLayoutId id="2147484137" r:id="rId24"/>
    <p:sldLayoutId id="2147484138" r:id="rId25"/>
    <p:sldLayoutId id="2147484139" r:id="rId26"/>
    <p:sldLayoutId id="2147484140" r:id="rId27"/>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289241729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 id="2147484183" r:id="rId15"/>
    <p:sldLayoutId id="2147484184" r:id="rId16"/>
    <p:sldLayoutId id="2147484185" r:id="rId17"/>
    <p:sldLayoutId id="2147484186" r:id="rId18"/>
    <p:sldLayoutId id="2147484187" r:id="rId19"/>
    <p:sldLayoutId id="2147484188" r:id="rId20"/>
    <p:sldLayoutId id="2147484189" r:id="rId21"/>
    <p:sldLayoutId id="2147484190" r:id="rId22"/>
    <p:sldLayoutId id="2147484191" r:id="rId23"/>
    <p:sldLayoutId id="2147484192" r:id="rId24"/>
    <p:sldLayoutId id="2147484193" r:id="rId25"/>
    <p:sldLayoutId id="2147484194" r:id="rId26"/>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2365772831"/>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 id="2147484239" r:id="rId17"/>
    <p:sldLayoutId id="2147484240" r:id="rId18"/>
    <p:sldLayoutId id="2147484241" r:id="rId19"/>
    <p:sldLayoutId id="2147484242" r:id="rId20"/>
    <p:sldLayoutId id="2147484243" r:id="rId21"/>
    <p:sldLayoutId id="2147484244" r:id="rId22"/>
    <p:sldLayoutId id="2147484245" r:id="rId23"/>
    <p:sldLayoutId id="2147484246" r:id="rId24"/>
    <p:sldLayoutId id="2147484247" r:id="rId25"/>
    <p:sldLayoutId id="2147484248" r:id="rId26"/>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1484740985"/>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 id="2147484290" r:id="rId14"/>
    <p:sldLayoutId id="2147484291" r:id="rId15"/>
    <p:sldLayoutId id="2147484292" r:id="rId16"/>
    <p:sldLayoutId id="2147484293" r:id="rId17"/>
    <p:sldLayoutId id="2147484294" r:id="rId18"/>
    <p:sldLayoutId id="2147484295" r:id="rId19"/>
    <p:sldLayoutId id="2147484296" r:id="rId20"/>
    <p:sldLayoutId id="2147484297" r:id="rId21"/>
    <p:sldLayoutId id="2147484298" r:id="rId22"/>
    <p:sldLayoutId id="2147484299" r:id="rId23"/>
    <p:sldLayoutId id="2147484300" r:id="rId24"/>
    <p:sldLayoutId id="2147484301" r:id="rId25"/>
    <p:sldLayoutId id="2147484302" r:id="rId26"/>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3448582945"/>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 id="2147484315" r:id="rId12"/>
    <p:sldLayoutId id="2147484316" r:id="rId13"/>
    <p:sldLayoutId id="2147484317" r:id="rId14"/>
    <p:sldLayoutId id="2147484318" r:id="rId15"/>
    <p:sldLayoutId id="2147484319" r:id="rId16"/>
    <p:sldLayoutId id="2147484320" r:id="rId17"/>
    <p:sldLayoutId id="2147484321" r:id="rId18"/>
    <p:sldLayoutId id="2147484322" r:id="rId19"/>
    <p:sldLayoutId id="2147484323" r:id="rId20"/>
    <p:sldLayoutId id="2147484326" r:id="rId21"/>
    <p:sldLayoutId id="2147484324" r:id="rId22"/>
    <p:sldLayoutId id="2147484325" r:id="rId23"/>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2" orient="horz" pos="2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7.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7.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37.xml"/><Relationship Id="rId4" Type="http://schemas.openxmlformats.org/officeDocument/2006/relationships/image" Target="../media/image27.gif"/></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40.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140.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40.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4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5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1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0.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8.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50.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50.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51.jpeg"/><Relationship Id="rId7" Type="http://schemas.openxmlformats.org/officeDocument/2006/relationships/image" Target="../media/image41.png"/><Relationship Id="rId2" Type="http://schemas.openxmlformats.org/officeDocument/2006/relationships/image" Target="../media/image50.jpeg"/><Relationship Id="rId1" Type="http://schemas.openxmlformats.org/officeDocument/2006/relationships/slideLayout" Target="../slideLayouts/slideLayout150.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8.png"/><Relationship Id="rId1" Type="http://schemas.openxmlformats.org/officeDocument/2006/relationships/slideLayout" Target="../slideLayouts/slideLayout150.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4.png"/><Relationship Id="rId7"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150.xml"/><Relationship Id="rId6" Type="http://schemas.openxmlformats.org/officeDocument/2006/relationships/image" Target="../media/image43.png"/><Relationship Id="rId5" Type="http://schemas.openxmlformats.org/officeDocument/2006/relationships/image" Target="../media/image42.jpeg"/><Relationship Id="rId10" Type="http://schemas.openxmlformats.org/officeDocument/2006/relationships/image" Target="../media/image57.jpeg"/><Relationship Id="rId4" Type="http://schemas.openxmlformats.org/officeDocument/2006/relationships/image" Target="../media/image55.png"/><Relationship Id="rId9" Type="http://schemas.openxmlformats.org/officeDocument/2006/relationships/image" Target="../media/image56.jpeg"/></Relationships>
</file>

<file path=ppt/slides/_rels/slide35.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image" Target="../media/image58.jpeg"/><Relationship Id="rId1" Type="http://schemas.openxmlformats.org/officeDocument/2006/relationships/slideLayout" Target="../slideLayouts/slideLayout150.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jpg"/><Relationship Id="rId1" Type="http://schemas.openxmlformats.org/officeDocument/2006/relationships/slideLayout" Target="../slideLayouts/slideLayout140.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5.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FD88435-1890-1C7E-A065-5A9CCABD777A}"/>
              </a:ext>
            </a:extLst>
          </p:cNvPr>
          <p:cNvPicPr>
            <a:picLocks noGrp="1" noChangeAspect="1"/>
          </p:cNvPicPr>
          <p:nvPr>
            <p:ph type="pic" sz="quarter" idx="25"/>
          </p:nvPr>
        </p:nvPicPr>
        <p:blipFill rotWithShape="1">
          <a:blip r:embed="rId3" cstate="print">
            <a:extLst>
              <a:ext uri="{28A0092B-C50C-407E-A947-70E740481C1C}">
                <a14:useLocalDpi xmlns:a14="http://schemas.microsoft.com/office/drawing/2010/main" val="0"/>
              </a:ext>
            </a:extLst>
          </a:blip>
          <a:srcRect l="20348" t="37457" r="14599"/>
          <a:stretch/>
        </p:blipFill>
        <p:spPr>
          <a:xfrm>
            <a:off x="636" y="0"/>
            <a:ext cx="12192000" cy="6858000"/>
          </a:xfrm>
        </p:spPr>
      </p:pic>
      <p:sp>
        <p:nvSpPr>
          <p:cNvPr id="5" name="Text Placeholder 4">
            <a:extLst>
              <a:ext uri="{FF2B5EF4-FFF2-40B4-BE49-F238E27FC236}">
                <a16:creationId xmlns:a16="http://schemas.microsoft.com/office/drawing/2014/main" id="{6405D92E-77BE-3633-4DAD-C74DF821CF47}"/>
              </a:ext>
            </a:extLst>
          </p:cNvPr>
          <p:cNvSpPr>
            <a:spLocks noGrp="1"/>
          </p:cNvSpPr>
          <p:nvPr>
            <p:ph type="body" sz="quarter" idx="13"/>
          </p:nvPr>
        </p:nvSpPr>
        <p:spPr>
          <a:xfrm>
            <a:off x="479424" y="1950709"/>
            <a:ext cx="7845592" cy="2001151"/>
          </a:xfrm>
        </p:spPr>
        <p:txBody>
          <a:bodyPr>
            <a:normAutofit/>
          </a:bodyPr>
          <a:lstStyle/>
          <a:p>
            <a:r>
              <a:rPr lang="en-US" dirty="0">
                <a:solidFill>
                  <a:schemeClr val="bg1"/>
                </a:solidFill>
              </a:rPr>
              <a:t>ROUND </a:t>
            </a:r>
            <a:endParaRPr lang="lt-LT" dirty="0">
              <a:solidFill>
                <a:schemeClr val="bg1"/>
              </a:solidFill>
            </a:endParaRPr>
          </a:p>
          <a:p>
            <a:r>
              <a:rPr lang="en-US" dirty="0">
                <a:solidFill>
                  <a:schemeClr val="bg1"/>
                </a:solidFill>
              </a:rPr>
              <a:t>Multipurpose</a:t>
            </a:r>
          </a:p>
        </p:txBody>
      </p:sp>
      <p:sp>
        <p:nvSpPr>
          <p:cNvPr id="6" name="Text Placeholder 5">
            <a:extLst>
              <a:ext uri="{FF2B5EF4-FFF2-40B4-BE49-F238E27FC236}">
                <a16:creationId xmlns:a16="http://schemas.microsoft.com/office/drawing/2014/main" id="{02F450D4-EB08-F3A3-76C1-65649228D735}"/>
              </a:ext>
            </a:extLst>
          </p:cNvPr>
          <p:cNvSpPr>
            <a:spLocks noGrp="1"/>
          </p:cNvSpPr>
          <p:nvPr>
            <p:ph type="body" sz="quarter" idx="14"/>
          </p:nvPr>
        </p:nvSpPr>
        <p:spPr>
          <a:xfrm>
            <a:off x="479425" y="3944028"/>
            <a:ext cx="7504848" cy="717450"/>
          </a:xfrm>
        </p:spPr>
        <p:txBody>
          <a:bodyPr/>
          <a:lstStyle/>
          <a:p>
            <a:r>
              <a:rPr lang="en-US" sz="2400" dirty="0">
                <a:solidFill>
                  <a:schemeClr val="bg1"/>
                </a:solidFill>
              </a:rPr>
              <a:t>Designed for every work scenario</a:t>
            </a:r>
          </a:p>
        </p:txBody>
      </p:sp>
      <p:sp>
        <p:nvSpPr>
          <p:cNvPr id="2" name="Text Placeholder 5">
            <a:extLst>
              <a:ext uri="{FF2B5EF4-FFF2-40B4-BE49-F238E27FC236}">
                <a16:creationId xmlns:a16="http://schemas.microsoft.com/office/drawing/2014/main" id="{081E2CF2-B3BB-758D-7278-DD415660C284}"/>
              </a:ext>
            </a:extLst>
          </p:cNvPr>
          <p:cNvSpPr>
            <a:spLocks noGrp="1"/>
          </p:cNvSpPr>
          <p:nvPr>
            <p:ph type="body" sz="quarter" idx="4294967295"/>
          </p:nvPr>
        </p:nvSpPr>
        <p:spPr>
          <a:xfrm>
            <a:off x="6575425" y="2989263"/>
            <a:ext cx="5616575" cy="2195512"/>
          </a:xfrm>
        </p:spPr>
        <p:txBody>
          <a:bodyPr/>
          <a:lstStyle/>
          <a:p>
            <a:endParaRPr lang="lt-LT" sz="3200" i="1" dirty="0"/>
          </a:p>
          <a:p>
            <a:endParaRPr lang="lt-LT" sz="3200" i="1" dirty="0"/>
          </a:p>
          <a:p>
            <a:endParaRPr lang="en-US" sz="3200" i="1" dirty="0"/>
          </a:p>
        </p:txBody>
      </p:sp>
      <p:grpSp>
        <p:nvGrpSpPr>
          <p:cNvPr id="24" name="Group 23">
            <a:extLst>
              <a:ext uri="{FF2B5EF4-FFF2-40B4-BE49-F238E27FC236}">
                <a16:creationId xmlns:a16="http://schemas.microsoft.com/office/drawing/2014/main" id="{E731E029-BEA6-0EF5-B2B7-8395709383ED}"/>
              </a:ext>
            </a:extLst>
          </p:cNvPr>
          <p:cNvGrpSpPr/>
          <p:nvPr/>
        </p:nvGrpSpPr>
        <p:grpSpPr>
          <a:xfrm>
            <a:off x="490003" y="437793"/>
            <a:ext cx="2016816" cy="191243"/>
            <a:chOff x="488345" y="445650"/>
            <a:chExt cx="2016816" cy="191243"/>
          </a:xfrm>
          <a:solidFill>
            <a:schemeClr val="bg1"/>
          </a:solidFill>
        </p:grpSpPr>
        <p:sp>
          <p:nvSpPr>
            <p:cNvPr id="25" name="Freeform: Shape 24">
              <a:extLst>
                <a:ext uri="{FF2B5EF4-FFF2-40B4-BE49-F238E27FC236}">
                  <a16:creationId xmlns:a16="http://schemas.microsoft.com/office/drawing/2014/main" id="{37F61C68-7118-3FB7-19D0-FA9E1654A4D6}"/>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dirty="0">
                <a:solidFill>
                  <a:schemeClr val="bg1"/>
                </a:solidFill>
              </a:endParaRPr>
            </a:p>
          </p:txBody>
        </p:sp>
        <p:sp>
          <p:nvSpPr>
            <p:cNvPr id="26" name="Freeform: Shape 25">
              <a:extLst>
                <a:ext uri="{FF2B5EF4-FFF2-40B4-BE49-F238E27FC236}">
                  <a16:creationId xmlns:a16="http://schemas.microsoft.com/office/drawing/2014/main" id="{F9AC4F5B-C5E4-0DF5-EC6D-996EE8536B29}"/>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dirty="0">
                <a:solidFill>
                  <a:schemeClr val="bg1"/>
                </a:solidFill>
              </a:endParaRPr>
            </a:p>
          </p:txBody>
        </p:sp>
        <p:sp>
          <p:nvSpPr>
            <p:cNvPr id="27" name="Freeform: Shape 26">
              <a:extLst>
                <a:ext uri="{FF2B5EF4-FFF2-40B4-BE49-F238E27FC236}">
                  <a16:creationId xmlns:a16="http://schemas.microsoft.com/office/drawing/2014/main" id="{2A91BEF4-1B21-61B7-1C13-F9D535821ECB}"/>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dirty="0">
                <a:solidFill>
                  <a:schemeClr val="bg1"/>
                </a:solidFill>
              </a:endParaRPr>
            </a:p>
          </p:txBody>
        </p:sp>
        <p:sp>
          <p:nvSpPr>
            <p:cNvPr id="28" name="Freeform: Shape 27">
              <a:extLst>
                <a:ext uri="{FF2B5EF4-FFF2-40B4-BE49-F238E27FC236}">
                  <a16:creationId xmlns:a16="http://schemas.microsoft.com/office/drawing/2014/main" id="{7AF63EC7-0705-FB90-B66E-A6B34AEE010B}"/>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dirty="0">
                <a:solidFill>
                  <a:schemeClr val="bg1"/>
                </a:solidFill>
              </a:endParaRPr>
            </a:p>
          </p:txBody>
        </p:sp>
        <p:sp>
          <p:nvSpPr>
            <p:cNvPr id="29" name="Freeform: Shape 28">
              <a:extLst>
                <a:ext uri="{FF2B5EF4-FFF2-40B4-BE49-F238E27FC236}">
                  <a16:creationId xmlns:a16="http://schemas.microsoft.com/office/drawing/2014/main" id="{FC6C360D-DAA1-9645-FE2A-7114944A9A27}"/>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dirty="0">
                <a:solidFill>
                  <a:schemeClr val="bg1"/>
                </a:solidFill>
              </a:endParaRPr>
            </a:p>
          </p:txBody>
        </p:sp>
        <p:sp>
          <p:nvSpPr>
            <p:cNvPr id="30" name="Freeform: Shape 29">
              <a:extLst>
                <a:ext uri="{FF2B5EF4-FFF2-40B4-BE49-F238E27FC236}">
                  <a16:creationId xmlns:a16="http://schemas.microsoft.com/office/drawing/2014/main" id="{3476E3ED-B58F-C67F-BA57-D06D74B42230}"/>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dirty="0">
                <a:solidFill>
                  <a:schemeClr val="bg1"/>
                </a:solidFill>
              </a:endParaRPr>
            </a:p>
          </p:txBody>
        </p:sp>
        <p:sp>
          <p:nvSpPr>
            <p:cNvPr id="31" name="Freeform: Shape 30">
              <a:extLst>
                <a:ext uri="{FF2B5EF4-FFF2-40B4-BE49-F238E27FC236}">
                  <a16:creationId xmlns:a16="http://schemas.microsoft.com/office/drawing/2014/main" id="{75C4D84D-2093-1254-4F1D-369360C27315}"/>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dirty="0">
                <a:solidFill>
                  <a:schemeClr val="bg1"/>
                </a:solidFill>
              </a:endParaRPr>
            </a:p>
          </p:txBody>
        </p:sp>
        <p:sp>
          <p:nvSpPr>
            <p:cNvPr id="32" name="Freeform: Shape 31">
              <a:extLst>
                <a:ext uri="{FF2B5EF4-FFF2-40B4-BE49-F238E27FC236}">
                  <a16:creationId xmlns:a16="http://schemas.microsoft.com/office/drawing/2014/main" id="{E6E8B466-352E-7018-5A78-1B38FE165AA2}"/>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dirty="0">
                <a:solidFill>
                  <a:schemeClr val="bg1"/>
                </a:solidFill>
              </a:endParaRPr>
            </a:p>
          </p:txBody>
        </p:sp>
      </p:grpSp>
    </p:spTree>
    <p:extLst>
      <p:ext uri="{BB962C8B-B14F-4D97-AF65-F5344CB8AC3E}">
        <p14:creationId xmlns:p14="http://schemas.microsoft.com/office/powerpoint/2010/main" val="46405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1CA5C3-24AD-E866-4DE7-A392C9A29324}"/>
              </a:ext>
            </a:extLst>
          </p:cNvPr>
          <p:cNvSpPr>
            <a:spLocks noGrp="1"/>
          </p:cNvSpPr>
          <p:nvPr>
            <p:ph type="body" sz="quarter" idx="13"/>
          </p:nvPr>
        </p:nvSpPr>
        <p:spPr/>
        <p:txBody>
          <a:bodyPr>
            <a:normAutofit fontScale="85000" lnSpcReduction="10000"/>
          </a:bodyPr>
          <a:lstStyle/>
          <a:p>
            <a:r>
              <a:rPr lang="en-US" dirty="0"/>
              <a:t>A combination of subtly rounded shapes and lines</a:t>
            </a:r>
          </a:p>
        </p:txBody>
      </p:sp>
      <p:sp>
        <p:nvSpPr>
          <p:cNvPr id="4" name="Text Placeholder 3">
            <a:extLst>
              <a:ext uri="{FF2B5EF4-FFF2-40B4-BE49-F238E27FC236}">
                <a16:creationId xmlns:a16="http://schemas.microsoft.com/office/drawing/2014/main" id="{C44A540A-3563-00CB-9301-45D50BC60639}"/>
              </a:ext>
            </a:extLst>
          </p:cNvPr>
          <p:cNvSpPr>
            <a:spLocks noGrp="1"/>
          </p:cNvSpPr>
          <p:nvPr>
            <p:ph type="body" sz="quarter" idx="24"/>
          </p:nvPr>
        </p:nvSpPr>
        <p:spPr/>
        <p:txBody>
          <a:bodyPr/>
          <a:lstStyle/>
          <a:p>
            <a:r>
              <a:rPr lang="en-US" dirty="0"/>
              <a:t>ROUND Multipurpose</a:t>
            </a:r>
          </a:p>
        </p:txBody>
      </p:sp>
      <p:sp>
        <p:nvSpPr>
          <p:cNvPr id="6" name="Text Placeholder 2">
            <a:extLst>
              <a:ext uri="{FF2B5EF4-FFF2-40B4-BE49-F238E27FC236}">
                <a16:creationId xmlns:a16="http://schemas.microsoft.com/office/drawing/2014/main" id="{8333522C-5BD3-9EBA-7B88-C6ADA8982445}"/>
              </a:ext>
            </a:extLst>
          </p:cNvPr>
          <p:cNvSpPr txBox="1">
            <a:spLocks/>
          </p:cNvSpPr>
          <p:nvPr/>
        </p:nvSpPr>
        <p:spPr>
          <a:xfrm>
            <a:off x="479425" y="1795326"/>
            <a:ext cx="11232000" cy="870885"/>
          </a:xfrm>
          <a:prstGeom prst="rect">
            <a:avLst/>
          </a:prstGeom>
        </p:spPr>
        <p:txBody>
          <a:bodyPr vert="horz" lIns="0" tIns="45720" rIns="0" bIns="45720" rtlCol="0" anchor="t" anchorCtr="0">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48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pic>
        <p:nvPicPr>
          <p:cNvPr id="13" name="Picture Placeholder 12">
            <a:extLst>
              <a:ext uri="{FF2B5EF4-FFF2-40B4-BE49-F238E27FC236}">
                <a16:creationId xmlns:a16="http://schemas.microsoft.com/office/drawing/2014/main" id="{1516C846-961D-30EB-6C01-6761BA263F7C}"/>
              </a:ext>
            </a:extLst>
          </p:cNvPr>
          <p:cNvPicPr>
            <a:picLocks noGrp="1" noChangeAspect="1"/>
          </p:cNvPicPr>
          <p:nvPr>
            <p:ph type="pic" sz="quarter" idx="26"/>
          </p:nvPr>
        </p:nvPicPr>
        <p:blipFill rotWithShape="1">
          <a:blip r:embed="rId3" cstate="print">
            <a:extLst>
              <a:ext uri="{28A0092B-C50C-407E-A947-70E740481C1C}">
                <a14:useLocalDpi xmlns:a14="http://schemas.microsoft.com/office/drawing/2010/main" val="0"/>
              </a:ext>
            </a:extLst>
          </a:blip>
          <a:srcRect l="12941" r="23453" b="6575"/>
          <a:stretch/>
        </p:blipFill>
        <p:spPr>
          <a:xfrm>
            <a:off x="6924674" y="1700213"/>
            <a:ext cx="5267325" cy="5157787"/>
          </a:xfrm>
        </p:spPr>
      </p:pic>
      <p:sp>
        <p:nvSpPr>
          <p:cNvPr id="5" name="Picture Placeholder 4">
            <a:extLst>
              <a:ext uri="{FF2B5EF4-FFF2-40B4-BE49-F238E27FC236}">
                <a16:creationId xmlns:a16="http://schemas.microsoft.com/office/drawing/2014/main" id="{FF39E185-7249-E11C-2056-8DC0288E0718}"/>
              </a:ext>
            </a:extLst>
          </p:cNvPr>
          <p:cNvSpPr>
            <a:spLocks noGrp="1"/>
          </p:cNvSpPr>
          <p:nvPr>
            <p:ph type="pic" sz="quarter" idx="25"/>
          </p:nvPr>
        </p:nvSpPr>
        <p:spPr/>
        <p:txBody>
          <a:bodyPr/>
          <a:lstStyle/>
          <a:p>
            <a:endParaRPr lang="lt-LT"/>
          </a:p>
        </p:txBody>
      </p:sp>
      <p:pic>
        <p:nvPicPr>
          <p:cNvPr id="7" name="Picture Placeholder 8">
            <a:extLst>
              <a:ext uri="{FF2B5EF4-FFF2-40B4-BE49-F238E27FC236}">
                <a16:creationId xmlns:a16="http://schemas.microsoft.com/office/drawing/2014/main" id="{7C7915ED-7411-68E0-5BA5-68186085C4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059" t="16693" r="9660" b="36186"/>
          <a:stretch/>
        </p:blipFill>
        <p:spPr>
          <a:xfrm>
            <a:off x="0" y="1700212"/>
            <a:ext cx="6924675" cy="5157787"/>
          </a:xfrm>
          <a:prstGeom prst="rect">
            <a:avLst/>
          </a:prstGeom>
          <a:gradFill>
            <a:gsLst>
              <a:gs pos="0">
                <a:schemeClr val="bg1">
                  <a:lumMod val="95000"/>
                </a:schemeClr>
              </a:gs>
              <a:gs pos="100000">
                <a:schemeClr val="bg1">
                  <a:lumMod val="85000"/>
                </a:schemeClr>
              </a:gs>
            </a:gsLst>
            <a:lin ang="5400000" scaled="1"/>
          </a:gradFill>
        </p:spPr>
      </p:pic>
    </p:spTree>
    <p:extLst>
      <p:ext uri="{BB962C8B-B14F-4D97-AF65-F5344CB8AC3E}">
        <p14:creationId xmlns:p14="http://schemas.microsoft.com/office/powerpoint/2010/main" val="1012612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EDF408-3FE8-83D0-A569-4D013B0EE9A2}"/>
              </a:ext>
            </a:extLst>
          </p:cNvPr>
          <p:cNvSpPr>
            <a:spLocks noGrp="1"/>
          </p:cNvSpPr>
          <p:nvPr>
            <p:ph type="body" sz="quarter" idx="13"/>
          </p:nvPr>
        </p:nvSpPr>
        <p:spPr>
          <a:xfrm>
            <a:off x="479425" y="2353631"/>
            <a:ext cx="7683212" cy="1626697"/>
          </a:xfrm>
        </p:spPr>
        <p:txBody>
          <a:bodyPr>
            <a:normAutofit fontScale="92500" lnSpcReduction="20000"/>
          </a:bodyPr>
          <a:lstStyle/>
          <a:p>
            <a:r>
              <a:rPr lang="en-US" sz="6000" dirty="0"/>
              <a:t>Functionalities for different work scenarios</a:t>
            </a:r>
          </a:p>
        </p:txBody>
      </p:sp>
    </p:spTree>
    <p:extLst>
      <p:ext uri="{BB962C8B-B14F-4D97-AF65-F5344CB8AC3E}">
        <p14:creationId xmlns:p14="http://schemas.microsoft.com/office/powerpoint/2010/main" val="2765998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B440F12-4377-E06C-F14B-BA3C20BEADB5}"/>
              </a:ext>
            </a:extLst>
          </p:cNvPr>
          <p:cNvSpPr>
            <a:spLocks noGrp="1"/>
          </p:cNvSpPr>
          <p:nvPr>
            <p:ph type="body" sz="quarter" idx="13"/>
          </p:nvPr>
        </p:nvSpPr>
        <p:spPr/>
        <p:txBody>
          <a:bodyPr>
            <a:normAutofit fontScale="92500"/>
          </a:bodyPr>
          <a:lstStyle/>
          <a:p>
            <a:r>
              <a:rPr lang="en-US" sz="4000" dirty="0"/>
              <a:t>For both individual work and various types of meetings</a:t>
            </a:r>
          </a:p>
        </p:txBody>
      </p:sp>
      <p:sp>
        <p:nvSpPr>
          <p:cNvPr id="9" name="Text Placeholder 8">
            <a:extLst>
              <a:ext uri="{FF2B5EF4-FFF2-40B4-BE49-F238E27FC236}">
                <a16:creationId xmlns:a16="http://schemas.microsoft.com/office/drawing/2014/main" id="{DC20DD14-E4CF-F821-BA8B-D6983B8B2E4F}"/>
              </a:ext>
            </a:extLst>
          </p:cNvPr>
          <p:cNvSpPr>
            <a:spLocks noGrp="1"/>
          </p:cNvSpPr>
          <p:nvPr>
            <p:ph type="body" sz="quarter" idx="24"/>
          </p:nvPr>
        </p:nvSpPr>
        <p:spPr/>
        <p:txBody>
          <a:bodyPr/>
          <a:lstStyle/>
          <a:p>
            <a:r>
              <a:rPr lang="lt-LT" dirty="0"/>
              <a:t>ROUND </a:t>
            </a:r>
            <a:r>
              <a:rPr lang="lt-LT" dirty="0" err="1"/>
              <a:t>Multipurpose</a:t>
            </a:r>
            <a:endParaRPr lang="en-US" dirty="0"/>
          </a:p>
        </p:txBody>
      </p:sp>
      <p:pic>
        <p:nvPicPr>
          <p:cNvPr id="5" name="Picture Placeholder 4">
            <a:extLst>
              <a:ext uri="{FF2B5EF4-FFF2-40B4-BE49-F238E27FC236}">
                <a16:creationId xmlns:a16="http://schemas.microsoft.com/office/drawing/2014/main" id="{A49BFBDD-F12A-28A9-4F10-A0F75FB456DB}"/>
              </a:ext>
            </a:extLst>
          </p:cNvPr>
          <p:cNvPicPr>
            <a:picLocks noGrp="1" noChangeAspect="1"/>
          </p:cNvPicPr>
          <p:nvPr>
            <p:ph type="pic" sz="quarter" idx="25"/>
          </p:nvPr>
        </p:nvPicPr>
        <p:blipFill rotWithShape="1">
          <a:blip r:embed="rId3" cstate="print">
            <a:extLst>
              <a:ext uri="{28A0092B-C50C-407E-A947-70E740481C1C}">
                <a14:useLocalDpi xmlns:a14="http://schemas.microsoft.com/office/drawing/2010/main" val="0"/>
              </a:ext>
            </a:extLst>
          </a:blip>
          <a:srcRect l="8340" t="20450" r="7690" b="31509"/>
          <a:stretch/>
        </p:blipFill>
        <p:spPr>
          <a:xfrm>
            <a:off x="0" y="1700213"/>
            <a:ext cx="6010183" cy="5157787"/>
          </a:xfrm>
        </p:spPr>
      </p:pic>
      <p:sp>
        <p:nvSpPr>
          <p:cNvPr id="3" name="Picture Placeholder 2">
            <a:extLst>
              <a:ext uri="{FF2B5EF4-FFF2-40B4-BE49-F238E27FC236}">
                <a16:creationId xmlns:a16="http://schemas.microsoft.com/office/drawing/2014/main" id="{35CDF841-70FD-070C-5B5A-56DD9BC615DF}"/>
              </a:ext>
            </a:extLst>
          </p:cNvPr>
          <p:cNvSpPr>
            <a:spLocks noGrp="1"/>
          </p:cNvSpPr>
          <p:nvPr>
            <p:ph type="pic" sz="quarter" idx="26"/>
          </p:nvPr>
        </p:nvSpPr>
        <p:spPr/>
        <p:txBody>
          <a:bodyPr/>
          <a:lstStyle/>
          <a:p>
            <a:endParaRPr lang="lt-LT"/>
          </a:p>
        </p:txBody>
      </p:sp>
      <p:pic>
        <p:nvPicPr>
          <p:cNvPr id="2" name="Picture Placeholder 13">
            <a:extLst>
              <a:ext uri="{FF2B5EF4-FFF2-40B4-BE49-F238E27FC236}">
                <a16:creationId xmlns:a16="http://schemas.microsoft.com/office/drawing/2014/main" id="{D46D12E4-98EF-5C01-0674-8DD78A785C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847" t="18696" r="24042" b="21513"/>
          <a:stretch/>
        </p:blipFill>
        <p:spPr>
          <a:xfrm>
            <a:off x="6095425" y="1700212"/>
            <a:ext cx="6096000" cy="5157787"/>
          </a:xfrm>
          <a:prstGeom prst="rect">
            <a:avLst/>
          </a:prstGeom>
          <a:gradFill>
            <a:gsLst>
              <a:gs pos="0">
                <a:schemeClr val="bg1">
                  <a:lumMod val="95000"/>
                </a:schemeClr>
              </a:gs>
              <a:gs pos="100000">
                <a:schemeClr val="bg1">
                  <a:lumMod val="85000"/>
                </a:schemeClr>
              </a:gs>
            </a:gsLst>
            <a:lin ang="5400000" scaled="1"/>
          </a:gradFill>
        </p:spPr>
      </p:pic>
    </p:spTree>
    <p:extLst>
      <p:ext uri="{BB962C8B-B14F-4D97-AF65-F5344CB8AC3E}">
        <p14:creationId xmlns:p14="http://schemas.microsoft.com/office/powerpoint/2010/main" val="1276392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E106471-FF40-9A86-5BD6-AD5598AE0097}"/>
              </a:ext>
            </a:extLst>
          </p:cNvPr>
          <p:cNvSpPr>
            <a:spLocks noGrp="1"/>
          </p:cNvSpPr>
          <p:nvPr>
            <p:ph type="body" sz="quarter" idx="13"/>
          </p:nvPr>
        </p:nvSpPr>
        <p:spPr>
          <a:xfrm>
            <a:off x="479425" y="717768"/>
            <a:ext cx="11232000" cy="870885"/>
          </a:xfrm>
        </p:spPr>
        <p:txBody>
          <a:bodyPr>
            <a:noAutofit/>
          </a:bodyPr>
          <a:lstStyle/>
          <a:p>
            <a:r>
              <a:rPr lang="lt-LT" dirty="0" err="1"/>
              <a:t>Accessories</a:t>
            </a:r>
            <a:r>
              <a:rPr lang="lt-LT" dirty="0"/>
              <a:t> </a:t>
            </a:r>
            <a:r>
              <a:rPr lang="lt-LT" dirty="0" err="1"/>
              <a:t>for</a:t>
            </a:r>
            <a:r>
              <a:rPr lang="lt-LT" dirty="0"/>
              <a:t> </a:t>
            </a:r>
            <a:r>
              <a:rPr lang="lt-LT" dirty="0" err="1"/>
              <a:t>effective</a:t>
            </a:r>
            <a:r>
              <a:rPr lang="lt-LT" dirty="0"/>
              <a:t> </a:t>
            </a:r>
            <a:r>
              <a:rPr lang="lt-LT" dirty="0" err="1"/>
              <a:t>collaboration</a:t>
            </a:r>
            <a:endParaRPr lang="lt-LT" dirty="0"/>
          </a:p>
        </p:txBody>
      </p:sp>
      <p:sp>
        <p:nvSpPr>
          <p:cNvPr id="7" name="Text Placeholder 6">
            <a:extLst>
              <a:ext uri="{FF2B5EF4-FFF2-40B4-BE49-F238E27FC236}">
                <a16:creationId xmlns:a16="http://schemas.microsoft.com/office/drawing/2014/main" id="{E11F2A0F-976C-504E-5CFA-D9186D0E581C}"/>
              </a:ext>
            </a:extLst>
          </p:cNvPr>
          <p:cNvSpPr>
            <a:spLocks noGrp="1"/>
          </p:cNvSpPr>
          <p:nvPr>
            <p:ph type="body" sz="quarter" idx="24"/>
          </p:nvPr>
        </p:nvSpPr>
        <p:spPr>
          <a:xfrm>
            <a:off x="479425" y="432027"/>
            <a:ext cx="2880000" cy="285741"/>
          </a:xfrm>
        </p:spPr>
        <p:txBody>
          <a:bodyPr/>
          <a:lstStyle/>
          <a:p>
            <a:r>
              <a:rPr lang="en-US" dirty="0"/>
              <a:t>ROUND Multipurpose</a:t>
            </a:r>
          </a:p>
        </p:txBody>
      </p:sp>
      <p:sp>
        <p:nvSpPr>
          <p:cNvPr id="3" name="Picture Placeholder 2">
            <a:extLst>
              <a:ext uri="{FF2B5EF4-FFF2-40B4-BE49-F238E27FC236}">
                <a16:creationId xmlns:a16="http://schemas.microsoft.com/office/drawing/2014/main" id="{61126F4A-E50B-452D-FCBF-4AD392679B5E}"/>
              </a:ext>
            </a:extLst>
          </p:cNvPr>
          <p:cNvSpPr>
            <a:spLocks noGrp="1"/>
          </p:cNvSpPr>
          <p:nvPr>
            <p:ph type="pic" sz="quarter" idx="26"/>
          </p:nvPr>
        </p:nvSpPr>
        <p:spPr/>
        <p:txBody>
          <a:bodyPr/>
          <a:lstStyle/>
          <a:p>
            <a:endParaRPr lang="lt-LT"/>
          </a:p>
        </p:txBody>
      </p:sp>
      <p:sp>
        <p:nvSpPr>
          <p:cNvPr id="9" name="Picture Placeholder 8">
            <a:extLst>
              <a:ext uri="{FF2B5EF4-FFF2-40B4-BE49-F238E27FC236}">
                <a16:creationId xmlns:a16="http://schemas.microsoft.com/office/drawing/2014/main" id="{661AE393-2F6E-602C-3A58-065F93476208}"/>
              </a:ext>
            </a:extLst>
          </p:cNvPr>
          <p:cNvSpPr>
            <a:spLocks noGrp="1"/>
          </p:cNvSpPr>
          <p:nvPr>
            <p:ph type="pic" sz="quarter" idx="25"/>
          </p:nvPr>
        </p:nvSpPr>
        <p:spPr/>
        <p:txBody>
          <a:bodyPr/>
          <a:lstStyle/>
          <a:p>
            <a:endParaRPr lang="lt-LT"/>
          </a:p>
        </p:txBody>
      </p:sp>
      <p:pic>
        <p:nvPicPr>
          <p:cNvPr id="10" name="Picture Placeholder 4">
            <a:extLst>
              <a:ext uri="{FF2B5EF4-FFF2-40B4-BE49-F238E27FC236}">
                <a16:creationId xmlns:a16="http://schemas.microsoft.com/office/drawing/2014/main" id="{60A517DF-ACEF-445D-9618-B5568AF5D32F}"/>
              </a:ext>
            </a:extLst>
          </p:cNvPr>
          <p:cNvPicPr>
            <a:picLocks noChangeAspect="1"/>
          </p:cNvPicPr>
          <p:nvPr/>
        </p:nvPicPr>
        <p:blipFill rotWithShape="1">
          <a:blip r:embed="rId3">
            <a:extLst>
              <a:ext uri="{28A0092B-C50C-407E-A947-70E740481C1C}">
                <a14:useLocalDpi xmlns:a14="http://schemas.microsoft.com/office/drawing/2010/main" val="0"/>
              </a:ext>
            </a:extLst>
          </a:blip>
          <a:srcRect l="42582" t="29089" r="26078" b="30584"/>
          <a:stretch/>
        </p:blipFill>
        <p:spPr>
          <a:xfrm>
            <a:off x="0" y="1700213"/>
            <a:ext cx="6010183" cy="5157787"/>
          </a:xfrm>
          <a:prstGeom prst="rect">
            <a:avLst/>
          </a:prstGeom>
          <a:gradFill>
            <a:gsLst>
              <a:gs pos="0">
                <a:schemeClr val="bg1">
                  <a:lumMod val="95000"/>
                </a:schemeClr>
              </a:gs>
              <a:gs pos="100000">
                <a:schemeClr val="bg1">
                  <a:lumMod val="85000"/>
                </a:schemeClr>
              </a:gs>
            </a:gsLst>
            <a:lin ang="5400000" scaled="1"/>
          </a:gradFill>
        </p:spPr>
      </p:pic>
      <p:pic>
        <p:nvPicPr>
          <p:cNvPr id="11" name="Picture Placeholder 7">
            <a:extLst>
              <a:ext uri="{FF2B5EF4-FFF2-40B4-BE49-F238E27FC236}">
                <a16:creationId xmlns:a16="http://schemas.microsoft.com/office/drawing/2014/main" id="{40F250D5-2CA4-2908-4EB2-9685A2606CD2}"/>
              </a:ext>
            </a:extLst>
          </p:cNvPr>
          <p:cNvPicPr>
            <a:picLocks noChangeAspect="1"/>
          </p:cNvPicPr>
          <p:nvPr/>
        </p:nvPicPr>
        <p:blipFill rotWithShape="1">
          <a:blip r:embed="rId4">
            <a:extLst>
              <a:ext uri="{28A0092B-C50C-407E-A947-70E740481C1C}">
                <a14:useLocalDpi xmlns:a14="http://schemas.microsoft.com/office/drawing/2010/main" val="0"/>
              </a:ext>
            </a:extLst>
          </a:blip>
          <a:srcRect l="19767" t="9429" r="46182" b="47355"/>
          <a:stretch/>
        </p:blipFill>
        <p:spPr>
          <a:xfrm>
            <a:off x="6096000" y="1700213"/>
            <a:ext cx="6096000" cy="5157787"/>
          </a:xfrm>
          <a:prstGeom prst="rect">
            <a:avLst/>
          </a:prstGeom>
          <a:gradFill>
            <a:gsLst>
              <a:gs pos="0">
                <a:schemeClr val="bg1">
                  <a:lumMod val="95000"/>
                </a:schemeClr>
              </a:gs>
              <a:gs pos="100000">
                <a:schemeClr val="bg1">
                  <a:lumMod val="85000"/>
                </a:schemeClr>
              </a:gs>
            </a:gsLst>
            <a:lin ang="5400000" scaled="1"/>
          </a:gradFill>
        </p:spPr>
      </p:pic>
    </p:spTree>
    <p:extLst>
      <p:ext uri="{BB962C8B-B14F-4D97-AF65-F5344CB8AC3E}">
        <p14:creationId xmlns:p14="http://schemas.microsoft.com/office/powerpoint/2010/main" val="3276709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C3DBE-E6AA-F517-75DE-3795307ED68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9ABA109-3EFA-D190-9531-36E48232AE88}"/>
              </a:ext>
            </a:extLst>
          </p:cNvPr>
          <p:cNvSpPr>
            <a:spLocks noGrp="1"/>
          </p:cNvSpPr>
          <p:nvPr>
            <p:ph type="body" sz="quarter" idx="13"/>
          </p:nvPr>
        </p:nvSpPr>
        <p:spPr>
          <a:xfrm>
            <a:off x="358816" y="1066165"/>
            <a:ext cx="4518800" cy="1723334"/>
          </a:xfrm>
        </p:spPr>
        <p:txBody>
          <a:bodyPr>
            <a:noAutofit/>
          </a:bodyPr>
          <a:lstStyle/>
          <a:p>
            <a:pPr marL="88900" lvl="2" indent="0">
              <a:buNone/>
            </a:pPr>
            <a:r>
              <a:rPr lang="en-US" sz="3700" dirty="0"/>
              <a:t>For convenient storage of office supplies</a:t>
            </a:r>
          </a:p>
        </p:txBody>
      </p:sp>
      <p:sp>
        <p:nvSpPr>
          <p:cNvPr id="5" name="Text Placeholder 6">
            <a:extLst>
              <a:ext uri="{FF2B5EF4-FFF2-40B4-BE49-F238E27FC236}">
                <a16:creationId xmlns:a16="http://schemas.microsoft.com/office/drawing/2014/main" id="{84861E11-A82F-FC04-BBB1-5E2E2084EF77}"/>
              </a:ext>
            </a:extLst>
          </p:cNvPr>
          <p:cNvSpPr txBox="1">
            <a:spLocks/>
          </p:cNvSpPr>
          <p:nvPr/>
        </p:nvSpPr>
        <p:spPr>
          <a:xfrm>
            <a:off x="479425" y="432027"/>
            <a:ext cx="2880000" cy="285741"/>
          </a:xfrm>
          <a:prstGeom prst="rect">
            <a:avLst/>
          </a:prstGeom>
        </p:spPr>
        <p:txBody>
          <a:bodyPr vert="horz" lIns="0" tIns="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ROUND Multipurpose</a:t>
            </a:r>
            <a:endParaRPr lang="en-US" dirty="0"/>
          </a:p>
        </p:txBody>
      </p:sp>
      <p:sp>
        <p:nvSpPr>
          <p:cNvPr id="3" name="Picture Placeholder 2">
            <a:extLst>
              <a:ext uri="{FF2B5EF4-FFF2-40B4-BE49-F238E27FC236}">
                <a16:creationId xmlns:a16="http://schemas.microsoft.com/office/drawing/2014/main" id="{7799280B-D854-554B-A694-DAC70065CAB6}"/>
              </a:ext>
            </a:extLst>
          </p:cNvPr>
          <p:cNvSpPr>
            <a:spLocks noGrp="1"/>
          </p:cNvSpPr>
          <p:nvPr>
            <p:ph type="pic" sz="quarter" idx="23"/>
          </p:nvPr>
        </p:nvSpPr>
        <p:spPr/>
        <p:txBody>
          <a:bodyPr/>
          <a:lstStyle/>
          <a:p>
            <a:endParaRPr lang="lt-LT"/>
          </a:p>
        </p:txBody>
      </p:sp>
      <p:pic>
        <p:nvPicPr>
          <p:cNvPr id="2" name="Picture Placeholder 11">
            <a:extLst>
              <a:ext uri="{FF2B5EF4-FFF2-40B4-BE49-F238E27FC236}">
                <a16:creationId xmlns:a16="http://schemas.microsoft.com/office/drawing/2014/main" id="{80D2B29F-B74C-F497-D37A-D1E9B74C47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348" r="26445" b="11922"/>
          <a:stretch/>
        </p:blipFill>
        <p:spPr>
          <a:xfrm>
            <a:off x="5303838" y="0"/>
            <a:ext cx="6888162" cy="6858000"/>
          </a:xfrm>
          <a:prstGeom prst="rect">
            <a:avLst/>
          </a:prstGeom>
          <a:gradFill>
            <a:gsLst>
              <a:gs pos="0">
                <a:schemeClr val="bg1">
                  <a:lumMod val="95000"/>
                </a:schemeClr>
              </a:gs>
              <a:gs pos="100000">
                <a:schemeClr val="bg1">
                  <a:lumMod val="85000"/>
                </a:schemeClr>
              </a:gs>
            </a:gsLst>
            <a:lin ang="5400000" scaled="1"/>
          </a:gradFill>
        </p:spPr>
      </p:pic>
    </p:spTree>
    <p:extLst>
      <p:ext uri="{BB962C8B-B14F-4D97-AF65-F5344CB8AC3E}">
        <p14:creationId xmlns:p14="http://schemas.microsoft.com/office/powerpoint/2010/main" val="1722350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4A517-374A-A0E9-13D9-2EC3A283E4E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05C717C-FF37-3C63-FBC5-3B6ED054D79A}"/>
              </a:ext>
            </a:extLst>
          </p:cNvPr>
          <p:cNvSpPr>
            <a:spLocks noGrp="1"/>
          </p:cNvSpPr>
          <p:nvPr>
            <p:ph type="body" sz="quarter" idx="13"/>
          </p:nvPr>
        </p:nvSpPr>
        <p:spPr/>
        <p:txBody>
          <a:bodyPr>
            <a:normAutofit/>
          </a:bodyPr>
          <a:lstStyle/>
          <a:p>
            <a:pPr marL="88900" lvl="2" indent="0">
              <a:buNone/>
            </a:pPr>
            <a:r>
              <a:rPr lang="en-US" sz="4000" dirty="0"/>
              <a:t>Create the look you want</a:t>
            </a:r>
          </a:p>
        </p:txBody>
      </p:sp>
      <p:sp>
        <p:nvSpPr>
          <p:cNvPr id="7" name="Text Placeholder 6">
            <a:extLst>
              <a:ext uri="{FF2B5EF4-FFF2-40B4-BE49-F238E27FC236}">
                <a16:creationId xmlns:a16="http://schemas.microsoft.com/office/drawing/2014/main" id="{BAD39E73-429C-07E6-3784-039A958F6A8D}"/>
              </a:ext>
            </a:extLst>
          </p:cNvPr>
          <p:cNvSpPr>
            <a:spLocks noGrp="1"/>
          </p:cNvSpPr>
          <p:nvPr>
            <p:ph type="body" sz="quarter" idx="24"/>
          </p:nvPr>
        </p:nvSpPr>
        <p:spPr/>
        <p:txBody>
          <a:bodyPr/>
          <a:lstStyle/>
          <a:p>
            <a:r>
              <a:rPr lang="en-US" dirty="0"/>
              <a:t>ROUND Multipurpose</a:t>
            </a:r>
          </a:p>
        </p:txBody>
      </p:sp>
      <p:pic>
        <p:nvPicPr>
          <p:cNvPr id="14" name="Picture Placeholder 13">
            <a:extLst>
              <a:ext uri="{FF2B5EF4-FFF2-40B4-BE49-F238E27FC236}">
                <a16:creationId xmlns:a16="http://schemas.microsoft.com/office/drawing/2014/main" id="{72948B77-EAC8-2C78-83BC-50FA0510B8E6}"/>
              </a:ext>
            </a:extLst>
          </p:cNvPr>
          <p:cNvPicPr>
            <a:picLocks noGrp="1" noChangeAspect="1"/>
          </p:cNvPicPr>
          <p:nvPr>
            <p:ph type="pic" sz="quarter" idx="26"/>
          </p:nvPr>
        </p:nvPicPr>
        <p:blipFill rotWithShape="1">
          <a:blip r:embed="rId3" cstate="print">
            <a:extLst>
              <a:ext uri="{28A0092B-C50C-407E-A947-70E740481C1C}">
                <a14:useLocalDpi xmlns:a14="http://schemas.microsoft.com/office/drawing/2010/main" val="0"/>
              </a:ext>
            </a:extLst>
          </a:blip>
          <a:srcRect l="10498" r="23837" b="3385"/>
          <a:stretch/>
        </p:blipFill>
        <p:spPr>
          <a:xfrm>
            <a:off x="6935982" y="1700214"/>
            <a:ext cx="5258351" cy="5157786"/>
          </a:xfrm>
        </p:spPr>
      </p:pic>
      <p:sp>
        <p:nvSpPr>
          <p:cNvPr id="4" name="Picture Placeholder 3">
            <a:extLst>
              <a:ext uri="{FF2B5EF4-FFF2-40B4-BE49-F238E27FC236}">
                <a16:creationId xmlns:a16="http://schemas.microsoft.com/office/drawing/2014/main" id="{A66D9A1B-8557-0AC0-F91E-903808859E2A}"/>
              </a:ext>
            </a:extLst>
          </p:cNvPr>
          <p:cNvSpPr>
            <a:spLocks noGrp="1"/>
          </p:cNvSpPr>
          <p:nvPr>
            <p:ph type="pic" sz="quarter" idx="25"/>
          </p:nvPr>
        </p:nvSpPr>
        <p:spPr/>
        <p:txBody>
          <a:bodyPr/>
          <a:lstStyle/>
          <a:p>
            <a:endParaRPr lang="lt-LT"/>
          </a:p>
        </p:txBody>
      </p:sp>
      <p:pic>
        <p:nvPicPr>
          <p:cNvPr id="2" name="Picture Placeholder 16">
            <a:extLst>
              <a:ext uri="{FF2B5EF4-FFF2-40B4-BE49-F238E27FC236}">
                <a16:creationId xmlns:a16="http://schemas.microsoft.com/office/drawing/2014/main" id="{5607C063-C45C-A017-BB09-0FEFBA4809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43" r="6859" b="47535"/>
          <a:stretch/>
        </p:blipFill>
        <p:spPr>
          <a:xfrm>
            <a:off x="0" y="1700211"/>
            <a:ext cx="6936000" cy="5157787"/>
          </a:xfrm>
          <a:prstGeom prst="rect">
            <a:avLst/>
          </a:prstGeom>
          <a:gradFill>
            <a:gsLst>
              <a:gs pos="0">
                <a:schemeClr val="bg1">
                  <a:lumMod val="95000"/>
                </a:schemeClr>
              </a:gs>
              <a:gs pos="100000">
                <a:schemeClr val="bg1">
                  <a:lumMod val="85000"/>
                </a:schemeClr>
              </a:gs>
            </a:gsLst>
            <a:lin ang="5400000" scaled="1"/>
          </a:gradFill>
        </p:spPr>
      </p:pic>
    </p:spTree>
    <p:extLst>
      <p:ext uri="{BB962C8B-B14F-4D97-AF65-F5344CB8AC3E}">
        <p14:creationId xmlns:p14="http://schemas.microsoft.com/office/powerpoint/2010/main" val="1041653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3CEDA0-FE49-8AD0-C3FF-3D74B57A762D}"/>
              </a:ext>
            </a:extLst>
          </p:cNvPr>
          <p:cNvSpPr>
            <a:spLocks noGrp="1"/>
          </p:cNvSpPr>
          <p:nvPr>
            <p:ph type="body" sz="quarter" idx="13"/>
          </p:nvPr>
        </p:nvSpPr>
        <p:spPr/>
        <p:txBody>
          <a:bodyPr>
            <a:normAutofit/>
          </a:bodyPr>
          <a:lstStyle/>
          <a:p>
            <a:r>
              <a:rPr lang="lt-LT" sz="4000" dirty="0" err="1"/>
              <a:t>Integrated</a:t>
            </a:r>
            <a:r>
              <a:rPr lang="lt-LT" sz="4000" dirty="0"/>
              <a:t> </a:t>
            </a:r>
            <a:r>
              <a:rPr lang="lt-LT" sz="4000" dirty="0" err="1"/>
              <a:t>power</a:t>
            </a:r>
            <a:r>
              <a:rPr lang="lt-LT" sz="4000" dirty="0"/>
              <a:t> </a:t>
            </a:r>
            <a:r>
              <a:rPr lang="lt-LT" sz="4000" dirty="0" err="1"/>
              <a:t>solutions</a:t>
            </a:r>
            <a:r>
              <a:rPr lang="lt-LT" sz="4000" dirty="0"/>
              <a:t> </a:t>
            </a:r>
          </a:p>
        </p:txBody>
      </p:sp>
      <p:sp>
        <p:nvSpPr>
          <p:cNvPr id="4" name="Text Placeholder 3">
            <a:extLst>
              <a:ext uri="{FF2B5EF4-FFF2-40B4-BE49-F238E27FC236}">
                <a16:creationId xmlns:a16="http://schemas.microsoft.com/office/drawing/2014/main" id="{CEC89774-6CC1-7ED0-01CD-8DA784F3F373}"/>
              </a:ext>
            </a:extLst>
          </p:cNvPr>
          <p:cNvSpPr>
            <a:spLocks noGrp="1"/>
          </p:cNvSpPr>
          <p:nvPr>
            <p:ph type="body" sz="quarter" idx="24"/>
          </p:nvPr>
        </p:nvSpPr>
        <p:spPr/>
        <p:txBody>
          <a:bodyPr/>
          <a:lstStyle/>
          <a:p>
            <a:r>
              <a:rPr lang="lt-LT" dirty="0"/>
              <a:t>ROUND </a:t>
            </a:r>
            <a:r>
              <a:rPr lang="lt-LT" dirty="0" err="1"/>
              <a:t>Multipurpsoe</a:t>
            </a:r>
            <a:endParaRPr lang="en-US" dirty="0"/>
          </a:p>
        </p:txBody>
      </p:sp>
      <p:pic>
        <p:nvPicPr>
          <p:cNvPr id="12" name="Picture Placeholder 11">
            <a:extLst>
              <a:ext uri="{FF2B5EF4-FFF2-40B4-BE49-F238E27FC236}">
                <a16:creationId xmlns:a16="http://schemas.microsoft.com/office/drawing/2014/main" id="{0E824545-5728-AEE0-6D23-CA9DB1EFADE4}"/>
              </a:ext>
            </a:extLst>
          </p:cNvPr>
          <p:cNvPicPr>
            <a:picLocks noGrp="1" noChangeAspect="1"/>
          </p:cNvPicPr>
          <p:nvPr>
            <p:ph type="pic" sz="quarter" idx="25"/>
          </p:nvPr>
        </p:nvPicPr>
        <p:blipFill>
          <a:blip r:embed="rId3" cstate="print">
            <a:extLst>
              <a:ext uri="{28A0092B-C50C-407E-A947-70E740481C1C}">
                <a14:useLocalDpi xmlns:a14="http://schemas.microsoft.com/office/drawing/2010/main" val="0"/>
              </a:ext>
            </a:extLst>
          </a:blip>
          <a:srcRect l="10603" r="10603"/>
          <a:stretch/>
        </p:blipFill>
        <p:spPr>
          <a:xfrm flipH="1">
            <a:off x="-2" y="1700213"/>
            <a:ext cx="6096001" cy="5157787"/>
          </a:xfrm>
        </p:spPr>
      </p:pic>
      <p:pic>
        <p:nvPicPr>
          <p:cNvPr id="9" name="Picture Placeholder 8">
            <a:extLst>
              <a:ext uri="{FF2B5EF4-FFF2-40B4-BE49-F238E27FC236}">
                <a16:creationId xmlns:a16="http://schemas.microsoft.com/office/drawing/2014/main" id="{0AFA618C-C637-0C9A-648B-EEE9E5DB9763}"/>
              </a:ext>
            </a:extLst>
          </p:cNvPr>
          <p:cNvPicPr>
            <a:picLocks noGrp="1" noChangeAspect="1"/>
          </p:cNvPicPr>
          <p:nvPr>
            <p:ph type="pic" sz="quarter" idx="26"/>
          </p:nvPr>
        </p:nvPicPr>
        <p:blipFill rotWithShape="1">
          <a:blip r:embed="rId4" cstate="print">
            <a:extLst>
              <a:ext uri="{28A0092B-C50C-407E-A947-70E740481C1C}">
                <a14:useLocalDpi xmlns:a14="http://schemas.microsoft.com/office/drawing/2010/main" val="0"/>
              </a:ext>
            </a:extLst>
          </a:blip>
          <a:srcRect l="9" t="21402" r="8708" b="27108"/>
          <a:stretch/>
        </p:blipFill>
        <p:spPr>
          <a:xfrm>
            <a:off x="6096000" y="1700213"/>
            <a:ext cx="6096000" cy="5157787"/>
          </a:xfrm>
        </p:spPr>
      </p:pic>
    </p:spTree>
    <p:extLst>
      <p:ext uri="{BB962C8B-B14F-4D97-AF65-F5344CB8AC3E}">
        <p14:creationId xmlns:p14="http://schemas.microsoft.com/office/powerpoint/2010/main" val="871549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431BC4-9827-120A-A12A-59BBA5919E87}"/>
              </a:ext>
            </a:extLst>
          </p:cNvPr>
          <p:cNvSpPr>
            <a:spLocks noGrp="1"/>
          </p:cNvSpPr>
          <p:nvPr>
            <p:ph type="body" sz="quarter" idx="13"/>
          </p:nvPr>
        </p:nvSpPr>
        <p:spPr/>
        <p:txBody>
          <a:bodyPr>
            <a:normAutofit fontScale="92500"/>
          </a:bodyPr>
          <a:lstStyle/>
          <a:p>
            <a:r>
              <a:rPr lang="en-US" dirty="0"/>
              <a:t>Indispensable in a dynamic work environment</a:t>
            </a:r>
          </a:p>
        </p:txBody>
      </p:sp>
      <p:sp>
        <p:nvSpPr>
          <p:cNvPr id="4" name="Text Placeholder 3">
            <a:extLst>
              <a:ext uri="{FF2B5EF4-FFF2-40B4-BE49-F238E27FC236}">
                <a16:creationId xmlns:a16="http://schemas.microsoft.com/office/drawing/2014/main" id="{C52DE9BD-C770-4545-42A7-EFC95D35F770}"/>
              </a:ext>
            </a:extLst>
          </p:cNvPr>
          <p:cNvSpPr>
            <a:spLocks noGrp="1"/>
          </p:cNvSpPr>
          <p:nvPr>
            <p:ph type="body" sz="quarter" idx="24"/>
          </p:nvPr>
        </p:nvSpPr>
        <p:spPr/>
        <p:txBody>
          <a:bodyPr/>
          <a:lstStyle/>
          <a:p>
            <a:r>
              <a:rPr lang="lt-LT" dirty="0"/>
              <a:t>ROUND Multipurpose</a:t>
            </a:r>
            <a:endParaRPr lang="en-US" dirty="0"/>
          </a:p>
        </p:txBody>
      </p:sp>
      <p:pic>
        <p:nvPicPr>
          <p:cNvPr id="12" name="Picture Placeholder 11">
            <a:extLst>
              <a:ext uri="{FF2B5EF4-FFF2-40B4-BE49-F238E27FC236}">
                <a16:creationId xmlns:a16="http://schemas.microsoft.com/office/drawing/2014/main" id="{30637112-DA20-A68C-211F-07D08DB61368}"/>
              </a:ext>
            </a:extLst>
          </p:cNvPr>
          <p:cNvPicPr>
            <a:picLocks noGrp="1" noChangeAspect="1"/>
          </p:cNvPicPr>
          <p:nvPr>
            <p:ph type="pic" sz="quarter" idx="26"/>
          </p:nvPr>
        </p:nvPicPr>
        <p:blipFill rotWithShape="1">
          <a:blip r:embed="rId3" cstate="print">
            <a:extLst>
              <a:ext uri="{28A0092B-C50C-407E-A947-70E740481C1C}">
                <a14:useLocalDpi xmlns:a14="http://schemas.microsoft.com/office/drawing/2010/main" val="0"/>
              </a:ext>
            </a:extLst>
          </a:blip>
          <a:srcRect l="22730" t="5039" r="12729"/>
          <a:stretch/>
        </p:blipFill>
        <p:spPr>
          <a:xfrm>
            <a:off x="6935982" y="1700214"/>
            <a:ext cx="5258351" cy="5157786"/>
          </a:xfrm>
        </p:spPr>
      </p:pic>
      <p:sp>
        <p:nvSpPr>
          <p:cNvPr id="5" name="Picture Placeholder 4">
            <a:extLst>
              <a:ext uri="{FF2B5EF4-FFF2-40B4-BE49-F238E27FC236}">
                <a16:creationId xmlns:a16="http://schemas.microsoft.com/office/drawing/2014/main" id="{95288455-75BA-8858-AF31-72933CF2F002}"/>
              </a:ext>
            </a:extLst>
          </p:cNvPr>
          <p:cNvSpPr>
            <a:spLocks noGrp="1"/>
          </p:cNvSpPr>
          <p:nvPr>
            <p:ph type="pic" sz="quarter" idx="25"/>
          </p:nvPr>
        </p:nvSpPr>
        <p:spPr/>
        <p:txBody>
          <a:bodyPr/>
          <a:lstStyle/>
          <a:p>
            <a:endParaRPr lang="lt-LT"/>
          </a:p>
        </p:txBody>
      </p:sp>
      <p:pic>
        <p:nvPicPr>
          <p:cNvPr id="6" name="Picture Placeholder 9">
            <a:extLst>
              <a:ext uri="{FF2B5EF4-FFF2-40B4-BE49-F238E27FC236}">
                <a16:creationId xmlns:a16="http://schemas.microsoft.com/office/drawing/2014/main" id="{9F61346B-6118-D230-67D6-74066390B1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43" t="6423" r="11265"/>
          <a:stretch/>
        </p:blipFill>
        <p:spPr>
          <a:xfrm flipH="1">
            <a:off x="0" y="1700213"/>
            <a:ext cx="6936000" cy="5157787"/>
          </a:xfrm>
          <a:prstGeom prst="rect">
            <a:avLst/>
          </a:prstGeom>
          <a:gradFill>
            <a:gsLst>
              <a:gs pos="0">
                <a:schemeClr val="bg1">
                  <a:lumMod val="95000"/>
                </a:schemeClr>
              </a:gs>
              <a:gs pos="100000">
                <a:schemeClr val="bg1">
                  <a:lumMod val="85000"/>
                </a:schemeClr>
              </a:gs>
            </a:gsLst>
            <a:lin ang="5400000" scaled="1"/>
          </a:gradFill>
        </p:spPr>
      </p:pic>
    </p:spTree>
    <p:extLst>
      <p:ext uri="{BB962C8B-B14F-4D97-AF65-F5344CB8AC3E}">
        <p14:creationId xmlns:p14="http://schemas.microsoft.com/office/powerpoint/2010/main" val="2222245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431BC4-9827-120A-A12A-59BBA5919E87}"/>
              </a:ext>
            </a:extLst>
          </p:cNvPr>
          <p:cNvSpPr>
            <a:spLocks noGrp="1"/>
          </p:cNvSpPr>
          <p:nvPr>
            <p:ph type="body" sz="quarter" idx="13"/>
          </p:nvPr>
        </p:nvSpPr>
        <p:spPr/>
        <p:txBody>
          <a:bodyPr>
            <a:normAutofit/>
          </a:bodyPr>
          <a:lstStyle/>
          <a:p>
            <a:r>
              <a:rPr lang="en-US" dirty="0"/>
              <a:t>A table that grows with the team</a:t>
            </a:r>
          </a:p>
        </p:txBody>
      </p:sp>
      <p:sp>
        <p:nvSpPr>
          <p:cNvPr id="4" name="Text Placeholder 3">
            <a:extLst>
              <a:ext uri="{FF2B5EF4-FFF2-40B4-BE49-F238E27FC236}">
                <a16:creationId xmlns:a16="http://schemas.microsoft.com/office/drawing/2014/main" id="{C52DE9BD-C770-4545-42A7-EFC95D35F770}"/>
              </a:ext>
            </a:extLst>
          </p:cNvPr>
          <p:cNvSpPr>
            <a:spLocks noGrp="1"/>
          </p:cNvSpPr>
          <p:nvPr>
            <p:ph type="body" sz="quarter" idx="24"/>
          </p:nvPr>
        </p:nvSpPr>
        <p:spPr/>
        <p:txBody>
          <a:bodyPr/>
          <a:lstStyle/>
          <a:p>
            <a:r>
              <a:rPr lang="lt-LT" dirty="0"/>
              <a:t>ROUND Multipurpose</a:t>
            </a:r>
            <a:endParaRPr lang="en-US" dirty="0"/>
          </a:p>
        </p:txBody>
      </p:sp>
      <p:pic>
        <p:nvPicPr>
          <p:cNvPr id="2" name="Picture 1">
            <a:extLst>
              <a:ext uri="{FF2B5EF4-FFF2-40B4-BE49-F238E27FC236}">
                <a16:creationId xmlns:a16="http://schemas.microsoft.com/office/drawing/2014/main" id="{242CF29F-CFEB-0B99-3E57-C3E335620AB6}"/>
              </a:ext>
            </a:extLst>
          </p:cNvPr>
          <p:cNvPicPr>
            <a:picLocks noChangeAspect="1"/>
          </p:cNvPicPr>
          <p:nvPr/>
        </p:nvPicPr>
        <p:blipFill rotWithShape="1">
          <a:blip r:embed="rId3">
            <a:extLst>
              <a:ext uri="{28A0092B-C50C-407E-A947-70E740481C1C}">
                <a14:useLocalDpi xmlns:a14="http://schemas.microsoft.com/office/drawing/2010/main" val="0"/>
              </a:ext>
            </a:extLst>
          </a:blip>
          <a:srcRect t="18921" r="93599"/>
          <a:stretch/>
        </p:blipFill>
        <p:spPr>
          <a:xfrm>
            <a:off x="0" y="1700212"/>
            <a:ext cx="1415846" cy="5157788"/>
          </a:xfrm>
          <a:prstGeom prst="rect">
            <a:avLst/>
          </a:prstGeom>
        </p:spPr>
      </p:pic>
      <p:pic>
        <p:nvPicPr>
          <p:cNvPr id="17" name="Picture Placeholder 16">
            <a:extLst>
              <a:ext uri="{FF2B5EF4-FFF2-40B4-BE49-F238E27FC236}">
                <a16:creationId xmlns:a16="http://schemas.microsoft.com/office/drawing/2014/main" id="{A5C51765-764A-BC8B-F5EB-DAD17CEEE820}"/>
              </a:ext>
            </a:extLst>
          </p:cNvPr>
          <p:cNvPicPr>
            <a:picLocks noGrp="1" noChangeAspect="1"/>
          </p:cNvPicPr>
          <p:nvPr>
            <p:ph type="pic" sz="quarter" idx="25"/>
          </p:nvPr>
        </p:nvPicPr>
        <p:blipFill rotWithShape="1">
          <a:blip r:embed="rId4">
            <a:extLst>
              <a:ext uri="{28A0092B-C50C-407E-A947-70E740481C1C}">
                <a14:useLocalDpi xmlns:a14="http://schemas.microsoft.com/office/drawing/2010/main" val="0"/>
              </a:ext>
            </a:extLst>
          </a:blip>
          <a:srcRect t="21996" b="2797"/>
          <a:stretch/>
        </p:blipFill>
        <p:spPr>
          <a:xfrm>
            <a:off x="0" y="1700213"/>
            <a:ext cx="12192000" cy="5157787"/>
          </a:xfrm>
        </p:spPr>
      </p:pic>
    </p:spTree>
    <p:extLst>
      <p:ext uri="{BB962C8B-B14F-4D97-AF65-F5344CB8AC3E}">
        <p14:creationId xmlns:p14="http://schemas.microsoft.com/office/powerpoint/2010/main" val="4051093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BA50D-7E6F-FD99-8262-1054F685FD1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5A202F2-323E-A85A-FBEA-1B6CEEB86B5A}"/>
              </a:ext>
            </a:extLst>
          </p:cNvPr>
          <p:cNvSpPr>
            <a:spLocks noGrp="1"/>
          </p:cNvSpPr>
          <p:nvPr>
            <p:ph type="body" sz="quarter" idx="13"/>
          </p:nvPr>
        </p:nvSpPr>
        <p:spPr>
          <a:xfrm>
            <a:off x="479424" y="717768"/>
            <a:ext cx="11712575" cy="870885"/>
          </a:xfrm>
        </p:spPr>
        <p:txBody>
          <a:bodyPr>
            <a:normAutofit fontScale="92500"/>
          </a:bodyPr>
          <a:lstStyle/>
          <a:p>
            <a:r>
              <a:rPr lang="en-US" sz="3600" dirty="0"/>
              <a:t>Fully complete office interior design with the ROUND collection</a:t>
            </a:r>
          </a:p>
        </p:txBody>
      </p:sp>
      <p:sp>
        <p:nvSpPr>
          <p:cNvPr id="7" name="Text Placeholder 6">
            <a:extLst>
              <a:ext uri="{FF2B5EF4-FFF2-40B4-BE49-F238E27FC236}">
                <a16:creationId xmlns:a16="http://schemas.microsoft.com/office/drawing/2014/main" id="{7C5B6901-BD42-4DDB-F3A0-7344B43FD8E4}"/>
              </a:ext>
            </a:extLst>
          </p:cNvPr>
          <p:cNvSpPr>
            <a:spLocks noGrp="1"/>
          </p:cNvSpPr>
          <p:nvPr>
            <p:ph type="body" sz="quarter" idx="24"/>
          </p:nvPr>
        </p:nvSpPr>
        <p:spPr/>
        <p:txBody>
          <a:bodyPr/>
          <a:lstStyle/>
          <a:p>
            <a:r>
              <a:rPr lang="lt-LT" dirty="0"/>
              <a:t>ROUND </a:t>
            </a:r>
            <a:r>
              <a:rPr lang="lt-LT" dirty="0" err="1"/>
              <a:t>Multipurpose</a:t>
            </a:r>
            <a:endParaRPr lang="en-US" dirty="0"/>
          </a:p>
        </p:txBody>
      </p:sp>
      <p:pic>
        <p:nvPicPr>
          <p:cNvPr id="8" name="Picture Placeholder 7">
            <a:extLst>
              <a:ext uri="{FF2B5EF4-FFF2-40B4-BE49-F238E27FC236}">
                <a16:creationId xmlns:a16="http://schemas.microsoft.com/office/drawing/2014/main" id="{A1C73EB6-99B2-C814-69BA-DBE9E940A02D}"/>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t="22796" b="1996"/>
          <a:stretch/>
        </p:blipFill>
        <p:spPr>
          <a:xfrm>
            <a:off x="0" y="1700213"/>
            <a:ext cx="12192000" cy="5157787"/>
          </a:xfrm>
        </p:spPr>
      </p:pic>
    </p:spTree>
    <p:extLst>
      <p:ext uri="{BB962C8B-B14F-4D97-AF65-F5344CB8AC3E}">
        <p14:creationId xmlns:p14="http://schemas.microsoft.com/office/powerpoint/2010/main" val="521028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7A2859-4A59-424C-3CB9-7548AA4FD88A}"/>
              </a:ext>
            </a:extLst>
          </p:cNvPr>
          <p:cNvSpPr>
            <a:spLocks noGrp="1"/>
          </p:cNvSpPr>
          <p:nvPr>
            <p:ph type="body" sz="quarter" idx="13"/>
          </p:nvPr>
        </p:nvSpPr>
        <p:spPr>
          <a:xfrm>
            <a:off x="491784" y="1066165"/>
            <a:ext cx="4385831" cy="1428302"/>
          </a:xfrm>
        </p:spPr>
        <p:txBody>
          <a:bodyPr>
            <a:noAutofit/>
          </a:bodyPr>
          <a:lstStyle/>
          <a:p>
            <a:r>
              <a:rPr lang="en-US" sz="3600" dirty="0"/>
              <a:t>The need for greater flexibility and mobility in the work environment</a:t>
            </a:r>
          </a:p>
        </p:txBody>
      </p:sp>
      <p:sp>
        <p:nvSpPr>
          <p:cNvPr id="2" name="Text Placeholder 5">
            <a:extLst>
              <a:ext uri="{FF2B5EF4-FFF2-40B4-BE49-F238E27FC236}">
                <a16:creationId xmlns:a16="http://schemas.microsoft.com/office/drawing/2014/main" id="{6E9D9CC4-B6D9-241B-4EB8-F9DE1B2F6C9A}"/>
              </a:ext>
            </a:extLst>
          </p:cNvPr>
          <p:cNvSpPr txBox="1">
            <a:spLocks/>
          </p:cNvSpPr>
          <p:nvPr/>
        </p:nvSpPr>
        <p:spPr>
          <a:xfrm>
            <a:off x="479425" y="1790065"/>
            <a:ext cx="5616575" cy="5269347"/>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20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1000"/>
              </a:spcBef>
              <a:spcAft>
                <a:spcPts val="0"/>
              </a:spcAft>
              <a:buClrTx/>
              <a:buSzTx/>
              <a:tabLst/>
              <a:defRPr/>
            </a:pPr>
            <a:endParaRPr kumimoji="0" lang="lt-LT" sz="2000" b="0" i="0" u="none" strike="noStrike" kern="1200" cap="none" spc="0" normalizeH="0" baseline="0" noProof="0" dirty="0">
              <a:ln>
                <a:noFill/>
              </a:ln>
              <a:solidFill>
                <a:srgbClr val="000000"/>
              </a:solidFill>
              <a:effectLst/>
              <a:uLnTx/>
              <a:uFillTx/>
              <a:latin typeface="Visuelt Pro Light"/>
              <a:ea typeface="+mn-ea"/>
              <a:cs typeface="+mn-cs"/>
            </a:endParaRPr>
          </a:p>
          <a:p>
            <a:pPr marL="457200" marR="0" lvl="0" indent="-457200" algn="l" defTabSz="914400" rtl="0" eaLnBrk="1" fontAlgn="auto" latinLnBrk="0" hangingPunct="1">
              <a:lnSpc>
                <a:spcPct val="100000"/>
              </a:lnSpc>
              <a:spcBef>
                <a:spcPts val="1000"/>
              </a:spcBef>
              <a:spcAft>
                <a:spcPts val="0"/>
              </a:spcAft>
              <a:buClrTx/>
              <a:buSzTx/>
              <a:buFont typeface="+mj-lt"/>
              <a:buAutoNum type="arabicPeriod"/>
              <a:tabLst/>
              <a:defRPr/>
            </a:pPr>
            <a:endParaRPr kumimoji="0" lang="lt-LT" sz="2000" b="0" i="0" u="none" strike="noStrike" kern="1200" cap="none" spc="0" normalizeH="0" baseline="0" noProof="0" dirty="0">
              <a:ln>
                <a:noFill/>
              </a:ln>
              <a:solidFill>
                <a:srgbClr val="000000"/>
              </a:solidFill>
              <a:effectLst/>
              <a:uLnTx/>
              <a:uFillTx/>
              <a:latin typeface="Visuelt Pro Light"/>
              <a:ea typeface="+mn-ea"/>
              <a:cs typeface="+mn-cs"/>
            </a:endParaRPr>
          </a:p>
        </p:txBody>
      </p:sp>
      <p:sp>
        <p:nvSpPr>
          <p:cNvPr id="6" name="TextBox 5">
            <a:extLst>
              <a:ext uri="{FF2B5EF4-FFF2-40B4-BE49-F238E27FC236}">
                <a16:creationId xmlns:a16="http://schemas.microsoft.com/office/drawing/2014/main" id="{87C4B15A-D36E-743C-EC39-34ECC48AD0E8}"/>
              </a:ext>
            </a:extLst>
          </p:cNvPr>
          <p:cNvSpPr txBox="1"/>
          <p:nvPr/>
        </p:nvSpPr>
        <p:spPr>
          <a:xfrm>
            <a:off x="479425" y="3429000"/>
            <a:ext cx="4671695" cy="1865704"/>
          </a:xfrm>
          <a:prstGeom prst="rect">
            <a:avLst/>
          </a:prstGeom>
          <a:noFill/>
        </p:spPr>
        <p:txBody>
          <a:bodyPr wrap="square">
            <a:spAutoFit/>
          </a:bodyPr>
          <a:lstStyle/>
          <a:p>
            <a:pPr marL="0" marR="0">
              <a:lnSpc>
                <a:spcPct val="107000"/>
              </a:lnSpc>
              <a:spcBef>
                <a:spcPts val="0"/>
              </a:spcBef>
              <a:spcAft>
                <a:spcPts val="800"/>
              </a:spcAft>
            </a:pPr>
            <a:r>
              <a:rPr lang="en-US" sz="1800" kern="100" dirty="0">
                <a:solidFill>
                  <a:srgbClr val="0D0D0D"/>
                </a:solidFill>
                <a:effectLst/>
                <a:ea typeface="Aptos" panose="020B0004020202020204" pitchFamily="34" charset="0"/>
                <a:cs typeface="Times New Roman" panose="02020603050405020304" pitchFamily="18" charset="0"/>
              </a:rPr>
              <a:t>The popularity of remote work, flexible working schedules and the shifted nature of work have influence in shaping the modern office. The line between spaces for different functions – individual work, meetings and relaxation – in the same place is blurring.</a:t>
            </a:r>
          </a:p>
        </p:txBody>
      </p:sp>
      <p:pic>
        <p:nvPicPr>
          <p:cNvPr id="16" name="Picture Placeholder 15">
            <a:extLst>
              <a:ext uri="{FF2B5EF4-FFF2-40B4-BE49-F238E27FC236}">
                <a16:creationId xmlns:a16="http://schemas.microsoft.com/office/drawing/2014/main" id="{0FF74633-48C3-AB58-001E-41FC71BBA607}"/>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16520" r="16520"/>
          <a:stretch>
            <a:fillRect/>
          </a:stretch>
        </p:blipFill>
        <p:spPr/>
      </p:pic>
      <p:sp>
        <p:nvSpPr>
          <p:cNvPr id="9" name="Text Placeholder 3">
            <a:extLst>
              <a:ext uri="{FF2B5EF4-FFF2-40B4-BE49-F238E27FC236}">
                <a16:creationId xmlns:a16="http://schemas.microsoft.com/office/drawing/2014/main" id="{3BA75DB2-5362-E3C6-B1A1-FA56027F3EC7}"/>
              </a:ext>
            </a:extLst>
          </p:cNvPr>
          <p:cNvSpPr txBox="1">
            <a:spLocks/>
          </p:cNvSpPr>
          <p:nvPr/>
        </p:nvSpPr>
        <p:spPr>
          <a:xfrm>
            <a:off x="479425" y="432027"/>
            <a:ext cx="2880000" cy="285741"/>
          </a:xfrm>
          <a:prstGeom prst="rect">
            <a:avLst/>
          </a:prstGeom>
        </p:spPr>
        <p:txBody>
          <a:bodyPr vert="horz" lIns="0" tIns="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ROUND Multipurpose</a:t>
            </a:r>
          </a:p>
        </p:txBody>
      </p:sp>
    </p:spTree>
    <p:extLst>
      <p:ext uri="{BB962C8B-B14F-4D97-AF65-F5344CB8AC3E}">
        <p14:creationId xmlns:p14="http://schemas.microsoft.com/office/powerpoint/2010/main" val="2816753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52E6A6-4498-C46D-D7A8-0D35E7C9C9C4}"/>
              </a:ext>
            </a:extLst>
          </p:cNvPr>
          <p:cNvSpPr>
            <a:spLocks noGrp="1"/>
          </p:cNvSpPr>
          <p:nvPr>
            <p:ph type="body" sz="quarter" idx="13"/>
          </p:nvPr>
        </p:nvSpPr>
        <p:spPr>
          <a:xfrm>
            <a:off x="479424" y="2353632"/>
            <a:ext cx="7350126" cy="2342193"/>
          </a:xfrm>
        </p:spPr>
        <p:txBody>
          <a:bodyPr>
            <a:noAutofit/>
          </a:bodyPr>
          <a:lstStyle/>
          <a:p>
            <a:r>
              <a:rPr lang="en-US" sz="5000" dirty="0">
                <a:solidFill>
                  <a:srgbClr val="000000"/>
                </a:solidFill>
                <a:latin typeface="Visuelt Pro Light"/>
                <a:cs typeface="Segoe UI"/>
              </a:rPr>
              <a:t>Wide range of applications and space design possibilities</a:t>
            </a:r>
          </a:p>
        </p:txBody>
      </p:sp>
    </p:spTree>
    <p:extLst>
      <p:ext uri="{BB962C8B-B14F-4D97-AF65-F5344CB8AC3E}">
        <p14:creationId xmlns:p14="http://schemas.microsoft.com/office/powerpoint/2010/main" val="2320076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AE88237-DB14-C43B-D2BE-EF9B71F55069}"/>
              </a:ext>
            </a:extLst>
          </p:cNvPr>
          <p:cNvPicPr>
            <a:picLocks noGrp="1" noChangeAspect="1"/>
          </p:cNvPicPr>
          <p:nvPr>
            <p:ph type="pic" sz="quarter" idx="25"/>
          </p:nvPr>
        </p:nvPicPr>
        <p:blipFill>
          <a:blip r:embed="rId3" cstate="print">
            <a:extLst>
              <a:ext uri="{28A0092B-C50C-407E-A947-70E740481C1C}">
                <a14:useLocalDpi xmlns:a14="http://schemas.microsoft.com/office/drawing/2010/main" val="0"/>
              </a:ext>
            </a:extLst>
          </a:blip>
          <a:srcRect t="20" b="20"/>
          <a:stretch>
            <a:fillRect/>
          </a:stretch>
        </p:blipFill>
        <p:spPr/>
      </p:pic>
      <p:sp>
        <p:nvSpPr>
          <p:cNvPr id="7" name="Text Placeholder 6">
            <a:extLst>
              <a:ext uri="{FF2B5EF4-FFF2-40B4-BE49-F238E27FC236}">
                <a16:creationId xmlns:a16="http://schemas.microsoft.com/office/drawing/2014/main" id="{0AA59E02-7873-2B98-AF68-82CEC928E476}"/>
              </a:ext>
            </a:extLst>
          </p:cNvPr>
          <p:cNvSpPr>
            <a:spLocks noGrp="1"/>
          </p:cNvSpPr>
          <p:nvPr>
            <p:ph type="body" sz="quarter" idx="24"/>
          </p:nvPr>
        </p:nvSpPr>
        <p:spPr/>
        <p:txBody>
          <a:bodyPr/>
          <a:lstStyle/>
          <a:p>
            <a:r>
              <a:rPr lang="lt-LT" dirty="0"/>
              <a:t>ROUND </a:t>
            </a:r>
            <a:r>
              <a:rPr lang="lt-LT" dirty="0" err="1"/>
              <a:t>Multipurpose</a:t>
            </a:r>
            <a:endParaRPr lang="lt-LT" dirty="0"/>
          </a:p>
        </p:txBody>
      </p:sp>
    </p:spTree>
    <p:extLst>
      <p:ext uri="{BB962C8B-B14F-4D97-AF65-F5344CB8AC3E}">
        <p14:creationId xmlns:p14="http://schemas.microsoft.com/office/powerpoint/2010/main" val="3838970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F22E223E-CE9B-A291-F30F-E2FD267E3279}"/>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7" name="Text Placeholder 6">
            <a:extLst>
              <a:ext uri="{FF2B5EF4-FFF2-40B4-BE49-F238E27FC236}">
                <a16:creationId xmlns:a16="http://schemas.microsoft.com/office/drawing/2014/main" id="{0AA59E02-7873-2B98-AF68-82CEC928E476}"/>
              </a:ext>
            </a:extLst>
          </p:cNvPr>
          <p:cNvSpPr>
            <a:spLocks noGrp="1"/>
          </p:cNvSpPr>
          <p:nvPr>
            <p:ph type="body" sz="quarter" idx="24"/>
          </p:nvPr>
        </p:nvSpPr>
        <p:spPr/>
        <p:txBody>
          <a:bodyPr/>
          <a:lstStyle/>
          <a:p>
            <a:r>
              <a:rPr lang="lt-LT" dirty="0"/>
              <a:t>ROUND </a:t>
            </a:r>
            <a:r>
              <a:rPr lang="lt-LT" dirty="0" err="1"/>
              <a:t>Multipurpose</a:t>
            </a:r>
            <a:endParaRPr lang="lt-LT" dirty="0"/>
          </a:p>
        </p:txBody>
      </p:sp>
    </p:spTree>
    <p:extLst>
      <p:ext uri="{BB962C8B-B14F-4D97-AF65-F5344CB8AC3E}">
        <p14:creationId xmlns:p14="http://schemas.microsoft.com/office/powerpoint/2010/main" val="2116332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9B542-F7F0-3284-1E8C-0173739B10B8}"/>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922719E-DACA-25A4-8E60-745C70ED334D}"/>
              </a:ext>
            </a:extLst>
          </p:cNvPr>
          <p:cNvPicPr>
            <a:picLocks noGrp="1" noChangeAspect="1"/>
          </p:cNvPicPr>
          <p:nvPr>
            <p:ph type="pic" sz="quarter" idx="25"/>
          </p:nvPr>
        </p:nvPicPr>
        <p:blipFill rotWithShape="1">
          <a:blip r:embed="rId3" cstate="print">
            <a:extLst>
              <a:ext uri="{28A0092B-C50C-407E-A947-70E740481C1C}">
                <a14:useLocalDpi xmlns:a14="http://schemas.microsoft.com/office/drawing/2010/main" val="0"/>
              </a:ext>
            </a:extLst>
          </a:blip>
          <a:srcRect t="15576" b="6243"/>
          <a:stretch/>
        </p:blipFill>
        <p:spPr>
          <a:xfrm>
            <a:off x="0" y="1"/>
            <a:ext cx="12192000" cy="6858000"/>
          </a:xfrm>
        </p:spPr>
      </p:pic>
      <p:sp>
        <p:nvSpPr>
          <p:cNvPr id="7" name="Text Placeholder 6">
            <a:extLst>
              <a:ext uri="{FF2B5EF4-FFF2-40B4-BE49-F238E27FC236}">
                <a16:creationId xmlns:a16="http://schemas.microsoft.com/office/drawing/2014/main" id="{F56078DD-199E-F226-6153-9CCFCFA279A4}"/>
              </a:ext>
            </a:extLst>
          </p:cNvPr>
          <p:cNvSpPr>
            <a:spLocks noGrp="1"/>
          </p:cNvSpPr>
          <p:nvPr>
            <p:ph type="body" sz="quarter" idx="24"/>
          </p:nvPr>
        </p:nvSpPr>
        <p:spPr/>
        <p:txBody>
          <a:bodyPr/>
          <a:lstStyle/>
          <a:p>
            <a:r>
              <a:rPr lang="lt-LT" dirty="0">
                <a:solidFill>
                  <a:schemeClr val="bg1"/>
                </a:solidFill>
              </a:rPr>
              <a:t>ROUND </a:t>
            </a:r>
            <a:r>
              <a:rPr lang="lt-LT" dirty="0" err="1">
                <a:solidFill>
                  <a:schemeClr val="bg1"/>
                </a:solidFill>
              </a:rPr>
              <a:t>Multipurpose</a:t>
            </a:r>
            <a:endParaRPr lang="lt-LT" dirty="0">
              <a:solidFill>
                <a:schemeClr val="bg1"/>
              </a:solidFill>
            </a:endParaRPr>
          </a:p>
        </p:txBody>
      </p:sp>
    </p:spTree>
    <p:extLst>
      <p:ext uri="{BB962C8B-B14F-4D97-AF65-F5344CB8AC3E}">
        <p14:creationId xmlns:p14="http://schemas.microsoft.com/office/powerpoint/2010/main" val="3774230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F6380-C54D-4AD0-AD52-C2F696662A1B}"/>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68B35D2-0EDD-0B5B-F676-383B8E7B375C}"/>
              </a:ext>
            </a:extLst>
          </p:cNvPr>
          <p:cNvPicPr>
            <a:picLocks noGrp="1" noChangeAspect="1"/>
          </p:cNvPicPr>
          <p:nvPr>
            <p:ph type="pic" sz="quarter" idx="25"/>
          </p:nvPr>
        </p:nvPicPr>
        <p:blipFill>
          <a:blip r:embed="rId3" cstate="print">
            <a:extLst>
              <a:ext uri="{28A0092B-C50C-407E-A947-70E740481C1C}">
                <a14:useLocalDpi xmlns:a14="http://schemas.microsoft.com/office/drawing/2010/main" val="0"/>
              </a:ext>
            </a:extLst>
          </a:blip>
          <a:srcRect l="6" r="6"/>
          <a:stretch>
            <a:fillRect/>
          </a:stretch>
        </p:blipFill>
        <p:spPr/>
      </p:pic>
      <p:sp>
        <p:nvSpPr>
          <p:cNvPr id="8" name="Text Placeholder 7">
            <a:extLst>
              <a:ext uri="{FF2B5EF4-FFF2-40B4-BE49-F238E27FC236}">
                <a16:creationId xmlns:a16="http://schemas.microsoft.com/office/drawing/2014/main" id="{07398E62-3CB1-F675-1C13-BA66B9D8CF0C}"/>
              </a:ext>
            </a:extLst>
          </p:cNvPr>
          <p:cNvSpPr>
            <a:spLocks noGrp="1"/>
          </p:cNvSpPr>
          <p:nvPr>
            <p:ph type="body" sz="quarter" idx="24"/>
          </p:nvPr>
        </p:nvSpPr>
        <p:spPr/>
        <p:txBody>
          <a:bodyPr/>
          <a:lstStyle/>
          <a:p>
            <a:r>
              <a:rPr lang="en-US" dirty="0">
                <a:solidFill>
                  <a:schemeClr val="bg1"/>
                </a:solidFill>
              </a:rPr>
              <a:t>ROUND Multipurpose</a:t>
            </a:r>
          </a:p>
        </p:txBody>
      </p:sp>
    </p:spTree>
    <p:extLst>
      <p:ext uri="{BB962C8B-B14F-4D97-AF65-F5344CB8AC3E}">
        <p14:creationId xmlns:p14="http://schemas.microsoft.com/office/powerpoint/2010/main" val="2983691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52E6A6-4498-C46D-D7A8-0D35E7C9C9C4}"/>
              </a:ext>
            </a:extLst>
          </p:cNvPr>
          <p:cNvSpPr>
            <a:spLocks noGrp="1"/>
          </p:cNvSpPr>
          <p:nvPr>
            <p:ph type="body" sz="quarter" idx="13"/>
          </p:nvPr>
        </p:nvSpPr>
        <p:spPr>
          <a:xfrm>
            <a:off x="479424" y="2353632"/>
            <a:ext cx="7350126" cy="2342193"/>
          </a:xfrm>
        </p:spPr>
        <p:txBody>
          <a:bodyPr>
            <a:normAutofit/>
          </a:bodyPr>
          <a:lstStyle/>
          <a:p>
            <a:r>
              <a:rPr lang="lt-LT" sz="5000" dirty="0" err="1"/>
              <a:t>Implementing</a:t>
            </a:r>
            <a:r>
              <a:rPr lang="lt-LT" sz="5000" dirty="0"/>
              <a:t> </a:t>
            </a:r>
            <a:r>
              <a:rPr lang="lt-LT" sz="5000" dirty="0" err="1"/>
              <a:t>the</a:t>
            </a:r>
            <a:r>
              <a:rPr lang="lt-LT" sz="5000" dirty="0"/>
              <a:t> </a:t>
            </a:r>
            <a:r>
              <a:rPr lang="lt-LT" sz="5000" dirty="0" err="1"/>
              <a:t>sustainability</a:t>
            </a:r>
            <a:r>
              <a:rPr lang="lt-LT" sz="5000" dirty="0"/>
              <a:t> </a:t>
            </a:r>
            <a:r>
              <a:rPr lang="lt-LT" sz="5000" dirty="0" err="1"/>
              <a:t>principles</a:t>
            </a:r>
            <a:endParaRPr lang="lt-LT" sz="5000" dirty="0"/>
          </a:p>
        </p:txBody>
      </p:sp>
    </p:spTree>
    <p:extLst>
      <p:ext uri="{BB962C8B-B14F-4D97-AF65-F5344CB8AC3E}">
        <p14:creationId xmlns:p14="http://schemas.microsoft.com/office/powerpoint/2010/main" val="1415314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873840-27D5-F94A-DA56-FC134E2BD8AE}"/>
              </a:ext>
            </a:extLst>
          </p:cNvPr>
          <p:cNvSpPr>
            <a:spLocks noGrp="1"/>
          </p:cNvSpPr>
          <p:nvPr>
            <p:ph type="body" sz="quarter" idx="15"/>
          </p:nvPr>
        </p:nvSpPr>
        <p:spPr>
          <a:xfrm>
            <a:off x="479424" y="2071396"/>
            <a:ext cx="4397376" cy="4320937"/>
          </a:xfrm>
        </p:spPr>
        <p:txBody>
          <a:bodyPr>
            <a:normAutofit lnSpcReduction="10000"/>
          </a:bodyPr>
          <a:lstStyle/>
          <a:p>
            <a:r>
              <a:rPr lang="lt-LT" sz="1600" dirty="0" err="1"/>
              <a:t>Metal</a:t>
            </a:r>
            <a:r>
              <a:rPr lang="lt-LT" sz="1600" dirty="0"/>
              <a:t>:</a:t>
            </a:r>
          </a:p>
          <a:p>
            <a:r>
              <a:rPr lang="en-US" sz="1600" dirty="0"/>
              <a:t>Made from ~20% recycled raw materials.</a:t>
            </a:r>
          </a:p>
          <a:p>
            <a:r>
              <a:rPr lang="en-US" sz="1600" dirty="0"/>
              <a:t>Painted using powder paints with low emissions of volatile organic compounds.</a:t>
            </a:r>
          </a:p>
          <a:p>
            <a:endParaRPr lang="lt-LT" sz="1600" dirty="0"/>
          </a:p>
          <a:p>
            <a:r>
              <a:rPr lang="lt-LT" sz="1600" dirty="0" err="1"/>
              <a:t>Chipboard</a:t>
            </a:r>
            <a:r>
              <a:rPr lang="lt-LT" sz="1600" dirty="0"/>
              <a:t>:</a:t>
            </a:r>
          </a:p>
          <a:p>
            <a:r>
              <a:rPr lang="en-US" sz="1600" dirty="0"/>
              <a:t>Made from ~20% recycled raw materials.</a:t>
            </a:r>
          </a:p>
          <a:p>
            <a:r>
              <a:rPr lang="en-US" sz="1600" dirty="0"/>
              <a:t>Low in formaldehyde and CARB 2 and E05 compliant.</a:t>
            </a:r>
          </a:p>
          <a:p>
            <a:endParaRPr lang="lt-LT" sz="1600" dirty="0"/>
          </a:p>
          <a:p>
            <a:r>
              <a:rPr lang="lt-LT" sz="1600" dirty="0"/>
              <a:t>MDF:</a:t>
            </a:r>
          </a:p>
          <a:p>
            <a:r>
              <a:rPr lang="en-US" sz="1600" dirty="0"/>
              <a:t>Low in formaldehyde and CARB 2 compliant, while HPL Fenix is also </a:t>
            </a:r>
            <a:r>
              <a:rPr lang="en-US" sz="1600" dirty="0" err="1"/>
              <a:t>Greenguard</a:t>
            </a:r>
            <a:r>
              <a:rPr lang="en-US" sz="1600" dirty="0"/>
              <a:t> Gold certified.</a:t>
            </a:r>
          </a:p>
        </p:txBody>
      </p:sp>
      <p:sp>
        <p:nvSpPr>
          <p:cNvPr id="6" name="Text Placeholder 5">
            <a:extLst>
              <a:ext uri="{FF2B5EF4-FFF2-40B4-BE49-F238E27FC236}">
                <a16:creationId xmlns:a16="http://schemas.microsoft.com/office/drawing/2014/main" id="{69CB5EB6-6B13-0EC0-5270-0C4AD3A9AD47}"/>
              </a:ext>
            </a:extLst>
          </p:cNvPr>
          <p:cNvSpPr>
            <a:spLocks noGrp="1"/>
          </p:cNvSpPr>
          <p:nvPr>
            <p:ph type="body" sz="quarter" idx="24"/>
          </p:nvPr>
        </p:nvSpPr>
        <p:spPr/>
        <p:txBody>
          <a:bodyPr/>
          <a:lstStyle/>
          <a:p>
            <a:r>
              <a:rPr lang="lt-LT" dirty="0"/>
              <a:t>ROUND </a:t>
            </a:r>
            <a:r>
              <a:rPr lang="lt-LT" dirty="0" err="1"/>
              <a:t>Multipurpose</a:t>
            </a:r>
            <a:endParaRPr lang="en-US" dirty="0"/>
          </a:p>
        </p:txBody>
      </p:sp>
      <p:sp>
        <p:nvSpPr>
          <p:cNvPr id="4" name="Text Placeholder 1">
            <a:extLst>
              <a:ext uri="{FF2B5EF4-FFF2-40B4-BE49-F238E27FC236}">
                <a16:creationId xmlns:a16="http://schemas.microsoft.com/office/drawing/2014/main" id="{9AB2A2E0-D130-7A56-2045-0D5D8602785A}"/>
              </a:ext>
            </a:extLst>
          </p:cNvPr>
          <p:cNvSpPr>
            <a:spLocks noGrp="1"/>
          </p:cNvSpPr>
          <p:nvPr>
            <p:ph type="body" sz="quarter" idx="13"/>
          </p:nvPr>
        </p:nvSpPr>
        <p:spPr>
          <a:xfrm>
            <a:off x="479425" y="790574"/>
            <a:ext cx="10989421" cy="870885"/>
          </a:xfrm>
        </p:spPr>
        <p:txBody>
          <a:bodyPr>
            <a:normAutofit/>
          </a:bodyPr>
          <a:lstStyle/>
          <a:p>
            <a:r>
              <a:rPr lang="lt-LT" sz="4400" dirty="0" err="1"/>
              <a:t>Main</a:t>
            </a:r>
            <a:r>
              <a:rPr lang="lt-LT" sz="4400" dirty="0"/>
              <a:t> </a:t>
            </a:r>
            <a:r>
              <a:rPr lang="lt-LT" sz="4400" dirty="0" err="1"/>
              <a:t>raw</a:t>
            </a:r>
            <a:r>
              <a:rPr lang="lt-LT" sz="4400" dirty="0"/>
              <a:t> </a:t>
            </a:r>
            <a:r>
              <a:rPr lang="lt-LT" sz="4400" dirty="0" err="1"/>
              <a:t>materials</a:t>
            </a:r>
            <a:endParaRPr lang="lt-LT" sz="4400" dirty="0"/>
          </a:p>
        </p:txBody>
      </p:sp>
      <p:sp>
        <p:nvSpPr>
          <p:cNvPr id="7" name="Oval 6">
            <a:extLst>
              <a:ext uri="{FF2B5EF4-FFF2-40B4-BE49-F238E27FC236}">
                <a16:creationId xmlns:a16="http://schemas.microsoft.com/office/drawing/2014/main" id="{704E2741-A856-E421-0A80-78D902B8C3C8}"/>
              </a:ext>
            </a:extLst>
          </p:cNvPr>
          <p:cNvSpPr/>
          <p:nvPr/>
        </p:nvSpPr>
        <p:spPr>
          <a:xfrm>
            <a:off x="5652303" y="648433"/>
            <a:ext cx="5564766" cy="5564766"/>
          </a:xfrm>
          <a:prstGeom prst="ellipse">
            <a:avLst/>
          </a:prstGeom>
          <a:noFill/>
          <a:ln w="28575">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8" name="Group 7">
            <a:extLst>
              <a:ext uri="{FF2B5EF4-FFF2-40B4-BE49-F238E27FC236}">
                <a16:creationId xmlns:a16="http://schemas.microsoft.com/office/drawing/2014/main" id="{A2D303FF-B004-BF42-21C5-65870C2F4AA7}"/>
              </a:ext>
            </a:extLst>
          </p:cNvPr>
          <p:cNvGrpSpPr/>
          <p:nvPr/>
        </p:nvGrpSpPr>
        <p:grpSpPr>
          <a:xfrm>
            <a:off x="10965461" y="3126784"/>
            <a:ext cx="475495" cy="302216"/>
            <a:chOff x="9393273" y="3033713"/>
            <a:chExt cx="520665" cy="330925"/>
          </a:xfrm>
        </p:grpSpPr>
        <p:cxnSp>
          <p:nvCxnSpPr>
            <p:cNvPr id="9" name="Straight Connector 8">
              <a:extLst>
                <a:ext uri="{FF2B5EF4-FFF2-40B4-BE49-F238E27FC236}">
                  <a16:creationId xmlns:a16="http://schemas.microsoft.com/office/drawing/2014/main" id="{D7FE9F39-4373-9A45-4456-9203544992AF}"/>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0" name="Straight Connector 9">
              <a:extLst>
                <a:ext uri="{FF2B5EF4-FFF2-40B4-BE49-F238E27FC236}">
                  <a16:creationId xmlns:a16="http://schemas.microsoft.com/office/drawing/2014/main" id="{E188BC17-7D41-2E3D-2F34-C35BCA664A58}"/>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11" name="Group 10">
            <a:extLst>
              <a:ext uri="{FF2B5EF4-FFF2-40B4-BE49-F238E27FC236}">
                <a16:creationId xmlns:a16="http://schemas.microsoft.com/office/drawing/2014/main" id="{A397066E-AD9E-40F2-4A70-7F9A8FD6D925}"/>
              </a:ext>
            </a:extLst>
          </p:cNvPr>
          <p:cNvGrpSpPr/>
          <p:nvPr/>
        </p:nvGrpSpPr>
        <p:grpSpPr>
          <a:xfrm rot="10800000">
            <a:off x="5430749" y="3428999"/>
            <a:ext cx="475495" cy="302216"/>
            <a:chOff x="9393273" y="3033713"/>
            <a:chExt cx="520665" cy="330925"/>
          </a:xfrm>
        </p:grpSpPr>
        <p:cxnSp>
          <p:nvCxnSpPr>
            <p:cNvPr id="12" name="Straight Connector 11">
              <a:extLst>
                <a:ext uri="{FF2B5EF4-FFF2-40B4-BE49-F238E27FC236}">
                  <a16:creationId xmlns:a16="http://schemas.microsoft.com/office/drawing/2014/main" id="{5CB2D86C-CEA4-2F4B-CCE9-C6C8840CF4DD}"/>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4A7270CF-4F21-03BD-8C64-DC1F8662D7DF}"/>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14" name="Group 13">
            <a:extLst>
              <a:ext uri="{FF2B5EF4-FFF2-40B4-BE49-F238E27FC236}">
                <a16:creationId xmlns:a16="http://schemas.microsoft.com/office/drawing/2014/main" id="{CD16119E-DBF3-086C-5BA4-DB8FA17496F6}"/>
              </a:ext>
            </a:extLst>
          </p:cNvPr>
          <p:cNvGrpSpPr/>
          <p:nvPr/>
        </p:nvGrpSpPr>
        <p:grpSpPr>
          <a:xfrm rot="5400000">
            <a:off x="8345620" y="6043874"/>
            <a:ext cx="475496" cy="302216"/>
            <a:chOff x="9393273" y="3033713"/>
            <a:chExt cx="520665" cy="330925"/>
          </a:xfrm>
        </p:grpSpPr>
        <p:cxnSp>
          <p:nvCxnSpPr>
            <p:cNvPr id="15" name="Straight Connector 14">
              <a:extLst>
                <a:ext uri="{FF2B5EF4-FFF2-40B4-BE49-F238E27FC236}">
                  <a16:creationId xmlns:a16="http://schemas.microsoft.com/office/drawing/2014/main" id="{F1C4B4DF-D863-593A-E791-83569A517057}"/>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6" name="Straight Connector 15">
              <a:extLst>
                <a:ext uri="{FF2B5EF4-FFF2-40B4-BE49-F238E27FC236}">
                  <a16:creationId xmlns:a16="http://schemas.microsoft.com/office/drawing/2014/main" id="{C66E3273-F07F-32F0-095F-805EDC2552A8}"/>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3" name="Group 2">
            <a:extLst>
              <a:ext uri="{FF2B5EF4-FFF2-40B4-BE49-F238E27FC236}">
                <a16:creationId xmlns:a16="http://schemas.microsoft.com/office/drawing/2014/main" id="{C51A44A0-BA84-8ADC-B5A0-8C627E2E24A4}"/>
              </a:ext>
            </a:extLst>
          </p:cNvPr>
          <p:cNvGrpSpPr/>
          <p:nvPr/>
        </p:nvGrpSpPr>
        <p:grpSpPr>
          <a:xfrm rot="16200000">
            <a:off x="8058497" y="511908"/>
            <a:ext cx="475495" cy="302216"/>
            <a:chOff x="9393273" y="3033713"/>
            <a:chExt cx="520665" cy="330925"/>
          </a:xfrm>
        </p:grpSpPr>
        <p:cxnSp>
          <p:nvCxnSpPr>
            <p:cNvPr id="17" name="Straight Connector 16">
              <a:extLst>
                <a:ext uri="{FF2B5EF4-FFF2-40B4-BE49-F238E27FC236}">
                  <a16:creationId xmlns:a16="http://schemas.microsoft.com/office/drawing/2014/main" id="{361DA2CF-E456-BFD5-3E3A-F55D2CC3F606}"/>
                </a:ext>
              </a:extLst>
            </p:cNvPr>
            <p:cNvCxnSpPr>
              <a:cxnSpLocks/>
            </p:cNvCxnSpPr>
            <p:nvPr/>
          </p:nvCxnSpPr>
          <p:spPr>
            <a:xfrm flipV="1">
              <a:off x="9666238" y="3033713"/>
              <a:ext cx="247700"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cxnSp>
          <p:nvCxnSpPr>
            <p:cNvPr id="18" name="Straight Connector 17">
              <a:extLst>
                <a:ext uri="{FF2B5EF4-FFF2-40B4-BE49-F238E27FC236}">
                  <a16:creationId xmlns:a16="http://schemas.microsoft.com/office/drawing/2014/main" id="{1E655AC2-8D0F-1C92-84AD-0F5354408702}"/>
                </a:ext>
              </a:extLst>
            </p:cNvPr>
            <p:cNvCxnSpPr>
              <a:cxnSpLocks/>
            </p:cNvCxnSpPr>
            <p:nvPr/>
          </p:nvCxnSpPr>
          <p:spPr>
            <a:xfrm flipH="1" flipV="1">
              <a:off x="9393273" y="3033713"/>
              <a:ext cx="281313" cy="330925"/>
            </a:xfrm>
            <a:prstGeom prst="line">
              <a:avLst/>
            </a:prstGeom>
            <a:ln w="28575">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grpSp>
      <p:pic>
        <p:nvPicPr>
          <p:cNvPr id="2" name="Picture Placeholder 3">
            <a:extLst>
              <a:ext uri="{FF2B5EF4-FFF2-40B4-BE49-F238E27FC236}">
                <a16:creationId xmlns:a16="http://schemas.microsoft.com/office/drawing/2014/main" id="{4ABE0324-7457-694A-FD5F-5D9B2473F7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57" t="1635" r="7474" b="1616"/>
          <a:stretch/>
        </p:blipFill>
        <p:spPr>
          <a:xfrm>
            <a:off x="6001764" y="983409"/>
            <a:ext cx="4891178" cy="4891178"/>
          </a:xfrm>
          <a:custGeom>
            <a:avLst/>
            <a:gdLst>
              <a:gd name="connsiteX0" fmla="*/ 2445589 w 4891178"/>
              <a:gd name="connsiteY0" fmla="*/ 0 h 4891178"/>
              <a:gd name="connsiteX1" fmla="*/ 4891178 w 4891178"/>
              <a:gd name="connsiteY1" fmla="*/ 2445589 h 4891178"/>
              <a:gd name="connsiteX2" fmla="*/ 2445589 w 4891178"/>
              <a:gd name="connsiteY2" fmla="*/ 4891178 h 4891178"/>
              <a:gd name="connsiteX3" fmla="*/ 0 w 4891178"/>
              <a:gd name="connsiteY3" fmla="*/ 2445589 h 4891178"/>
              <a:gd name="connsiteX4" fmla="*/ 2445589 w 4891178"/>
              <a:gd name="connsiteY4" fmla="*/ 0 h 4891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1178" h="4891178">
                <a:moveTo>
                  <a:pt x="2445589" y="0"/>
                </a:moveTo>
                <a:cubicBezTo>
                  <a:pt x="3796251" y="0"/>
                  <a:pt x="4891178" y="1094927"/>
                  <a:pt x="4891178" y="2445589"/>
                </a:cubicBezTo>
                <a:cubicBezTo>
                  <a:pt x="4891178" y="3796251"/>
                  <a:pt x="3796251" y="4891178"/>
                  <a:pt x="2445589" y="4891178"/>
                </a:cubicBezTo>
                <a:cubicBezTo>
                  <a:pt x="1094927" y="4891178"/>
                  <a:pt x="0" y="3796251"/>
                  <a:pt x="0" y="2445589"/>
                </a:cubicBezTo>
                <a:cubicBezTo>
                  <a:pt x="0" y="1094927"/>
                  <a:pt x="1094927" y="0"/>
                  <a:pt x="2445589" y="0"/>
                </a:cubicBezTo>
                <a:close/>
              </a:path>
            </a:pathLst>
          </a:custGeom>
        </p:spPr>
      </p:pic>
    </p:spTree>
    <p:extLst>
      <p:ext uri="{BB962C8B-B14F-4D97-AF65-F5344CB8AC3E}">
        <p14:creationId xmlns:p14="http://schemas.microsoft.com/office/powerpoint/2010/main" val="3360437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AB2A2E0-D130-7A56-2045-0D5D8602785A}"/>
              </a:ext>
            </a:extLst>
          </p:cNvPr>
          <p:cNvSpPr>
            <a:spLocks noGrp="1"/>
          </p:cNvSpPr>
          <p:nvPr>
            <p:ph type="body" sz="quarter" idx="13"/>
          </p:nvPr>
        </p:nvSpPr>
        <p:spPr>
          <a:xfrm>
            <a:off x="479425" y="1070713"/>
            <a:ext cx="5616575" cy="2196594"/>
          </a:xfrm>
        </p:spPr>
        <p:txBody>
          <a:bodyPr>
            <a:normAutofit/>
          </a:bodyPr>
          <a:lstStyle/>
          <a:p>
            <a:r>
              <a:rPr lang="en-US" sz="4000" dirty="0"/>
              <a:t>Sustainability at every stage of the furniture lifecycle</a:t>
            </a:r>
          </a:p>
        </p:txBody>
      </p:sp>
      <p:sp>
        <p:nvSpPr>
          <p:cNvPr id="5" name="Text Placeholder 4">
            <a:extLst>
              <a:ext uri="{FF2B5EF4-FFF2-40B4-BE49-F238E27FC236}">
                <a16:creationId xmlns:a16="http://schemas.microsoft.com/office/drawing/2014/main" id="{08873840-27D5-F94A-DA56-FC134E2BD8AE}"/>
              </a:ext>
            </a:extLst>
          </p:cNvPr>
          <p:cNvSpPr>
            <a:spLocks noGrp="1"/>
          </p:cNvSpPr>
          <p:nvPr>
            <p:ph type="body" sz="quarter" idx="15"/>
          </p:nvPr>
        </p:nvSpPr>
        <p:spPr>
          <a:xfrm>
            <a:off x="379141" y="2903837"/>
            <a:ext cx="5716859" cy="3528626"/>
          </a:xfrm>
        </p:spPr>
        <p:txBody>
          <a:bodyPr>
            <a:normAutofit/>
          </a:bodyPr>
          <a:lstStyle/>
          <a:p>
            <a:endParaRPr lang="lt-LT" sz="2400" dirty="0"/>
          </a:p>
          <a:p>
            <a:pPr>
              <a:spcBef>
                <a:spcPts val="600"/>
              </a:spcBef>
            </a:pPr>
            <a:endParaRPr lang="lt-LT" sz="1400" dirty="0"/>
          </a:p>
        </p:txBody>
      </p:sp>
      <p:sp>
        <p:nvSpPr>
          <p:cNvPr id="6" name="Text Placeholder 5">
            <a:extLst>
              <a:ext uri="{FF2B5EF4-FFF2-40B4-BE49-F238E27FC236}">
                <a16:creationId xmlns:a16="http://schemas.microsoft.com/office/drawing/2014/main" id="{69CB5EB6-6B13-0EC0-5270-0C4AD3A9AD47}"/>
              </a:ext>
            </a:extLst>
          </p:cNvPr>
          <p:cNvSpPr>
            <a:spLocks noGrp="1"/>
          </p:cNvSpPr>
          <p:nvPr>
            <p:ph type="body" sz="quarter" idx="24"/>
          </p:nvPr>
        </p:nvSpPr>
        <p:spPr/>
        <p:txBody>
          <a:bodyPr/>
          <a:lstStyle/>
          <a:p>
            <a:r>
              <a:rPr lang="lt-LT" dirty="0"/>
              <a:t>ROUND </a:t>
            </a:r>
            <a:r>
              <a:rPr lang="lt-LT" dirty="0" err="1"/>
              <a:t>Multipurpose</a:t>
            </a:r>
            <a:endParaRPr lang="en-US" dirty="0"/>
          </a:p>
        </p:txBody>
      </p:sp>
      <p:sp>
        <p:nvSpPr>
          <p:cNvPr id="3" name="Text Placeholder 4">
            <a:extLst>
              <a:ext uri="{FF2B5EF4-FFF2-40B4-BE49-F238E27FC236}">
                <a16:creationId xmlns:a16="http://schemas.microsoft.com/office/drawing/2014/main" id="{689D224D-89A4-DC7A-2998-7955A822F3E7}"/>
              </a:ext>
            </a:extLst>
          </p:cNvPr>
          <p:cNvSpPr txBox="1">
            <a:spLocks/>
          </p:cNvSpPr>
          <p:nvPr/>
        </p:nvSpPr>
        <p:spPr>
          <a:xfrm>
            <a:off x="479425" y="3139520"/>
            <a:ext cx="5028142" cy="3528626"/>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20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dirty="0" err="1"/>
              <a:t>Reliable</a:t>
            </a:r>
            <a:r>
              <a:rPr lang="lt-LT" sz="1600" dirty="0"/>
              <a:t> </a:t>
            </a:r>
            <a:r>
              <a:rPr lang="lt-LT" sz="1600" dirty="0" err="1"/>
              <a:t>and</a:t>
            </a:r>
            <a:r>
              <a:rPr lang="lt-LT" sz="1600" dirty="0"/>
              <a:t> </a:t>
            </a:r>
            <a:r>
              <a:rPr lang="lt-LT" sz="1600" dirty="0" err="1"/>
              <a:t>long-lasting</a:t>
            </a:r>
            <a:r>
              <a:rPr lang="lt-LT" sz="1600" dirty="0"/>
              <a:t> </a:t>
            </a:r>
            <a:r>
              <a:rPr lang="lt-LT" sz="1600" dirty="0" err="1"/>
              <a:t>design</a:t>
            </a:r>
            <a:r>
              <a:rPr lang="lt-LT" sz="1600" dirty="0"/>
              <a:t>:</a:t>
            </a:r>
          </a:p>
          <a:p>
            <a:r>
              <a:rPr lang="en-US" sz="1600" dirty="0"/>
              <a:t>The furniture comes with a 10-year warranty.</a:t>
            </a:r>
          </a:p>
          <a:p>
            <a:pPr marL="703263"/>
            <a:endParaRPr lang="lt-LT" sz="1600" dirty="0"/>
          </a:p>
          <a:p>
            <a:r>
              <a:rPr lang="en-US" sz="1600" dirty="0"/>
              <a:t>Sustainable end of life of the product:</a:t>
            </a:r>
          </a:p>
          <a:p>
            <a:r>
              <a:rPr lang="en-US" sz="1600" dirty="0"/>
              <a:t>Up to 99% of the table’s parts can be disassembled, sorted and recycled.</a:t>
            </a:r>
          </a:p>
          <a:p>
            <a:endParaRPr lang="lt-LT" sz="1600" dirty="0"/>
          </a:p>
          <a:p>
            <a:r>
              <a:rPr lang="lt-LT" sz="1600" dirty="0" err="1"/>
              <a:t>Lower</a:t>
            </a:r>
            <a:r>
              <a:rPr lang="lt-LT" sz="1600" dirty="0"/>
              <a:t> </a:t>
            </a:r>
            <a:r>
              <a:rPr lang="lt-LT" sz="1600" dirty="0" err="1"/>
              <a:t>environmental</a:t>
            </a:r>
            <a:r>
              <a:rPr lang="lt-LT" sz="1600" dirty="0"/>
              <a:t> </a:t>
            </a:r>
            <a:r>
              <a:rPr lang="lt-LT" sz="1600" dirty="0" err="1"/>
              <a:t>impact</a:t>
            </a:r>
            <a:r>
              <a:rPr lang="lt-LT" sz="1600" dirty="0"/>
              <a:t>:</a:t>
            </a:r>
          </a:p>
          <a:p>
            <a:r>
              <a:rPr lang="en-US" sz="1600" dirty="0"/>
              <a:t>You can meet more office needs with less furniture.</a:t>
            </a:r>
          </a:p>
        </p:txBody>
      </p:sp>
      <p:pic>
        <p:nvPicPr>
          <p:cNvPr id="10" name="Picture Placeholder 9">
            <a:extLst>
              <a:ext uri="{FF2B5EF4-FFF2-40B4-BE49-F238E27FC236}">
                <a16:creationId xmlns:a16="http://schemas.microsoft.com/office/drawing/2014/main" id="{64054180-D0E5-AA16-B9AA-907FAE7BDA24}"/>
              </a:ext>
            </a:extLst>
          </p:cNvPr>
          <p:cNvPicPr>
            <a:picLocks noGrp="1" noChangeAspect="1"/>
          </p:cNvPicPr>
          <p:nvPr>
            <p:ph type="pic" sz="quarter" idx="23"/>
          </p:nvPr>
        </p:nvPicPr>
        <p:blipFill rotWithShape="1">
          <a:blip r:embed="rId3" cstate="print">
            <a:extLst>
              <a:ext uri="{28A0092B-C50C-407E-A947-70E740481C1C}">
                <a14:useLocalDpi xmlns:a14="http://schemas.microsoft.com/office/drawing/2010/main" val="0"/>
              </a:ext>
            </a:extLst>
          </a:blip>
          <a:srcRect l="46668" r="18226" b="33925"/>
          <a:stretch/>
        </p:blipFill>
        <p:spPr>
          <a:xfrm>
            <a:off x="6726248" y="0"/>
            <a:ext cx="5465752" cy="6858000"/>
          </a:xfrm>
        </p:spPr>
      </p:pic>
    </p:spTree>
    <p:extLst>
      <p:ext uri="{BB962C8B-B14F-4D97-AF65-F5344CB8AC3E}">
        <p14:creationId xmlns:p14="http://schemas.microsoft.com/office/powerpoint/2010/main" val="971151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52E6A6-4498-C46D-D7A8-0D35E7C9C9C4}"/>
              </a:ext>
            </a:extLst>
          </p:cNvPr>
          <p:cNvSpPr>
            <a:spLocks noGrp="1"/>
          </p:cNvSpPr>
          <p:nvPr>
            <p:ph type="body" sz="quarter" idx="13"/>
          </p:nvPr>
        </p:nvSpPr>
        <p:spPr>
          <a:xfrm>
            <a:off x="479424" y="2353632"/>
            <a:ext cx="7350126" cy="2342193"/>
          </a:xfrm>
        </p:spPr>
        <p:txBody>
          <a:bodyPr>
            <a:normAutofit/>
          </a:bodyPr>
          <a:lstStyle/>
          <a:p>
            <a:r>
              <a:rPr lang="en-GB" sz="5000" dirty="0"/>
              <a:t>Range</a:t>
            </a:r>
          </a:p>
        </p:txBody>
      </p:sp>
    </p:spTree>
    <p:extLst>
      <p:ext uri="{BB962C8B-B14F-4D97-AF65-F5344CB8AC3E}">
        <p14:creationId xmlns:p14="http://schemas.microsoft.com/office/powerpoint/2010/main" val="3180896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F0207-A12F-7609-E8E6-E2F2C9F202FB}"/>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C7F3B7DB-A1AF-0201-ED1C-F81E5D2EBB4A}"/>
              </a:ext>
            </a:extLst>
          </p:cNvPr>
          <p:cNvGraphicFramePr>
            <a:graphicFrameLocks noGrp="1"/>
          </p:cNvGraphicFramePr>
          <p:nvPr>
            <p:extLst>
              <p:ext uri="{D42A27DB-BD31-4B8C-83A1-F6EECF244321}">
                <p14:modId xmlns:p14="http://schemas.microsoft.com/office/powerpoint/2010/main" val="1043804662"/>
              </p:ext>
            </p:extLst>
          </p:nvPr>
        </p:nvGraphicFramePr>
        <p:xfrm>
          <a:off x="0" y="1273215"/>
          <a:ext cx="12191999" cy="5584783"/>
        </p:xfrm>
        <a:graphic>
          <a:graphicData uri="http://schemas.openxmlformats.org/drawingml/2006/table">
            <a:tbl>
              <a:tblPr firstRow="1" bandRow="1">
                <a:tableStyleId>{2D5ABB26-0587-4C30-8999-92F81FD0307C}</a:tableStyleId>
              </a:tblPr>
              <a:tblGrid>
                <a:gridCol w="4151661">
                  <a:extLst>
                    <a:ext uri="{9D8B030D-6E8A-4147-A177-3AD203B41FA5}">
                      <a16:colId xmlns:a16="http://schemas.microsoft.com/office/drawing/2014/main" val="3837472400"/>
                    </a:ext>
                  </a:extLst>
                </a:gridCol>
                <a:gridCol w="918279">
                  <a:extLst>
                    <a:ext uri="{9D8B030D-6E8A-4147-A177-3AD203B41FA5}">
                      <a16:colId xmlns:a16="http://schemas.microsoft.com/office/drawing/2014/main" val="440844963"/>
                    </a:ext>
                  </a:extLst>
                </a:gridCol>
                <a:gridCol w="814812">
                  <a:extLst>
                    <a:ext uri="{9D8B030D-6E8A-4147-A177-3AD203B41FA5}">
                      <a16:colId xmlns:a16="http://schemas.microsoft.com/office/drawing/2014/main" val="2413133631"/>
                    </a:ext>
                  </a:extLst>
                </a:gridCol>
                <a:gridCol w="866546">
                  <a:extLst>
                    <a:ext uri="{9D8B030D-6E8A-4147-A177-3AD203B41FA5}">
                      <a16:colId xmlns:a16="http://schemas.microsoft.com/office/drawing/2014/main" val="309813487"/>
                    </a:ext>
                  </a:extLst>
                </a:gridCol>
                <a:gridCol w="2121097">
                  <a:extLst>
                    <a:ext uri="{9D8B030D-6E8A-4147-A177-3AD203B41FA5}">
                      <a16:colId xmlns:a16="http://schemas.microsoft.com/office/drawing/2014/main" val="3146587560"/>
                    </a:ext>
                  </a:extLst>
                </a:gridCol>
                <a:gridCol w="3319604">
                  <a:extLst>
                    <a:ext uri="{9D8B030D-6E8A-4147-A177-3AD203B41FA5}">
                      <a16:colId xmlns:a16="http://schemas.microsoft.com/office/drawing/2014/main" val="1071269182"/>
                    </a:ext>
                  </a:extLst>
                </a:gridCol>
              </a:tblGrid>
              <a:tr h="415222">
                <a:tc>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W</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D</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H</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r>
                        <a:rPr lang="en-US" sz="1400" dirty="0"/>
                        <a:t>Leg type</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r>
                        <a:rPr lang="en-US" sz="1400" dirty="0"/>
                        <a:t>Electric solutions</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798557215"/>
                  </a:ext>
                </a:extLst>
              </a:tr>
              <a:tr h="998689">
                <a:tc rowSpan="2">
                  <a:txBody>
                    <a:bodyPr/>
                    <a:lstStyle/>
                    <a:p>
                      <a:pPr algn="l"/>
                      <a:endParaRPr lang="en-US" sz="1100" dirty="0"/>
                    </a:p>
                  </a:txBody>
                  <a:tcPr anchor="b">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1680 (</a:t>
                      </a:r>
                      <a:r>
                        <a:rPr lang="fr-FR" sz="1200" b="1" dirty="0"/>
                        <a:t>1600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r>
                        <a:rPr lang="fr-FR" sz="1200" b="1" dirty="0"/>
                        <a:t>1000</a:t>
                      </a:r>
                    </a:p>
                  </a:txBody>
                  <a:tcPr anchor="ctr">
                    <a:lnL w="12700" cap="flat" cmpd="sng" algn="ctr">
                      <a:solidFill>
                        <a:srgbClr val="9C9C9C"/>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2">
                  <a:txBody>
                    <a:bodyPr/>
                    <a:lstStyle/>
                    <a:p>
                      <a:pPr algn="ctr"/>
                      <a:r>
                        <a:rPr lang="fr-FR" sz="1200" dirty="0"/>
                        <a:t>1940 (</a:t>
                      </a:r>
                      <a:r>
                        <a:rPr lang="fr-FR" sz="1200" b="1" dirty="0"/>
                        <a:t>740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endParaRPr lang="lt-LT" sz="32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r>
                        <a:rPr lang="lt-LT" sz="2800" b="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1096284211"/>
                  </a:ext>
                </a:extLst>
              </a:tr>
              <a:tr h="88315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1880 (</a:t>
                      </a:r>
                      <a:r>
                        <a:rPr lang="fr-FR" sz="1200" b="1" dirty="0"/>
                        <a:t>1800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963001268"/>
                  </a:ext>
                </a:extLst>
              </a:tr>
              <a:tr h="934249">
                <a:tc rowSpan="4">
                  <a:txBody>
                    <a:bodyPr/>
                    <a:lstStyle/>
                    <a:p>
                      <a:pPr algn="l"/>
                      <a:endParaRPr lang="en-US" sz="1100" dirty="0"/>
                    </a:p>
                  </a:txBody>
                  <a:tcPr anchor="b">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1680 (</a:t>
                      </a:r>
                      <a:r>
                        <a:rPr lang="fr-FR" sz="1200" b="1" dirty="0"/>
                        <a:t>1600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lt-LT"/>
                    </a:p>
                  </a:txBody>
                  <a:tcPr/>
                </a:tc>
                <a:tc rowSpan="2">
                  <a:txBody>
                    <a:bodyPr/>
                    <a:lstStyle/>
                    <a:p>
                      <a:pPr algn="ctr"/>
                      <a:r>
                        <a:rPr lang="fr-FR" sz="1200" dirty="0"/>
                        <a:t>1940 (</a:t>
                      </a:r>
                      <a:r>
                        <a:rPr lang="fr-FR" sz="1200" b="1" dirty="0"/>
                        <a:t>900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2727845954"/>
                  </a:ext>
                </a:extLst>
              </a:tr>
              <a:tr h="791339">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1880 (</a:t>
                      </a:r>
                      <a:r>
                        <a:rPr lang="fr-FR" sz="1200" b="1" dirty="0"/>
                        <a:t>1800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1291400735"/>
                  </a:ext>
                </a:extLst>
              </a:tr>
              <a:tr h="80161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1680 (</a:t>
                      </a:r>
                      <a:r>
                        <a:rPr lang="fr-FR" sz="1200" b="1" dirty="0"/>
                        <a:t>1600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2">
                  <a:txBody>
                    <a:bodyPr/>
                    <a:lstStyle/>
                    <a:p>
                      <a:pPr algn="ctr"/>
                      <a:r>
                        <a:rPr lang="fr-FR" sz="1200" dirty="0"/>
                        <a:t>1940 (</a:t>
                      </a:r>
                      <a:r>
                        <a:rPr lang="fr-FR" sz="1200" b="1" dirty="0"/>
                        <a:t>1050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790210950"/>
                  </a:ext>
                </a:extLst>
              </a:tr>
              <a:tr h="76050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1880 (</a:t>
                      </a:r>
                      <a:r>
                        <a:rPr lang="fr-FR" sz="1200" b="1" dirty="0"/>
                        <a:t>1800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990345136"/>
                  </a:ext>
                </a:extLst>
              </a:tr>
            </a:tbl>
          </a:graphicData>
        </a:graphic>
      </p:graphicFrame>
      <p:sp>
        <p:nvSpPr>
          <p:cNvPr id="7" name="Text Placeholder 3">
            <a:extLst>
              <a:ext uri="{FF2B5EF4-FFF2-40B4-BE49-F238E27FC236}">
                <a16:creationId xmlns:a16="http://schemas.microsoft.com/office/drawing/2014/main" id="{16554983-8B2D-C979-E843-6B3143CCD779}"/>
              </a:ext>
            </a:extLst>
          </p:cNvPr>
          <p:cNvSpPr txBox="1">
            <a:spLocks/>
          </p:cNvSpPr>
          <p:nvPr/>
        </p:nvSpPr>
        <p:spPr>
          <a:xfrm>
            <a:off x="236878" y="248830"/>
            <a:ext cx="6146559"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Visuelt Pro Light" panose="020B0303040202040104" pitchFamily="34" charset="0"/>
              <a:buNone/>
              <a:tabLst/>
              <a:defRPr/>
            </a:pPr>
            <a:r>
              <a:rPr kumimoji="0" lang="lt-LT" sz="1100" b="0" i="0" u="none" strike="noStrike" kern="1200" cap="none" spc="0" normalizeH="0" baseline="0" noProof="0" dirty="0">
                <a:ln>
                  <a:noFill/>
                </a:ln>
                <a:solidFill>
                  <a:srgbClr val="000000"/>
                </a:solidFill>
                <a:effectLst/>
                <a:uLnTx/>
                <a:uFillTx/>
                <a:latin typeface="Visuelt Pro Light"/>
                <a:ea typeface="+mn-ea"/>
                <a:cs typeface="+mn-cs"/>
              </a:rPr>
              <a:t>ROUND Multipurpose </a:t>
            </a:r>
            <a:r>
              <a:rPr kumimoji="0" lang="en-US" sz="1100" b="0" i="0" u="none" strike="noStrike" kern="1200" cap="none" spc="0" normalizeH="0" baseline="0" noProof="0" dirty="0">
                <a:ln>
                  <a:noFill/>
                </a:ln>
                <a:solidFill>
                  <a:srgbClr val="000000"/>
                </a:solidFill>
                <a:effectLst/>
                <a:uLnTx/>
                <a:uFillTx/>
                <a:latin typeface="Visuelt Pro Light"/>
                <a:ea typeface="+mn-ea"/>
                <a:cs typeface="+mn-cs"/>
              </a:rPr>
              <a:t>1000 mm depth tables</a:t>
            </a:r>
          </a:p>
        </p:txBody>
      </p:sp>
      <p:sp>
        <p:nvSpPr>
          <p:cNvPr id="24" name="TextBox 23">
            <a:extLst>
              <a:ext uri="{FF2B5EF4-FFF2-40B4-BE49-F238E27FC236}">
                <a16:creationId xmlns:a16="http://schemas.microsoft.com/office/drawing/2014/main" id="{52EC565B-7C86-A4B0-C7E5-5A404ACD0AEB}"/>
              </a:ext>
            </a:extLst>
          </p:cNvPr>
          <p:cNvSpPr txBox="1"/>
          <p:nvPr/>
        </p:nvSpPr>
        <p:spPr>
          <a:xfrm>
            <a:off x="2028843" y="5093502"/>
            <a:ext cx="1914073" cy="261610"/>
          </a:xfrm>
          <a:prstGeom prst="rect">
            <a:avLst/>
          </a:prstGeom>
          <a:noFill/>
        </p:spPr>
        <p:txBody>
          <a:bodyPr wrap="square" rtlCol="0">
            <a:spAutoFit/>
          </a:bodyPr>
          <a:lstStyle/>
          <a:p>
            <a:pPr algn="l"/>
            <a:r>
              <a:rPr lang="en-US" sz="1100" dirty="0"/>
              <a:t>High multipurpose table</a:t>
            </a:r>
          </a:p>
        </p:txBody>
      </p:sp>
      <p:sp>
        <p:nvSpPr>
          <p:cNvPr id="25" name="TextBox 24">
            <a:extLst>
              <a:ext uri="{FF2B5EF4-FFF2-40B4-BE49-F238E27FC236}">
                <a16:creationId xmlns:a16="http://schemas.microsoft.com/office/drawing/2014/main" id="{FE17DC44-ACD2-380F-ED3C-AD28B3864E3F}"/>
              </a:ext>
            </a:extLst>
          </p:cNvPr>
          <p:cNvSpPr txBox="1"/>
          <p:nvPr/>
        </p:nvSpPr>
        <p:spPr>
          <a:xfrm>
            <a:off x="2028843" y="2466587"/>
            <a:ext cx="1914073" cy="261610"/>
          </a:xfrm>
          <a:prstGeom prst="rect">
            <a:avLst/>
          </a:prstGeom>
          <a:noFill/>
        </p:spPr>
        <p:txBody>
          <a:bodyPr wrap="square" rtlCol="0">
            <a:spAutoFit/>
          </a:bodyPr>
          <a:lstStyle/>
          <a:p>
            <a:pPr algn="l"/>
            <a:r>
              <a:rPr lang="en-US" sz="1100" dirty="0"/>
              <a:t>Multipurpose table</a:t>
            </a:r>
          </a:p>
        </p:txBody>
      </p:sp>
      <p:pic>
        <p:nvPicPr>
          <p:cNvPr id="9" name="Picture 8">
            <a:extLst>
              <a:ext uri="{FF2B5EF4-FFF2-40B4-BE49-F238E27FC236}">
                <a16:creationId xmlns:a16="http://schemas.microsoft.com/office/drawing/2014/main" id="{C625D251-445A-68AD-B48F-DE9E6AD96B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5552" y="1712411"/>
            <a:ext cx="1826827" cy="1826827"/>
          </a:xfrm>
          <a:prstGeom prst="rect">
            <a:avLst/>
          </a:prstGeom>
        </p:spPr>
      </p:pic>
      <p:pic>
        <p:nvPicPr>
          <p:cNvPr id="26" name="Picture 25">
            <a:extLst>
              <a:ext uri="{FF2B5EF4-FFF2-40B4-BE49-F238E27FC236}">
                <a16:creationId xmlns:a16="http://schemas.microsoft.com/office/drawing/2014/main" id="{5BDF1E6A-D66F-544D-1DB9-C24B12686A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5553" y="4232175"/>
            <a:ext cx="1826827" cy="1826827"/>
          </a:xfrm>
          <a:prstGeom prst="rect">
            <a:avLst/>
          </a:prstGeom>
        </p:spPr>
      </p:pic>
      <p:pic>
        <p:nvPicPr>
          <p:cNvPr id="2" name="Picture 1">
            <a:extLst>
              <a:ext uri="{FF2B5EF4-FFF2-40B4-BE49-F238E27FC236}">
                <a16:creationId xmlns:a16="http://schemas.microsoft.com/office/drawing/2014/main" id="{264D881D-DD3C-ED64-F440-8EBC7694A9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9"/>
          <a:stretch/>
        </p:blipFill>
        <p:spPr>
          <a:xfrm>
            <a:off x="7108660" y="4718512"/>
            <a:ext cx="1395046" cy="1143250"/>
          </a:xfrm>
          <a:prstGeom prst="rect">
            <a:avLst/>
          </a:prstGeom>
        </p:spPr>
      </p:pic>
      <p:pic>
        <p:nvPicPr>
          <p:cNvPr id="5" name="Picture 4">
            <a:extLst>
              <a:ext uri="{FF2B5EF4-FFF2-40B4-BE49-F238E27FC236}">
                <a16:creationId xmlns:a16="http://schemas.microsoft.com/office/drawing/2014/main" id="{94B7D5D4-237A-01EA-C7C8-5AAC24100F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049"/>
          <a:stretch/>
        </p:blipFill>
        <p:spPr>
          <a:xfrm>
            <a:off x="7108660" y="2967613"/>
            <a:ext cx="1395046" cy="1143250"/>
          </a:xfrm>
          <a:prstGeom prst="rect">
            <a:avLst/>
          </a:prstGeom>
        </p:spPr>
      </p:pic>
    </p:spTree>
    <p:extLst>
      <p:ext uri="{BB962C8B-B14F-4D97-AF65-F5344CB8AC3E}">
        <p14:creationId xmlns:p14="http://schemas.microsoft.com/office/powerpoint/2010/main" val="1230300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72D17A-B1CA-874F-508F-68C475017016}"/>
              </a:ext>
            </a:extLst>
          </p:cNvPr>
          <p:cNvSpPr>
            <a:spLocks noGrp="1"/>
          </p:cNvSpPr>
          <p:nvPr>
            <p:ph type="body" sz="quarter" idx="13"/>
          </p:nvPr>
        </p:nvSpPr>
        <p:spPr/>
        <p:txBody>
          <a:bodyPr>
            <a:normAutofit/>
          </a:bodyPr>
          <a:lstStyle/>
          <a:p>
            <a:r>
              <a:rPr lang="en-US" sz="3600" dirty="0"/>
              <a:t>ROUND Multipurpose – designed for every work scenario</a:t>
            </a:r>
          </a:p>
        </p:txBody>
      </p:sp>
      <p:sp>
        <p:nvSpPr>
          <p:cNvPr id="4" name="Text Placeholder 3">
            <a:extLst>
              <a:ext uri="{FF2B5EF4-FFF2-40B4-BE49-F238E27FC236}">
                <a16:creationId xmlns:a16="http://schemas.microsoft.com/office/drawing/2014/main" id="{6D0A4959-3420-4A59-6D45-ECAA927B2D9E}"/>
              </a:ext>
            </a:extLst>
          </p:cNvPr>
          <p:cNvSpPr>
            <a:spLocks noGrp="1"/>
          </p:cNvSpPr>
          <p:nvPr>
            <p:ph type="body" sz="quarter" idx="24"/>
          </p:nvPr>
        </p:nvSpPr>
        <p:spPr/>
        <p:txBody>
          <a:bodyPr/>
          <a:lstStyle/>
          <a:p>
            <a:r>
              <a:rPr lang="lt-LT" dirty="0"/>
              <a:t>ROUND Multipurpose</a:t>
            </a:r>
            <a:endParaRPr lang="en-US" dirty="0"/>
          </a:p>
        </p:txBody>
      </p:sp>
      <p:sp>
        <p:nvSpPr>
          <p:cNvPr id="5" name="Picture Placeholder 4">
            <a:extLst>
              <a:ext uri="{FF2B5EF4-FFF2-40B4-BE49-F238E27FC236}">
                <a16:creationId xmlns:a16="http://schemas.microsoft.com/office/drawing/2014/main" id="{4DDAA3D7-419B-5C3D-71A9-80AC9EDA3FAE}"/>
              </a:ext>
            </a:extLst>
          </p:cNvPr>
          <p:cNvSpPr>
            <a:spLocks noGrp="1"/>
          </p:cNvSpPr>
          <p:nvPr>
            <p:ph type="pic" sz="quarter" idx="25"/>
          </p:nvPr>
        </p:nvSpPr>
        <p:spPr/>
        <p:txBody>
          <a:bodyPr/>
          <a:lstStyle/>
          <a:p>
            <a:endParaRPr lang="lt-LT"/>
          </a:p>
        </p:txBody>
      </p:sp>
      <p:pic>
        <p:nvPicPr>
          <p:cNvPr id="2" name="Picture Placeholder 11">
            <a:extLst>
              <a:ext uri="{FF2B5EF4-FFF2-40B4-BE49-F238E27FC236}">
                <a16:creationId xmlns:a16="http://schemas.microsoft.com/office/drawing/2014/main" id="{7EF2CFFC-B170-14C8-45B7-B838161059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 t="14062" r="-5" b="3952"/>
          <a:stretch/>
        </p:blipFill>
        <p:spPr>
          <a:xfrm>
            <a:off x="0" y="1700212"/>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pic>
    </p:spTree>
    <p:extLst>
      <p:ext uri="{BB962C8B-B14F-4D97-AF65-F5344CB8AC3E}">
        <p14:creationId xmlns:p14="http://schemas.microsoft.com/office/powerpoint/2010/main" val="2254505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F0207-A12F-7609-E8E6-E2F2C9F202FB}"/>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C7F3B7DB-A1AF-0201-ED1C-F81E5D2EBB4A}"/>
              </a:ext>
            </a:extLst>
          </p:cNvPr>
          <p:cNvGraphicFramePr>
            <a:graphicFrameLocks noGrp="1"/>
          </p:cNvGraphicFramePr>
          <p:nvPr>
            <p:extLst>
              <p:ext uri="{D42A27DB-BD31-4B8C-83A1-F6EECF244321}">
                <p14:modId xmlns:p14="http://schemas.microsoft.com/office/powerpoint/2010/main" val="1201296363"/>
              </p:ext>
            </p:extLst>
          </p:nvPr>
        </p:nvGraphicFramePr>
        <p:xfrm>
          <a:off x="0" y="1273215"/>
          <a:ext cx="12191999" cy="5584783"/>
        </p:xfrm>
        <a:graphic>
          <a:graphicData uri="http://schemas.openxmlformats.org/drawingml/2006/table">
            <a:tbl>
              <a:tblPr firstRow="1" bandRow="1">
                <a:tableStyleId>{2D5ABB26-0587-4C30-8999-92F81FD0307C}</a:tableStyleId>
              </a:tblPr>
              <a:tblGrid>
                <a:gridCol w="4151661">
                  <a:extLst>
                    <a:ext uri="{9D8B030D-6E8A-4147-A177-3AD203B41FA5}">
                      <a16:colId xmlns:a16="http://schemas.microsoft.com/office/drawing/2014/main" val="3837472400"/>
                    </a:ext>
                  </a:extLst>
                </a:gridCol>
                <a:gridCol w="918279">
                  <a:extLst>
                    <a:ext uri="{9D8B030D-6E8A-4147-A177-3AD203B41FA5}">
                      <a16:colId xmlns:a16="http://schemas.microsoft.com/office/drawing/2014/main" val="440844963"/>
                    </a:ext>
                  </a:extLst>
                </a:gridCol>
                <a:gridCol w="814812">
                  <a:extLst>
                    <a:ext uri="{9D8B030D-6E8A-4147-A177-3AD203B41FA5}">
                      <a16:colId xmlns:a16="http://schemas.microsoft.com/office/drawing/2014/main" val="2413133631"/>
                    </a:ext>
                  </a:extLst>
                </a:gridCol>
                <a:gridCol w="866546">
                  <a:extLst>
                    <a:ext uri="{9D8B030D-6E8A-4147-A177-3AD203B41FA5}">
                      <a16:colId xmlns:a16="http://schemas.microsoft.com/office/drawing/2014/main" val="309813487"/>
                    </a:ext>
                  </a:extLst>
                </a:gridCol>
                <a:gridCol w="2121097">
                  <a:extLst>
                    <a:ext uri="{9D8B030D-6E8A-4147-A177-3AD203B41FA5}">
                      <a16:colId xmlns:a16="http://schemas.microsoft.com/office/drawing/2014/main" val="3146587560"/>
                    </a:ext>
                  </a:extLst>
                </a:gridCol>
                <a:gridCol w="3319604">
                  <a:extLst>
                    <a:ext uri="{9D8B030D-6E8A-4147-A177-3AD203B41FA5}">
                      <a16:colId xmlns:a16="http://schemas.microsoft.com/office/drawing/2014/main" val="1071269182"/>
                    </a:ext>
                  </a:extLst>
                </a:gridCol>
              </a:tblGrid>
              <a:tr h="415222">
                <a:tc>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W</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D</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H</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r>
                        <a:rPr lang="en-US" sz="1400" dirty="0"/>
                        <a:t>Leg type</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r>
                        <a:rPr lang="en-US" sz="1400" dirty="0"/>
                        <a:t>Electric solutions</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798557215"/>
                  </a:ext>
                </a:extLst>
              </a:tr>
              <a:tr h="998689">
                <a:tc rowSpan="2">
                  <a:txBody>
                    <a:bodyPr/>
                    <a:lstStyle/>
                    <a:p>
                      <a:pPr algn="l"/>
                      <a:endParaRPr lang="en-US" sz="1100" dirty="0"/>
                    </a:p>
                  </a:txBody>
                  <a:tcPr anchor="b">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1680 (</a:t>
                      </a:r>
                      <a:r>
                        <a:rPr lang="fr-FR" sz="1200" b="1" dirty="0"/>
                        <a:t>1600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r>
                        <a:rPr lang="fr-FR" sz="1200" b="1" dirty="0"/>
                        <a:t>1000</a:t>
                      </a:r>
                    </a:p>
                  </a:txBody>
                  <a:tcPr anchor="ctr">
                    <a:lnL w="12700" cap="flat" cmpd="sng" algn="ctr">
                      <a:solidFill>
                        <a:srgbClr val="9C9C9C"/>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2">
                  <a:txBody>
                    <a:bodyPr/>
                    <a:lstStyle/>
                    <a:p>
                      <a:pPr algn="ctr"/>
                      <a:r>
                        <a:rPr lang="fr-FR" sz="1200" dirty="0"/>
                        <a:t>1940 (</a:t>
                      </a:r>
                      <a:r>
                        <a:rPr lang="fr-FR" sz="1200" b="1" dirty="0"/>
                        <a:t>740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endParaRPr lang="lt-LT" sz="32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endParaRPr lang="lt-LT" sz="2800" b="1"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1096284211"/>
                  </a:ext>
                </a:extLst>
              </a:tr>
              <a:tr h="88315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1880 (</a:t>
                      </a:r>
                      <a:r>
                        <a:rPr lang="fr-FR" sz="1200" b="1" dirty="0"/>
                        <a:t>1800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963001268"/>
                  </a:ext>
                </a:extLst>
              </a:tr>
              <a:tr h="934249">
                <a:tc rowSpan="4">
                  <a:txBody>
                    <a:bodyPr/>
                    <a:lstStyle/>
                    <a:p>
                      <a:pPr algn="l"/>
                      <a:endParaRPr lang="en-US" sz="1100" dirty="0"/>
                    </a:p>
                  </a:txBody>
                  <a:tcPr anchor="b">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1680 (</a:t>
                      </a:r>
                      <a:r>
                        <a:rPr lang="fr-FR" sz="1200" b="1" dirty="0"/>
                        <a:t>1600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lt-LT"/>
                    </a:p>
                  </a:txBody>
                  <a:tcPr/>
                </a:tc>
                <a:tc rowSpan="2">
                  <a:txBody>
                    <a:bodyPr/>
                    <a:lstStyle/>
                    <a:p>
                      <a:pPr algn="ctr"/>
                      <a:r>
                        <a:rPr lang="fr-FR" sz="1200" dirty="0"/>
                        <a:t>1940 (</a:t>
                      </a:r>
                      <a:r>
                        <a:rPr lang="fr-FR" sz="1200" b="1" dirty="0"/>
                        <a:t>900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2727845954"/>
                  </a:ext>
                </a:extLst>
              </a:tr>
              <a:tr h="791339">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1880 (</a:t>
                      </a:r>
                      <a:r>
                        <a:rPr lang="fr-FR" sz="1200" b="1" dirty="0"/>
                        <a:t>1800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1291400735"/>
                  </a:ext>
                </a:extLst>
              </a:tr>
              <a:tr h="80161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1680 (</a:t>
                      </a:r>
                      <a:r>
                        <a:rPr lang="fr-FR" sz="1200" b="1" dirty="0"/>
                        <a:t>1600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2">
                  <a:txBody>
                    <a:bodyPr/>
                    <a:lstStyle/>
                    <a:p>
                      <a:pPr algn="ctr"/>
                      <a:r>
                        <a:rPr lang="fr-FR" sz="1200" dirty="0"/>
                        <a:t>1940 (</a:t>
                      </a:r>
                      <a:r>
                        <a:rPr lang="fr-FR" sz="1200" b="1" dirty="0"/>
                        <a:t>1050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790210950"/>
                  </a:ext>
                </a:extLst>
              </a:tr>
              <a:tr h="76050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1880 (</a:t>
                      </a:r>
                      <a:r>
                        <a:rPr lang="fr-FR" sz="1200" b="1" dirty="0"/>
                        <a:t>1800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990345136"/>
                  </a:ext>
                </a:extLst>
              </a:tr>
            </a:tbl>
          </a:graphicData>
        </a:graphic>
      </p:graphicFrame>
      <p:sp>
        <p:nvSpPr>
          <p:cNvPr id="7" name="Text Placeholder 3">
            <a:extLst>
              <a:ext uri="{FF2B5EF4-FFF2-40B4-BE49-F238E27FC236}">
                <a16:creationId xmlns:a16="http://schemas.microsoft.com/office/drawing/2014/main" id="{16554983-8B2D-C979-E843-6B3143CCD779}"/>
              </a:ext>
            </a:extLst>
          </p:cNvPr>
          <p:cNvSpPr txBox="1">
            <a:spLocks/>
          </p:cNvSpPr>
          <p:nvPr/>
        </p:nvSpPr>
        <p:spPr>
          <a:xfrm>
            <a:off x="236878" y="248830"/>
            <a:ext cx="6146559"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Visuelt Pro Light" panose="020B0303040202040104" pitchFamily="34" charset="0"/>
              <a:buNone/>
              <a:tabLst/>
              <a:defRPr/>
            </a:pPr>
            <a:r>
              <a:rPr kumimoji="0" lang="lt-LT" sz="1100" b="0" i="0" u="none" strike="noStrike" kern="1200" cap="none" spc="0" normalizeH="0" baseline="0" noProof="0" dirty="0">
                <a:ln>
                  <a:noFill/>
                </a:ln>
                <a:solidFill>
                  <a:srgbClr val="000000"/>
                </a:solidFill>
                <a:effectLst/>
                <a:uLnTx/>
                <a:uFillTx/>
                <a:latin typeface="Visuelt Pro Light"/>
                <a:ea typeface="+mn-ea"/>
                <a:cs typeface="+mn-cs"/>
              </a:rPr>
              <a:t>ROUND Multipurpose </a:t>
            </a:r>
            <a:r>
              <a:rPr kumimoji="0" lang="en-US" sz="1100" b="0" i="0" u="none" strike="noStrike" kern="1200" cap="none" spc="0" normalizeH="0" baseline="0" noProof="0" dirty="0">
                <a:ln>
                  <a:noFill/>
                </a:ln>
                <a:solidFill>
                  <a:srgbClr val="000000"/>
                </a:solidFill>
                <a:effectLst/>
                <a:uLnTx/>
                <a:uFillTx/>
                <a:latin typeface="Visuelt Pro Light"/>
                <a:ea typeface="+mn-ea"/>
                <a:cs typeface="+mn-cs"/>
              </a:rPr>
              <a:t>1000 mm depth tables with cut-out for power socket </a:t>
            </a:r>
          </a:p>
        </p:txBody>
      </p:sp>
      <p:pic>
        <p:nvPicPr>
          <p:cNvPr id="6" name="Picture 5">
            <a:extLst>
              <a:ext uri="{FF2B5EF4-FFF2-40B4-BE49-F238E27FC236}">
                <a16:creationId xmlns:a16="http://schemas.microsoft.com/office/drawing/2014/main" id="{1E7BC2AF-C45A-EC4C-EBB1-77049299B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66" t="16492" r="8241" b="12938"/>
          <a:stretch>
            <a:fillRect/>
          </a:stretch>
        </p:blipFill>
        <p:spPr bwMode="auto">
          <a:xfrm>
            <a:off x="10647376" y="2061135"/>
            <a:ext cx="55626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5771988E-30C4-1E6E-D4ED-E3FCF9C6B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158" t="16544" r="7385" b="13293"/>
          <a:stretch>
            <a:fillRect/>
          </a:stretch>
        </p:blipFill>
        <p:spPr bwMode="auto">
          <a:xfrm>
            <a:off x="9219993" y="2075982"/>
            <a:ext cx="518160" cy="51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DDBCB7F-DFEB-D745-8BD0-E2E6BB8A04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83281" y="3733809"/>
            <a:ext cx="900469" cy="51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0194159F-4B3F-0FA3-A961-44C8BF21BB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7971" b="-2"/>
          <a:stretch>
            <a:fillRect/>
          </a:stretch>
        </p:blipFill>
        <p:spPr bwMode="auto">
          <a:xfrm>
            <a:off x="9172543" y="3422229"/>
            <a:ext cx="662475" cy="86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413C63A-11C3-B538-0AD1-EC7A779DB7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2543" y="5839893"/>
            <a:ext cx="769721" cy="449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EE578B0B-61AC-E366-E06B-E2C97FFEEE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72543" y="4792577"/>
            <a:ext cx="899160" cy="50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DE87ABD-E80E-7317-01C7-40A9D3DEE6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4056" y="4807585"/>
            <a:ext cx="899160" cy="44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E69F45A2-8432-6F0A-B9FE-809052C7FCDE}"/>
              </a:ext>
            </a:extLst>
          </p:cNvPr>
          <p:cNvSpPr txBox="1"/>
          <p:nvPr/>
        </p:nvSpPr>
        <p:spPr>
          <a:xfrm>
            <a:off x="9127338" y="2682031"/>
            <a:ext cx="1226216" cy="261610"/>
          </a:xfrm>
          <a:prstGeom prst="rect">
            <a:avLst/>
          </a:prstGeom>
          <a:noFill/>
        </p:spPr>
        <p:txBody>
          <a:bodyPr wrap="square" rtlCol="0">
            <a:spAutoFit/>
          </a:bodyPr>
          <a:lstStyle/>
          <a:p>
            <a:r>
              <a:rPr lang="en-US" sz="1100" dirty="0"/>
              <a:t>AC power socket</a:t>
            </a:r>
          </a:p>
        </p:txBody>
      </p:sp>
      <p:sp>
        <p:nvSpPr>
          <p:cNvPr id="18" name="TextBox 17">
            <a:extLst>
              <a:ext uri="{FF2B5EF4-FFF2-40B4-BE49-F238E27FC236}">
                <a16:creationId xmlns:a16="http://schemas.microsoft.com/office/drawing/2014/main" id="{26754F94-7A81-5E54-D830-518F48541598}"/>
              </a:ext>
            </a:extLst>
          </p:cNvPr>
          <p:cNvSpPr txBox="1"/>
          <p:nvPr/>
        </p:nvSpPr>
        <p:spPr>
          <a:xfrm>
            <a:off x="10584665" y="2662363"/>
            <a:ext cx="1379950" cy="769441"/>
          </a:xfrm>
          <a:prstGeom prst="rect">
            <a:avLst/>
          </a:prstGeom>
          <a:noFill/>
        </p:spPr>
        <p:txBody>
          <a:bodyPr wrap="square" rtlCol="0">
            <a:spAutoFit/>
          </a:bodyPr>
          <a:lstStyle/>
          <a:p>
            <a:r>
              <a:rPr lang="en-US" sz="1100" dirty="0"/>
              <a:t>AC power socket and integrated USB fast charger type-A and type-C,</a:t>
            </a:r>
          </a:p>
        </p:txBody>
      </p:sp>
      <p:sp>
        <p:nvSpPr>
          <p:cNvPr id="19" name="TextBox 18">
            <a:extLst>
              <a:ext uri="{FF2B5EF4-FFF2-40B4-BE49-F238E27FC236}">
                <a16:creationId xmlns:a16="http://schemas.microsoft.com/office/drawing/2014/main" id="{BB73DEA6-9D67-5F3B-ABDF-69186348E10C}"/>
              </a:ext>
            </a:extLst>
          </p:cNvPr>
          <p:cNvSpPr txBox="1"/>
          <p:nvPr/>
        </p:nvSpPr>
        <p:spPr>
          <a:xfrm>
            <a:off x="10619621" y="4331153"/>
            <a:ext cx="825426" cy="261610"/>
          </a:xfrm>
          <a:prstGeom prst="rect">
            <a:avLst/>
          </a:prstGeom>
          <a:noFill/>
        </p:spPr>
        <p:txBody>
          <a:bodyPr wrap="square" rtlCol="0">
            <a:spAutoFit/>
          </a:bodyPr>
          <a:lstStyle/>
          <a:p>
            <a:r>
              <a:rPr lang="en-US" sz="1100" dirty="0"/>
              <a:t>Cable tray</a:t>
            </a:r>
          </a:p>
        </p:txBody>
      </p:sp>
      <p:sp>
        <p:nvSpPr>
          <p:cNvPr id="20" name="TextBox 19">
            <a:extLst>
              <a:ext uri="{FF2B5EF4-FFF2-40B4-BE49-F238E27FC236}">
                <a16:creationId xmlns:a16="http://schemas.microsoft.com/office/drawing/2014/main" id="{F0350019-EFEE-84C9-59AB-40AF3BA97328}"/>
              </a:ext>
            </a:extLst>
          </p:cNvPr>
          <p:cNvSpPr txBox="1"/>
          <p:nvPr/>
        </p:nvSpPr>
        <p:spPr>
          <a:xfrm>
            <a:off x="9108883" y="4335979"/>
            <a:ext cx="1058822" cy="261610"/>
          </a:xfrm>
          <a:prstGeom prst="rect">
            <a:avLst/>
          </a:prstGeom>
          <a:noFill/>
        </p:spPr>
        <p:txBody>
          <a:bodyPr wrap="square" rtlCol="0">
            <a:spAutoFit/>
          </a:bodyPr>
          <a:lstStyle/>
          <a:p>
            <a:r>
              <a:rPr lang="en-US" sz="1100" dirty="0"/>
              <a:t>Cable duct</a:t>
            </a:r>
          </a:p>
        </p:txBody>
      </p:sp>
      <p:sp>
        <p:nvSpPr>
          <p:cNvPr id="21" name="TextBox 20">
            <a:extLst>
              <a:ext uri="{FF2B5EF4-FFF2-40B4-BE49-F238E27FC236}">
                <a16:creationId xmlns:a16="http://schemas.microsoft.com/office/drawing/2014/main" id="{6FEA7E33-44E5-ADC3-466F-4EBECA0A94A5}"/>
              </a:ext>
            </a:extLst>
          </p:cNvPr>
          <p:cNvSpPr txBox="1"/>
          <p:nvPr/>
        </p:nvSpPr>
        <p:spPr>
          <a:xfrm>
            <a:off x="9118863" y="6406152"/>
            <a:ext cx="2300665" cy="261610"/>
          </a:xfrm>
          <a:prstGeom prst="rect">
            <a:avLst/>
          </a:prstGeom>
          <a:noFill/>
        </p:spPr>
        <p:txBody>
          <a:bodyPr wrap="square" rtlCol="0">
            <a:spAutoFit/>
          </a:bodyPr>
          <a:lstStyle/>
          <a:p>
            <a:r>
              <a:rPr lang="en-US" sz="1100" dirty="0"/>
              <a:t>Power unit  (3 x AC power sockets)</a:t>
            </a:r>
          </a:p>
        </p:txBody>
      </p:sp>
      <p:sp>
        <p:nvSpPr>
          <p:cNvPr id="22" name="TextBox 21">
            <a:extLst>
              <a:ext uri="{FF2B5EF4-FFF2-40B4-BE49-F238E27FC236}">
                <a16:creationId xmlns:a16="http://schemas.microsoft.com/office/drawing/2014/main" id="{00BA6B05-3AC8-64A5-67AB-7F059009A939}"/>
              </a:ext>
            </a:extLst>
          </p:cNvPr>
          <p:cNvSpPr txBox="1"/>
          <p:nvPr/>
        </p:nvSpPr>
        <p:spPr>
          <a:xfrm>
            <a:off x="9108883" y="5364613"/>
            <a:ext cx="1534874" cy="261610"/>
          </a:xfrm>
          <a:prstGeom prst="rect">
            <a:avLst/>
          </a:prstGeom>
          <a:noFill/>
        </p:spPr>
        <p:txBody>
          <a:bodyPr wrap="square" rtlCol="0">
            <a:spAutoFit/>
          </a:bodyPr>
          <a:lstStyle/>
          <a:p>
            <a:r>
              <a:rPr lang="en-US" sz="1100" dirty="0"/>
              <a:t>Power supply cable</a:t>
            </a:r>
          </a:p>
        </p:txBody>
      </p:sp>
      <p:sp>
        <p:nvSpPr>
          <p:cNvPr id="23" name="TextBox 22">
            <a:extLst>
              <a:ext uri="{FF2B5EF4-FFF2-40B4-BE49-F238E27FC236}">
                <a16:creationId xmlns:a16="http://schemas.microsoft.com/office/drawing/2014/main" id="{EBA149A8-B60E-3023-2925-D8611230B342}"/>
              </a:ext>
            </a:extLst>
          </p:cNvPr>
          <p:cNvSpPr txBox="1"/>
          <p:nvPr/>
        </p:nvSpPr>
        <p:spPr>
          <a:xfrm>
            <a:off x="10683281" y="5364613"/>
            <a:ext cx="1235782" cy="261610"/>
          </a:xfrm>
          <a:prstGeom prst="rect">
            <a:avLst/>
          </a:prstGeom>
          <a:noFill/>
        </p:spPr>
        <p:txBody>
          <a:bodyPr wrap="square" rtlCol="0">
            <a:spAutoFit/>
          </a:bodyPr>
          <a:lstStyle/>
          <a:p>
            <a:r>
              <a:rPr lang="en-US" sz="1100" dirty="0"/>
              <a:t>Extension cable</a:t>
            </a:r>
          </a:p>
        </p:txBody>
      </p:sp>
      <p:sp>
        <p:nvSpPr>
          <p:cNvPr id="24" name="TextBox 23">
            <a:extLst>
              <a:ext uri="{FF2B5EF4-FFF2-40B4-BE49-F238E27FC236}">
                <a16:creationId xmlns:a16="http://schemas.microsoft.com/office/drawing/2014/main" id="{52EC565B-7C86-A4B0-C7E5-5A404ACD0AEB}"/>
              </a:ext>
            </a:extLst>
          </p:cNvPr>
          <p:cNvSpPr txBox="1"/>
          <p:nvPr/>
        </p:nvSpPr>
        <p:spPr>
          <a:xfrm>
            <a:off x="2028843" y="5093502"/>
            <a:ext cx="1914073" cy="430887"/>
          </a:xfrm>
          <a:prstGeom prst="rect">
            <a:avLst/>
          </a:prstGeom>
          <a:noFill/>
        </p:spPr>
        <p:txBody>
          <a:bodyPr wrap="square" rtlCol="0">
            <a:spAutoFit/>
          </a:bodyPr>
          <a:lstStyle/>
          <a:p>
            <a:pPr algn="l"/>
            <a:r>
              <a:rPr lang="en-US" sz="1100" dirty="0"/>
              <a:t>High multipurpose table with </a:t>
            </a:r>
          </a:p>
          <a:p>
            <a:pPr algn="l"/>
            <a:r>
              <a:rPr lang="en-US" sz="1100" dirty="0"/>
              <a:t>cut-out for power socket</a:t>
            </a:r>
          </a:p>
        </p:txBody>
      </p:sp>
      <p:sp>
        <p:nvSpPr>
          <p:cNvPr id="25" name="TextBox 24">
            <a:extLst>
              <a:ext uri="{FF2B5EF4-FFF2-40B4-BE49-F238E27FC236}">
                <a16:creationId xmlns:a16="http://schemas.microsoft.com/office/drawing/2014/main" id="{FE17DC44-ACD2-380F-ED3C-AD28B3864E3F}"/>
              </a:ext>
            </a:extLst>
          </p:cNvPr>
          <p:cNvSpPr txBox="1"/>
          <p:nvPr/>
        </p:nvSpPr>
        <p:spPr>
          <a:xfrm>
            <a:off x="2028843" y="2466587"/>
            <a:ext cx="1914073" cy="430887"/>
          </a:xfrm>
          <a:prstGeom prst="rect">
            <a:avLst/>
          </a:prstGeom>
          <a:noFill/>
        </p:spPr>
        <p:txBody>
          <a:bodyPr wrap="square" rtlCol="0">
            <a:spAutoFit/>
          </a:bodyPr>
          <a:lstStyle/>
          <a:p>
            <a:pPr algn="l"/>
            <a:r>
              <a:rPr lang="en-US" sz="1100" dirty="0"/>
              <a:t>Multipurpose table with </a:t>
            </a:r>
          </a:p>
          <a:p>
            <a:pPr algn="l"/>
            <a:r>
              <a:rPr lang="en-US" sz="1100" dirty="0"/>
              <a:t>cut-out for power socket</a:t>
            </a:r>
          </a:p>
        </p:txBody>
      </p:sp>
      <p:pic>
        <p:nvPicPr>
          <p:cNvPr id="27" name="Picture 26">
            <a:extLst>
              <a:ext uri="{FF2B5EF4-FFF2-40B4-BE49-F238E27FC236}">
                <a16:creationId xmlns:a16="http://schemas.microsoft.com/office/drawing/2014/main" id="{33F890DE-2F20-FCA5-9897-F762D44AFCA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85553" y="1712887"/>
            <a:ext cx="1826827" cy="1826827"/>
          </a:xfrm>
          <a:prstGeom prst="rect">
            <a:avLst/>
          </a:prstGeom>
        </p:spPr>
      </p:pic>
      <p:pic>
        <p:nvPicPr>
          <p:cNvPr id="28" name="Picture 27">
            <a:extLst>
              <a:ext uri="{FF2B5EF4-FFF2-40B4-BE49-F238E27FC236}">
                <a16:creationId xmlns:a16="http://schemas.microsoft.com/office/drawing/2014/main" id="{84051097-695A-51CF-1ED7-0B08F24695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85553" y="4230526"/>
            <a:ext cx="1826827" cy="1826827"/>
          </a:xfrm>
          <a:prstGeom prst="rect">
            <a:avLst/>
          </a:prstGeom>
        </p:spPr>
      </p:pic>
      <p:pic>
        <p:nvPicPr>
          <p:cNvPr id="2" name="Picture 1">
            <a:extLst>
              <a:ext uri="{FF2B5EF4-FFF2-40B4-BE49-F238E27FC236}">
                <a16:creationId xmlns:a16="http://schemas.microsoft.com/office/drawing/2014/main" id="{02C9A738-73CD-F772-8D06-D576FF1E9F4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8049"/>
          <a:stretch/>
        </p:blipFill>
        <p:spPr>
          <a:xfrm>
            <a:off x="7108660" y="4718512"/>
            <a:ext cx="1395046" cy="1143250"/>
          </a:xfrm>
          <a:prstGeom prst="rect">
            <a:avLst/>
          </a:prstGeom>
        </p:spPr>
      </p:pic>
      <p:pic>
        <p:nvPicPr>
          <p:cNvPr id="4" name="Picture 3">
            <a:extLst>
              <a:ext uri="{FF2B5EF4-FFF2-40B4-BE49-F238E27FC236}">
                <a16:creationId xmlns:a16="http://schemas.microsoft.com/office/drawing/2014/main" id="{8115B090-B1B9-F545-6B4B-AE7CF107F0B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8049"/>
          <a:stretch/>
        </p:blipFill>
        <p:spPr>
          <a:xfrm>
            <a:off x="7108660" y="2967613"/>
            <a:ext cx="1395046" cy="1143250"/>
          </a:xfrm>
          <a:prstGeom prst="rect">
            <a:avLst/>
          </a:prstGeom>
        </p:spPr>
      </p:pic>
    </p:spTree>
    <p:extLst>
      <p:ext uri="{BB962C8B-B14F-4D97-AF65-F5344CB8AC3E}">
        <p14:creationId xmlns:p14="http://schemas.microsoft.com/office/powerpoint/2010/main" val="467007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F0207-A12F-7609-E8E6-E2F2C9F202FB}"/>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C7F3B7DB-A1AF-0201-ED1C-F81E5D2EBB4A}"/>
              </a:ext>
            </a:extLst>
          </p:cNvPr>
          <p:cNvGraphicFramePr>
            <a:graphicFrameLocks noGrp="1"/>
          </p:cNvGraphicFramePr>
          <p:nvPr>
            <p:extLst>
              <p:ext uri="{D42A27DB-BD31-4B8C-83A1-F6EECF244321}">
                <p14:modId xmlns:p14="http://schemas.microsoft.com/office/powerpoint/2010/main" val="3763939831"/>
              </p:ext>
            </p:extLst>
          </p:nvPr>
        </p:nvGraphicFramePr>
        <p:xfrm>
          <a:off x="0" y="1273215"/>
          <a:ext cx="12191999" cy="5584783"/>
        </p:xfrm>
        <a:graphic>
          <a:graphicData uri="http://schemas.openxmlformats.org/drawingml/2006/table">
            <a:tbl>
              <a:tblPr firstRow="1" bandRow="1">
                <a:tableStyleId>{2D5ABB26-0587-4C30-8999-92F81FD0307C}</a:tableStyleId>
              </a:tblPr>
              <a:tblGrid>
                <a:gridCol w="4151661">
                  <a:extLst>
                    <a:ext uri="{9D8B030D-6E8A-4147-A177-3AD203B41FA5}">
                      <a16:colId xmlns:a16="http://schemas.microsoft.com/office/drawing/2014/main" val="3837472400"/>
                    </a:ext>
                  </a:extLst>
                </a:gridCol>
                <a:gridCol w="918279">
                  <a:extLst>
                    <a:ext uri="{9D8B030D-6E8A-4147-A177-3AD203B41FA5}">
                      <a16:colId xmlns:a16="http://schemas.microsoft.com/office/drawing/2014/main" val="440844963"/>
                    </a:ext>
                  </a:extLst>
                </a:gridCol>
                <a:gridCol w="814812">
                  <a:extLst>
                    <a:ext uri="{9D8B030D-6E8A-4147-A177-3AD203B41FA5}">
                      <a16:colId xmlns:a16="http://schemas.microsoft.com/office/drawing/2014/main" val="2413133631"/>
                    </a:ext>
                  </a:extLst>
                </a:gridCol>
                <a:gridCol w="866546">
                  <a:extLst>
                    <a:ext uri="{9D8B030D-6E8A-4147-A177-3AD203B41FA5}">
                      <a16:colId xmlns:a16="http://schemas.microsoft.com/office/drawing/2014/main" val="309813487"/>
                    </a:ext>
                  </a:extLst>
                </a:gridCol>
                <a:gridCol w="2121097">
                  <a:extLst>
                    <a:ext uri="{9D8B030D-6E8A-4147-A177-3AD203B41FA5}">
                      <a16:colId xmlns:a16="http://schemas.microsoft.com/office/drawing/2014/main" val="3146587560"/>
                    </a:ext>
                  </a:extLst>
                </a:gridCol>
                <a:gridCol w="3319604">
                  <a:extLst>
                    <a:ext uri="{9D8B030D-6E8A-4147-A177-3AD203B41FA5}">
                      <a16:colId xmlns:a16="http://schemas.microsoft.com/office/drawing/2014/main" val="1071269182"/>
                    </a:ext>
                  </a:extLst>
                </a:gridCol>
              </a:tblGrid>
              <a:tr h="415222">
                <a:tc>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W</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D</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H</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r>
                        <a:rPr lang="en-US" sz="1400" dirty="0"/>
                        <a:t>Leg type</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r>
                        <a:rPr lang="en-US" sz="1400" dirty="0"/>
                        <a:t>Electric solutions</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798557215"/>
                  </a:ext>
                </a:extLst>
              </a:tr>
              <a:tr h="998689">
                <a:tc rowSpan="2">
                  <a:txBody>
                    <a:bodyPr/>
                    <a:lstStyle/>
                    <a:p>
                      <a:pPr algn="l"/>
                      <a:endParaRPr lang="en-US" sz="1100" dirty="0"/>
                    </a:p>
                  </a:txBody>
                  <a:tcPr anchor="b">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1680 (</a:t>
                      </a:r>
                      <a:r>
                        <a:rPr lang="fr-FR" sz="1200" b="1" dirty="0"/>
                        <a:t>1600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r>
                        <a:rPr lang="fr-FR" sz="1200" b="1" dirty="0"/>
                        <a:t>1000</a:t>
                      </a:r>
                    </a:p>
                  </a:txBody>
                  <a:tcPr anchor="ctr">
                    <a:lnL w="12700" cap="flat" cmpd="sng" algn="ctr">
                      <a:solidFill>
                        <a:srgbClr val="9C9C9C"/>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2">
                  <a:txBody>
                    <a:bodyPr/>
                    <a:lstStyle/>
                    <a:p>
                      <a:pPr algn="ctr"/>
                      <a:r>
                        <a:rPr lang="fr-FR" sz="1200" dirty="0"/>
                        <a:t>1940 (</a:t>
                      </a:r>
                      <a:r>
                        <a:rPr lang="fr-FR" sz="1200" b="1" dirty="0"/>
                        <a:t>740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endParaRPr lang="lt-LT" sz="32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r>
                        <a:rPr lang="lt-LT" sz="2800" b="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1096284211"/>
                  </a:ext>
                </a:extLst>
              </a:tr>
              <a:tr h="88315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1880 (</a:t>
                      </a:r>
                      <a:r>
                        <a:rPr lang="fr-FR" sz="1200" b="1" dirty="0"/>
                        <a:t>1800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963001268"/>
                  </a:ext>
                </a:extLst>
              </a:tr>
              <a:tr h="934249">
                <a:tc rowSpan="4">
                  <a:txBody>
                    <a:bodyPr/>
                    <a:lstStyle/>
                    <a:p>
                      <a:pPr algn="l"/>
                      <a:endParaRPr lang="en-US" sz="1100" dirty="0"/>
                    </a:p>
                  </a:txBody>
                  <a:tcPr anchor="b">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1680 (</a:t>
                      </a:r>
                      <a:r>
                        <a:rPr lang="fr-FR" sz="1200" b="1" dirty="0"/>
                        <a:t>1600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lt-LT"/>
                    </a:p>
                  </a:txBody>
                  <a:tcPr/>
                </a:tc>
                <a:tc rowSpan="2">
                  <a:txBody>
                    <a:bodyPr/>
                    <a:lstStyle/>
                    <a:p>
                      <a:pPr algn="ctr"/>
                      <a:r>
                        <a:rPr lang="fr-FR" sz="1200" dirty="0"/>
                        <a:t>1940 (</a:t>
                      </a:r>
                      <a:r>
                        <a:rPr lang="fr-FR" sz="1200" b="1" dirty="0"/>
                        <a:t>900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2727845954"/>
                  </a:ext>
                </a:extLst>
              </a:tr>
              <a:tr h="791339">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1880 (</a:t>
                      </a:r>
                      <a:r>
                        <a:rPr lang="fr-FR" sz="1200" b="1" dirty="0"/>
                        <a:t>1800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1291400735"/>
                  </a:ext>
                </a:extLst>
              </a:tr>
              <a:tr h="80161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1680 (</a:t>
                      </a:r>
                      <a:r>
                        <a:rPr lang="fr-FR" sz="1200" b="1" dirty="0"/>
                        <a:t>1600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2">
                  <a:txBody>
                    <a:bodyPr/>
                    <a:lstStyle/>
                    <a:p>
                      <a:pPr algn="ctr"/>
                      <a:r>
                        <a:rPr lang="fr-FR" sz="1200" dirty="0"/>
                        <a:t>1940 (</a:t>
                      </a:r>
                      <a:r>
                        <a:rPr lang="fr-FR" sz="1200" b="1" dirty="0"/>
                        <a:t>1050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790210950"/>
                  </a:ext>
                </a:extLst>
              </a:tr>
              <a:tr h="76050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1880 (</a:t>
                      </a:r>
                      <a:r>
                        <a:rPr lang="fr-FR" sz="1200" b="1" dirty="0"/>
                        <a:t>1800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990345136"/>
                  </a:ext>
                </a:extLst>
              </a:tr>
            </a:tbl>
          </a:graphicData>
        </a:graphic>
      </p:graphicFrame>
      <p:pic>
        <p:nvPicPr>
          <p:cNvPr id="3" name="Picture 2">
            <a:extLst>
              <a:ext uri="{FF2B5EF4-FFF2-40B4-BE49-F238E27FC236}">
                <a16:creationId xmlns:a16="http://schemas.microsoft.com/office/drawing/2014/main" id="{6D05D075-F14A-3464-A162-5E80E42F61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5553" y="1712887"/>
            <a:ext cx="1826827" cy="1826827"/>
          </a:xfrm>
          <a:prstGeom prst="rect">
            <a:avLst/>
          </a:prstGeom>
        </p:spPr>
      </p:pic>
      <p:pic>
        <p:nvPicPr>
          <p:cNvPr id="6" name="Picture 5">
            <a:extLst>
              <a:ext uri="{FF2B5EF4-FFF2-40B4-BE49-F238E27FC236}">
                <a16:creationId xmlns:a16="http://schemas.microsoft.com/office/drawing/2014/main" id="{95EB0D4D-8A55-EB2A-5750-AC9980861E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5553" y="4226388"/>
            <a:ext cx="1826827" cy="1826827"/>
          </a:xfrm>
          <a:prstGeom prst="rect">
            <a:avLst/>
          </a:prstGeom>
        </p:spPr>
      </p:pic>
      <p:sp>
        <p:nvSpPr>
          <p:cNvPr id="7" name="Text Placeholder 3">
            <a:extLst>
              <a:ext uri="{FF2B5EF4-FFF2-40B4-BE49-F238E27FC236}">
                <a16:creationId xmlns:a16="http://schemas.microsoft.com/office/drawing/2014/main" id="{16554983-8B2D-C979-E843-6B3143CCD779}"/>
              </a:ext>
            </a:extLst>
          </p:cNvPr>
          <p:cNvSpPr txBox="1">
            <a:spLocks/>
          </p:cNvSpPr>
          <p:nvPr/>
        </p:nvSpPr>
        <p:spPr>
          <a:xfrm>
            <a:off x="236878" y="248830"/>
            <a:ext cx="6146559"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Visuelt Pro Light" panose="020B0303040202040104" pitchFamily="34" charset="0"/>
              <a:buNone/>
              <a:tabLst/>
              <a:defRPr/>
            </a:pPr>
            <a:r>
              <a:rPr kumimoji="0" lang="lt-LT" sz="1100" b="0" i="0" u="none" strike="noStrike" kern="1200" cap="none" spc="0" normalizeH="0" baseline="0" noProof="0" dirty="0">
                <a:ln>
                  <a:noFill/>
                </a:ln>
                <a:solidFill>
                  <a:srgbClr val="000000"/>
                </a:solidFill>
                <a:effectLst/>
                <a:uLnTx/>
                <a:uFillTx/>
                <a:latin typeface="Visuelt Pro Light"/>
                <a:ea typeface="+mn-ea"/>
                <a:cs typeface="+mn-cs"/>
              </a:rPr>
              <a:t>ROUND Multipurpose supplementary units for  </a:t>
            </a:r>
            <a:r>
              <a:rPr kumimoji="0" lang="en-US" sz="1100" b="0" i="0" u="none" strike="noStrike" kern="1200" cap="none" spc="0" normalizeH="0" baseline="0" noProof="0" dirty="0">
                <a:ln>
                  <a:noFill/>
                </a:ln>
                <a:solidFill>
                  <a:srgbClr val="000000"/>
                </a:solidFill>
                <a:effectLst/>
                <a:uLnTx/>
                <a:uFillTx/>
                <a:latin typeface="Visuelt Pro Light"/>
                <a:ea typeface="+mn-ea"/>
                <a:cs typeface="+mn-cs"/>
              </a:rPr>
              <a:t>1000 mm depth tables</a:t>
            </a:r>
          </a:p>
        </p:txBody>
      </p:sp>
      <p:sp>
        <p:nvSpPr>
          <p:cNvPr id="24" name="TextBox 23">
            <a:extLst>
              <a:ext uri="{FF2B5EF4-FFF2-40B4-BE49-F238E27FC236}">
                <a16:creationId xmlns:a16="http://schemas.microsoft.com/office/drawing/2014/main" id="{52EC565B-7C86-A4B0-C7E5-5A404ACD0AEB}"/>
              </a:ext>
            </a:extLst>
          </p:cNvPr>
          <p:cNvSpPr txBox="1"/>
          <p:nvPr/>
        </p:nvSpPr>
        <p:spPr>
          <a:xfrm>
            <a:off x="2028843" y="5093502"/>
            <a:ext cx="1914073" cy="430887"/>
          </a:xfrm>
          <a:prstGeom prst="rect">
            <a:avLst/>
          </a:prstGeom>
          <a:noFill/>
        </p:spPr>
        <p:txBody>
          <a:bodyPr wrap="square" rtlCol="0">
            <a:spAutoFit/>
          </a:bodyPr>
          <a:lstStyle/>
          <a:p>
            <a:r>
              <a:rPr lang="en-US" sz="1100" dirty="0"/>
              <a:t>Supplementary unit </a:t>
            </a:r>
          </a:p>
          <a:p>
            <a:r>
              <a:rPr lang="en-US" sz="1100" dirty="0"/>
              <a:t>for high multipurpose table</a:t>
            </a:r>
          </a:p>
        </p:txBody>
      </p:sp>
      <p:sp>
        <p:nvSpPr>
          <p:cNvPr id="25" name="TextBox 24">
            <a:extLst>
              <a:ext uri="{FF2B5EF4-FFF2-40B4-BE49-F238E27FC236}">
                <a16:creationId xmlns:a16="http://schemas.microsoft.com/office/drawing/2014/main" id="{FE17DC44-ACD2-380F-ED3C-AD28B3864E3F}"/>
              </a:ext>
            </a:extLst>
          </p:cNvPr>
          <p:cNvSpPr txBox="1"/>
          <p:nvPr/>
        </p:nvSpPr>
        <p:spPr>
          <a:xfrm>
            <a:off x="2028843" y="2466587"/>
            <a:ext cx="1914073" cy="430887"/>
          </a:xfrm>
          <a:prstGeom prst="rect">
            <a:avLst/>
          </a:prstGeom>
          <a:noFill/>
        </p:spPr>
        <p:txBody>
          <a:bodyPr wrap="square" rtlCol="0">
            <a:spAutoFit/>
          </a:bodyPr>
          <a:lstStyle/>
          <a:p>
            <a:r>
              <a:rPr lang="en-US" sz="1100" dirty="0"/>
              <a:t>Supplementary unit </a:t>
            </a:r>
          </a:p>
          <a:p>
            <a:r>
              <a:rPr lang="en-US" sz="1100" dirty="0"/>
              <a:t>for multipurpose table </a:t>
            </a:r>
          </a:p>
        </p:txBody>
      </p:sp>
      <p:pic>
        <p:nvPicPr>
          <p:cNvPr id="11" name="Picture 10">
            <a:extLst>
              <a:ext uri="{FF2B5EF4-FFF2-40B4-BE49-F238E27FC236}">
                <a16:creationId xmlns:a16="http://schemas.microsoft.com/office/drawing/2014/main" id="{943A08B0-3556-AF9B-256A-9ED919424D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9"/>
          <a:stretch/>
        </p:blipFill>
        <p:spPr>
          <a:xfrm>
            <a:off x="7115901" y="3654763"/>
            <a:ext cx="1395046" cy="1143250"/>
          </a:xfrm>
          <a:prstGeom prst="rect">
            <a:avLst/>
          </a:prstGeom>
        </p:spPr>
      </p:pic>
    </p:spTree>
    <p:extLst>
      <p:ext uri="{BB962C8B-B14F-4D97-AF65-F5344CB8AC3E}">
        <p14:creationId xmlns:p14="http://schemas.microsoft.com/office/powerpoint/2010/main" val="2753332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F0207-A12F-7609-E8E6-E2F2C9F202FB}"/>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C7F3B7DB-A1AF-0201-ED1C-F81E5D2EBB4A}"/>
              </a:ext>
            </a:extLst>
          </p:cNvPr>
          <p:cNvGraphicFramePr>
            <a:graphicFrameLocks noGrp="1"/>
          </p:cNvGraphicFramePr>
          <p:nvPr>
            <p:extLst>
              <p:ext uri="{D42A27DB-BD31-4B8C-83A1-F6EECF244321}">
                <p14:modId xmlns:p14="http://schemas.microsoft.com/office/powerpoint/2010/main" val="947748024"/>
              </p:ext>
            </p:extLst>
          </p:nvPr>
        </p:nvGraphicFramePr>
        <p:xfrm>
          <a:off x="0" y="1273215"/>
          <a:ext cx="12191999" cy="5584783"/>
        </p:xfrm>
        <a:graphic>
          <a:graphicData uri="http://schemas.openxmlformats.org/drawingml/2006/table">
            <a:tbl>
              <a:tblPr firstRow="1" bandRow="1">
                <a:tableStyleId>{2D5ABB26-0587-4C30-8999-92F81FD0307C}</a:tableStyleId>
              </a:tblPr>
              <a:tblGrid>
                <a:gridCol w="4151661">
                  <a:extLst>
                    <a:ext uri="{9D8B030D-6E8A-4147-A177-3AD203B41FA5}">
                      <a16:colId xmlns:a16="http://schemas.microsoft.com/office/drawing/2014/main" val="3837472400"/>
                    </a:ext>
                  </a:extLst>
                </a:gridCol>
                <a:gridCol w="918279">
                  <a:extLst>
                    <a:ext uri="{9D8B030D-6E8A-4147-A177-3AD203B41FA5}">
                      <a16:colId xmlns:a16="http://schemas.microsoft.com/office/drawing/2014/main" val="440844963"/>
                    </a:ext>
                  </a:extLst>
                </a:gridCol>
                <a:gridCol w="814812">
                  <a:extLst>
                    <a:ext uri="{9D8B030D-6E8A-4147-A177-3AD203B41FA5}">
                      <a16:colId xmlns:a16="http://schemas.microsoft.com/office/drawing/2014/main" val="2413133631"/>
                    </a:ext>
                  </a:extLst>
                </a:gridCol>
                <a:gridCol w="866546">
                  <a:extLst>
                    <a:ext uri="{9D8B030D-6E8A-4147-A177-3AD203B41FA5}">
                      <a16:colId xmlns:a16="http://schemas.microsoft.com/office/drawing/2014/main" val="309813487"/>
                    </a:ext>
                  </a:extLst>
                </a:gridCol>
                <a:gridCol w="2121097">
                  <a:extLst>
                    <a:ext uri="{9D8B030D-6E8A-4147-A177-3AD203B41FA5}">
                      <a16:colId xmlns:a16="http://schemas.microsoft.com/office/drawing/2014/main" val="3146587560"/>
                    </a:ext>
                  </a:extLst>
                </a:gridCol>
                <a:gridCol w="3319604">
                  <a:extLst>
                    <a:ext uri="{9D8B030D-6E8A-4147-A177-3AD203B41FA5}">
                      <a16:colId xmlns:a16="http://schemas.microsoft.com/office/drawing/2014/main" val="1071269182"/>
                    </a:ext>
                  </a:extLst>
                </a:gridCol>
              </a:tblGrid>
              <a:tr h="415222">
                <a:tc>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W</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D</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H</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r>
                        <a:rPr lang="en-US" sz="1400" dirty="0"/>
                        <a:t>Leg type</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r>
                        <a:rPr lang="en-US" sz="1400" dirty="0"/>
                        <a:t>Electric solutions</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798557215"/>
                  </a:ext>
                </a:extLst>
              </a:tr>
              <a:tr h="998689">
                <a:tc rowSpan="2">
                  <a:txBody>
                    <a:bodyPr/>
                    <a:lstStyle/>
                    <a:p>
                      <a:pPr algn="l"/>
                      <a:endParaRPr lang="en-US" sz="1100" dirty="0"/>
                    </a:p>
                  </a:txBody>
                  <a:tcPr anchor="b">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1680 (</a:t>
                      </a:r>
                      <a:r>
                        <a:rPr lang="fr-FR" sz="1200" b="1" dirty="0"/>
                        <a:t>1600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r>
                        <a:rPr lang="fr-FR" sz="1200" b="1" dirty="0"/>
                        <a:t>1000</a:t>
                      </a:r>
                    </a:p>
                  </a:txBody>
                  <a:tcPr anchor="ctr">
                    <a:lnL w="12700" cap="flat" cmpd="sng" algn="ctr">
                      <a:solidFill>
                        <a:srgbClr val="9C9C9C"/>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2">
                  <a:txBody>
                    <a:bodyPr/>
                    <a:lstStyle/>
                    <a:p>
                      <a:pPr algn="ctr"/>
                      <a:r>
                        <a:rPr lang="fr-FR" sz="1200" dirty="0"/>
                        <a:t>1940 (</a:t>
                      </a:r>
                      <a:r>
                        <a:rPr lang="fr-FR" sz="1200" b="1" dirty="0"/>
                        <a:t>740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endParaRPr lang="lt-LT" sz="32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endParaRPr lang="lt-LT" sz="2800" b="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1096284211"/>
                  </a:ext>
                </a:extLst>
              </a:tr>
              <a:tr h="88315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1880 (</a:t>
                      </a:r>
                      <a:r>
                        <a:rPr lang="fr-FR" sz="1200" b="1" dirty="0"/>
                        <a:t>1800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963001268"/>
                  </a:ext>
                </a:extLst>
              </a:tr>
              <a:tr h="934249">
                <a:tc rowSpan="4">
                  <a:txBody>
                    <a:bodyPr/>
                    <a:lstStyle/>
                    <a:p>
                      <a:pPr algn="l"/>
                      <a:endParaRPr lang="en-US" sz="1100" dirty="0"/>
                    </a:p>
                  </a:txBody>
                  <a:tcPr anchor="b">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1680 (</a:t>
                      </a:r>
                      <a:r>
                        <a:rPr lang="fr-FR" sz="1200" b="1" dirty="0"/>
                        <a:t>1600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lt-LT"/>
                    </a:p>
                  </a:txBody>
                  <a:tcPr/>
                </a:tc>
                <a:tc rowSpan="2">
                  <a:txBody>
                    <a:bodyPr/>
                    <a:lstStyle/>
                    <a:p>
                      <a:pPr algn="ctr"/>
                      <a:r>
                        <a:rPr lang="fr-FR" sz="1200" dirty="0"/>
                        <a:t>1940 (</a:t>
                      </a:r>
                      <a:r>
                        <a:rPr lang="fr-FR" sz="1200" b="1" dirty="0"/>
                        <a:t>900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2727845954"/>
                  </a:ext>
                </a:extLst>
              </a:tr>
              <a:tr h="791339">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1880 (</a:t>
                      </a:r>
                      <a:r>
                        <a:rPr lang="fr-FR" sz="1200" b="1" dirty="0"/>
                        <a:t>1800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1291400735"/>
                  </a:ext>
                </a:extLst>
              </a:tr>
              <a:tr h="80161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1680 (</a:t>
                      </a:r>
                      <a:r>
                        <a:rPr lang="fr-FR" sz="1200" b="1" dirty="0"/>
                        <a:t>1600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2">
                  <a:txBody>
                    <a:bodyPr/>
                    <a:lstStyle/>
                    <a:p>
                      <a:pPr algn="ctr"/>
                      <a:r>
                        <a:rPr lang="fr-FR" sz="1200" dirty="0"/>
                        <a:t>1940 (</a:t>
                      </a:r>
                      <a:r>
                        <a:rPr lang="fr-FR" sz="1200" b="1" dirty="0"/>
                        <a:t>1050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790210950"/>
                  </a:ext>
                </a:extLst>
              </a:tr>
              <a:tr h="76050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fr-FR" sz="1200" dirty="0"/>
                        <a:t>1880 (</a:t>
                      </a:r>
                      <a:r>
                        <a:rPr lang="fr-FR" sz="1200" b="1" dirty="0"/>
                        <a:t>1800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990345136"/>
                  </a:ext>
                </a:extLst>
              </a:tr>
            </a:tbl>
          </a:graphicData>
        </a:graphic>
      </p:graphicFrame>
      <p:pic>
        <p:nvPicPr>
          <p:cNvPr id="27" name="Picture 26">
            <a:extLst>
              <a:ext uri="{FF2B5EF4-FFF2-40B4-BE49-F238E27FC236}">
                <a16:creationId xmlns:a16="http://schemas.microsoft.com/office/drawing/2014/main" id="{2337DED4-E5A7-0688-D8EC-FF2F5AC47EC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5553" y="1712887"/>
            <a:ext cx="1826827" cy="1826827"/>
          </a:xfrm>
          <a:prstGeom prst="rect">
            <a:avLst/>
          </a:prstGeom>
        </p:spPr>
      </p:pic>
      <p:pic>
        <p:nvPicPr>
          <p:cNvPr id="28" name="Picture 27">
            <a:extLst>
              <a:ext uri="{FF2B5EF4-FFF2-40B4-BE49-F238E27FC236}">
                <a16:creationId xmlns:a16="http://schemas.microsoft.com/office/drawing/2014/main" id="{CD6017B3-8D9C-B47D-79BC-A4CA91CA32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5553" y="4226388"/>
            <a:ext cx="1826827" cy="1826827"/>
          </a:xfrm>
          <a:prstGeom prst="rect">
            <a:avLst/>
          </a:prstGeom>
        </p:spPr>
      </p:pic>
      <p:sp>
        <p:nvSpPr>
          <p:cNvPr id="7" name="Text Placeholder 3">
            <a:extLst>
              <a:ext uri="{FF2B5EF4-FFF2-40B4-BE49-F238E27FC236}">
                <a16:creationId xmlns:a16="http://schemas.microsoft.com/office/drawing/2014/main" id="{16554983-8B2D-C979-E843-6B3143CCD779}"/>
              </a:ext>
            </a:extLst>
          </p:cNvPr>
          <p:cNvSpPr txBox="1">
            <a:spLocks/>
          </p:cNvSpPr>
          <p:nvPr/>
        </p:nvSpPr>
        <p:spPr>
          <a:xfrm>
            <a:off x="236878" y="248830"/>
            <a:ext cx="6146559"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Visuelt Pro Light" panose="020B0303040202040104" pitchFamily="34" charset="0"/>
              <a:buNone/>
              <a:tabLst/>
              <a:defRPr/>
            </a:pPr>
            <a:r>
              <a:rPr kumimoji="0" lang="lt-LT" sz="1100" b="0" i="0" u="none" strike="noStrike" kern="1200" cap="none" spc="0" normalizeH="0" baseline="0" noProof="0" dirty="0">
                <a:ln>
                  <a:noFill/>
                </a:ln>
                <a:solidFill>
                  <a:srgbClr val="000000"/>
                </a:solidFill>
                <a:effectLst/>
                <a:uLnTx/>
                <a:uFillTx/>
                <a:latin typeface="Visuelt Pro Light"/>
                <a:ea typeface="+mn-ea"/>
                <a:cs typeface="+mn-cs"/>
              </a:rPr>
              <a:t>ROUND Multipurpose supplementary units with cut-out for power sockets for  </a:t>
            </a:r>
            <a:r>
              <a:rPr kumimoji="0" lang="en-US" sz="1100" b="0" i="0" u="none" strike="noStrike" kern="1200" cap="none" spc="0" normalizeH="0" baseline="0" noProof="0" dirty="0">
                <a:ln>
                  <a:noFill/>
                </a:ln>
                <a:solidFill>
                  <a:srgbClr val="000000"/>
                </a:solidFill>
                <a:effectLst/>
                <a:uLnTx/>
                <a:uFillTx/>
                <a:latin typeface="Visuelt Pro Light"/>
                <a:ea typeface="+mn-ea"/>
                <a:cs typeface="+mn-cs"/>
              </a:rPr>
              <a:t>1000 mm depth tables</a:t>
            </a:r>
          </a:p>
        </p:txBody>
      </p:sp>
      <p:sp>
        <p:nvSpPr>
          <p:cNvPr id="24" name="TextBox 23">
            <a:extLst>
              <a:ext uri="{FF2B5EF4-FFF2-40B4-BE49-F238E27FC236}">
                <a16:creationId xmlns:a16="http://schemas.microsoft.com/office/drawing/2014/main" id="{52EC565B-7C86-A4B0-C7E5-5A404ACD0AEB}"/>
              </a:ext>
            </a:extLst>
          </p:cNvPr>
          <p:cNvSpPr txBox="1"/>
          <p:nvPr/>
        </p:nvSpPr>
        <p:spPr>
          <a:xfrm>
            <a:off x="2028843" y="5093502"/>
            <a:ext cx="1914073" cy="600164"/>
          </a:xfrm>
          <a:prstGeom prst="rect">
            <a:avLst/>
          </a:prstGeom>
          <a:noFill/>
        </p:spPr>
        <p:txBody>
          <a:bodyPr wrap="square" rtlCol="0">
            <a:spAutoFit/>
          </a:bodyPr>
          <a:lstStyle/>
          <a:p>
            <a:r>
              <a:rPr lang="en-US" sz="1100" dirty="0"/>
              <a:t>Supplementary unit for </a:t>
            </a:r>
          </a:p>
          <a:p>
            <a:r>
              <a:rPr lang="en-US" sz="1100" dirty="0"/>
              <a:t>high multipurpose table with </a:t>
            </a:r>
          </a:p>
          <a:p>
            <a:r>
              <a:rPr lang="en-US" sz="1100" dirty="0"/>
              <a:t>cut-out for power socket</a:t>
            </a:r>
          </a:p>
        </p:txBody>
      </p:sp>
      <p:sp>
        <p:nvSpPr>
          <p:cNvPr id="25" name="TextBox 24">
            <a:extLst>
              <a:ext uri="{FF2B5EF4-FFF2-40B4-BE49-F238E27FC236}">
                <a16:creationId xmlns:a16="http://schemas.microsoft.com/office/drawing/2014/main" id="{FE17DC44-ACD2-380F-ED3C-AD28B3864E3F}"/>
              </a:ext>
            </a:extLst>
          </p:cNvPr>
          <p:cNvSpPr txBox="1"/>
          <p:nvPr/>
        </p:nvSpPr>
        <p:spPr>
          <a:xfrm>
            <a:off x="2028843" y="2466587"/>
            <a:ext cx="1914073" cy="600164"/>
          </a:xfrm>
          <a:prstGeom prst="rect">
            <a:avLst/>
          </a:prstGeom>
          <a:noFill/>
        </p:spPr>
        <p:txBody>
          <a:bodyPr wrap="square" rtlCol="0">
            <a:spAutoFit/>
          </a:bodyPr>
          <a:lstStyle/>
          <a:p>
            <a:r>
              <a:rPr lang="en-US" sz="1100" dirty="0"/>
              <a:t>Supplementary unit for </a:t>
            </a:r>
          </a:p>
          <a:p>
            <a:r>
              <a:rPr lang="en-US" sz="1100" dirty="0"/>
              <a:t>multipurpose table with </a:t>
            </a:r>
          </a:p>
          <a:p>
            <a:r>
              <a:rPr lang="en-US" sz="1100" dirty="0"/>
              <a:t>cut-out for power socket</a:t>
            </a:r>
          </a:p>
        </p:txBody>
      </p:sp>
      <p:pic>
        <p:nvPicPr>
          <p:cNvPr id="2" name="Picture 1">
            <a:extLst>
              <a:ext uri="{FF2B5EF4-FFF2-40B4-BE49-F238E27FC236}">
                <a16:creationId xmlns:a16="http://schemas.microsoft.com/office/drawing/2014/main" id="{07A91E7A-F90C-AA49-34EC-425229A35B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9"/>
          <a:stretch/>
        </p:blipFill>
        <p:spPr>
          <a:xfrm>
            <a:off x="7115901" y="3654763"/>
            <a:ext cx="1395046" cy="1143250"/>
          </a:xfrm>
          <a:prstGeom prst="rect">
            <a:avLst/>
          </a:prstGeom>
        </p:spPr>
      </p:pic>
      <p:pic>
        <p:nvPicPr>
          <p:cNvPr id="3" name="Picture 2">
            <a:extLst>
              <a:ext uri="{FF2B5EF4-FFF2-40B4-BE49-F238E27FC236}">
                <a16:creationId xmlns:a16="http://schemas.microsoft.com/office/drawing/2014/main" id="{CC436D46-D36D-AED4-DC63-5CE975843A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266" t="16492" r="8241" b="12938"/>
          <a:stretch>
            <a:fillRect/>
          </a:stretch>
        </p:blipFill>
        <p:spPr bwMode="auto">
          <a:xfrm>
            <a:off x="10647376" y="2061135"/>
            <a:ext cx="55626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4C7D766-27CF-C913-53AB-5E0619C877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158" t="16544" r="7385" b="13293"/>
          <a:stretch>
            <a:fillRect/>
          </a:stretch>
        </p:blipFill>
        <p:spPr bwMode="auto">
          <a:xfrm>
            <a:off x="9219993" y="2075982"/>
            <a:ext cx="518160" cy="51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71CCE49-A84E-4B63-86E4-1A0E84406D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83281" y="3733809"/>
            <a:ext cx="900469" cy="51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075B52D-2684-3714-0E5E-39F4BEF1B46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7971" b="-2"/>
          <a:stretch>
            <a:fillRect/>
          </a:stretch>
        </p:blipFill>
        <p:spPr bwMode="auto">
          <a:xfrm>
            <a:off x="9172543" y="3422229"/>
            <a:ext cx="662475" cy="86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C81D9B0-FF6B-4E4D-6FDC-8D4021520C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2543" y="5839893"/>
            <a:ext cx="769721" cy="449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D14394E-D8E4-F9A1-8EEF-0031480A742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72543" y="4792577"/>
            <a:ext cx="899160" cy="50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6EFF6DEA-E73B-77AB-0F06-FABDD85074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54056" y="4807585"/>
            <a:ext cx="899160" cy="44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C8AC8ADA-4515-7AEF-ACB2-469DC2BA82C8}"/>
              </a:ext>
            </a:extLst>
          </p:cNvPr>
          <p:cNvSpPr txBox="1"/>
          <p:nvPr/>
        </p:nvSpPr>
        <p:spPr>
          <a:xfrm>
            <a:off x="9127338" y="2682031"/>
            <a:ext cx="1226216" cy="261610"/>
          </a:xfrm>
          <a:prstGeom prst="rect">
            <a:avLst/>
          </a:prstGeom>
          <a:noFill/>
        </p:spPr>
        <p:txBody>
          <a:bodyPr wrap="square" rtlCol="0">
            <a:spAutoFit/>
          </a:bodyPr>
          <a:lstStyle/>
          <a:p>
            <a:r>
              <a:rPr lang="en-US" sz="1100" dirty="0"/>
              <a:t>AC power socket</a:t>
            </a:r>
          </a:p>
        </p:txBody>
      </p:sp>
      <p:sp>
        <p:nvSpPr>
          <p:cNvPr id="32" name="TextBox 31">
            <a:extLst>
              <a:ext uri="{FF2B5EF4-FFF2-40B4-BE49-F238E27FC236}">
                <a16:creationId xmlns:a16="http://schemas.microsoft.com/office/drawing/2014/main" id="{84F511A5-F036-8D15-FE81-24B1909D8C41}"/>
              </a:ext>
            </a:extLst>
          </p:cNvPr>
          <p:cNvSpPr txBox="1"/>
          <p:nvPr/>
        </p:nvSpPr>
        <p:spPr>
          <a:xfrm>
            <a:off x="10584665" y="2662363"/>
            <a:ext cx="1379950" cy="769441"/>
          </a:xfrm>
          <a:prstGeom prst="rect">
            <a:avLst/>
          </a:prstGeom>
          <a:noFill/>
        </p:spPr>
        <p:txBody>
          <a:bodyPr wrap="square" rtlCol="0">
            <a:spAutoFit/>
          </a:bodyPr>
          <a:lstStyle/>
          <a:p>
            <a:r>
              <a:rPr lang="en-US" sz="1100" dirty="0"/>
              <a:t>AC power socket and integrated USB fast charger type-A and type-C,</a:t>
            </a:r>
          </a:p>
        </p:txBody>
      </p:sp>
      <p:sp>
        <p:nvSpPr>
          <p:cNvPr id="33" name="TextBox 32">
            <a:extLst>
              <a:ext uri="{FF2B5EF4-FFF2-40B4-BE49-F238E27FC236}">
                <a16:creationId xmlns:a16="http://schemas.microsoft.com/office/drawing/2014/main" id="{D4C273DA-45B5-59DA-8BBD-C2A3169DF627}"/>
              </a:ext>
            </a:extLst>
          </p:cNvPr>
          <p:cNvSpPr txBox="1"/>
          <p:nvPr/>
        </p:nvSpPr>
        <p:spPr>
          <a:xfrm>
            <a:off x="10619621" y="4331153"/>
            <a:ext cx="825426" cy="261610"/>
          </a:xfrm>
          <a:prstGeom prst="rect">
            <a:avLst/>
          </a:prstGeom>
          <a:noFill/>
        </p:spPr>
        <p:txBody>
          <a:bodyPr wrap="square" rtlCol="0">
            <a:spAutoFit/>
          </a:bodyPr>
          <a:lstStyle/>
          <a:p>
            <a:r>
              <a:rPr lang="en-US" sz="1100" dirty="0"/>
              <a:t>Cable tray</a:t>
            </a:r>
          </a:p>
        </p:txBody>
      </p:sp>
      <p:sp>
        <p:nvSpPr>
          <p:cNvPr id="34" name="TextBox 33">
            <a:extLst>
              <a:ext uri="{FF2B5EF4-FFF2-40B4-BE49-F238E27FC236}">
                <a16:creationId xmlns:a16="http://schemas.microsoft.com/office/drawing/2014/main" id="{17C8B2D1-C2A2-DFEB-BFD8-BF90B7C33D8B}"/>
              </a:ext>
            </a:extLst>
          </p:cNvPr>
          <p:cNvSpPr txBox="1"/>
          <p:nvPr/>
        </p:nvSpPr>
        <p:spPr>
          <a:xfrm>
            <a:off x="9108883" y="4335979"/>
            <a:ext cx="1058822" cy="261610"/>
          </a:xfrm>
          <a:prstGeom prst="rect">
            <a:avLst/>
          </a:prstGeom>
          <a:noFill/>
        </p:spPr>
        <p:txBody>
          <a:bodyPr wrap="square" rtlCol="0">
            <a:spAutoFit/>
          </a:bodyPr>
          <a:lstStyle/>
          <a:p>
            <a:r>
              <a:rPr lang="en-US" sz="1100" dirty="0"/>
              <a:t>Cable duct</a:t>
            </a:r>
          </a:p>
        </p:txBody>
      </p:sp>
      <p:sp>
        <p:nvSpPr>
          <p:cNvPr id="35" name="TextBox 34">
            <a:extLst>
              <a:ext uri="{FF2B5EF4-FFF2-40B4-BE49-F238E27FC236}">
                <a16:creationId xmlns:a16="http://schemas.microsoft.com/office/drawing/2014/main" id="{87D7C578-C70A-413E-FA81-113AA4E22030}"/>
              </a:ext>
            </a:extLst>
          </p:cNvPr>
          <p:cNvSpPr txBox="1"/>
          <p:nvPr/>
        </p:nvSpPr>
        <p:spPr>
          <a:xfrm>
            <a:off x="9118863" y="6406152"/>
            <a:ext cx="2300665" cy="261610"/>
          </a:xfrm>
          <a:prstGeom prst="rect">
            <a:avLst/>
          </a:prstGeom>
          <a:noFill/>
        </p:spPr>
        <p:txBody>
          <a:bodyPr wrap="square" rtlCol="0">
            <a:spAutoFit/>
          </a:bodyPr>
          <a:lstStyle/>
          <a:p>
            <a:r>
              <a:rPr lang="en-US" sz="1100" dirty="0"/>
              <a:t>Power unit  (3 x AC power sockets)</a:t>
            </a:r>
          </a:p>
        </p:txBody>
      </p:sp>
      <p:sp>
        <p:nvSpPr>
          <p:cNvPr id="36" name="TextBox 35">
            <a:extLst>
              <a:ext uri="{FF2B5EF4-FFF2-40B4-BE49-F238E27FC236}">
                <a16:creationId xmlns:a16="http://schemas.microsoft.com/office/drawing/2014/main" id="{8E01786B-5A31-A202-BAC6-C42C04AD9D74}"/>
              </a:ext>
            </a:extLst>
          </p:cNvPr>
          <p:cNvSpPr txBox="1"/>
          <p:nvPr/>
        </p:nvSpPr>
        <p:spPr>
          <a:xfrm>
            <a:off x="9108883" y="5364613"/>
            <a:ext cx="1534874" cy="261610"/>
          </a:xfrm>
          <a:prstGeom prst="rect">
            <a:avLst/>
          </a:prstGeom>
          <a:noFill/>
        </p:spPr>
        <p:txBody>
          <a:bodyPr wrap="square" rtlCol="0">
            <a:spAutoFit/>
          </a:bodyPr>
          <a:lstStyle/>
          <a:p>
            <a:r>
              <a:rPr lang="en-US" sz="1100" dirty="0"/>
              <a:t>Power supply cable</a:t>
            </a:r>
          </a:p>
        </p:txBody>
      </p:sp>
      <p:sp>
        <p:nvSpPr>
          <p:cNvPr id="37" name="TextBox 36">
            <a:extLst>
              <a:ext uri="{FF2B5EF4-FFF2-40B4-BE49-F238E27FC236}">
                <a16:creationId xmlns:a16="http://schemas.microsoft.com/office/drawing/2014/main" id="{C85D7519-9D67-79E7-F5D5-F2E8F8D9DB1E}"/>
              </a:ext>
            </a:extLst>
          </p:cNvPr>
          <p:cNvSpPr txBox="1"/>
          <p:nvPr/>
        </p:nvSpPr>
        <p:spPr>
          <a:xfrm>
            <a:off x="10683281" y="5364613"/>
            <a:ext cx="1235782" cy="261610"/>
          </a:xfrm>
          <a:prstGeom prst="rect">
            <a:avLst/>
          </a:prstGeom>
          <a:noFill/>
        </p:spPr>
        <p:txBody>
          <a:bodyPr wrap="square" rtlCol="0">
            <a:spAutoFit/>
          </a:bodyPr>
          <a:lstStyle/>
          <a:p>
            <a:r>
              <a:rPr lang="en-US" sz="1100" dirty="0"/>
              <a:t>Extension cable</a:t>
            </a:r>
          </a:p>
        </p:txBody>
      </p:sp>
    </p:spTree>
    <p:extLst>
      <p:ext uri="{BB962C8B-B14F-4D97-AF65-F5344CB8AC3E}">
        <p14:creationId xmlns:p14="http://schemas.microsoft.com/office/powerpoint/2010/main" val="2890932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F0207-A12F-7609-E8E6-E2F2C9F202FB}"/>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C7F3B7DB-A1AF-0201-ED1C-F81E5D2EBB4A}"/>
              </a:ext>
            </a:extLst>
          </p:cNvPr>
          <p:cNvGraphicFramePr>
            <a:graphicFrameLocks noGrp="1"/>
          </p:cNvGraphicFramePr>
          <p:nvPr>
            <p:extLst>
              <p:ext uri="{D42A27DB-BD31-4B8C-83A1-F6EECF244321}">
                <p14:modId xmlns:p14="http://schemas.microsoft.com/office/powerpoint/2010/main" val="1064337649"/>
              </p:ext>
            </p:extLst>
          </p:nvPr>
        </p:nvGraphicFramePr>
        <p:xfrm>
          <a:off x="0" y="1273215"/>
          <a:ext cx="12191999" cy="5584783"/>
        </p:xfrm>
        <a:graphic>
          <a:graphicData uri="http://schemas.openxmlformats.org/drawingml/2006/table">
            <a:tbl>
              <a:tblPr firstRow="1" bandRow="1">
                <a:tableStyleId>{2D5ABB26-0587-4C30-8999-92F81FD0307C}</a:tableStyleId>
              </a:tblPr>
              <a:tblGrid>
                <a:gridCol w="4151661">
                  <a:extLst>
                    <a:ext uri="{9D8B030D-6E8A-4147-A177-3AD203B41FA5}">
                      <a16:colId xmlns:a16="http://schemas.microsoft.com/office/drawing/2014/main" val="3837472400"/>
                    </a:ext>
                  </a:extLst>
                </a:gridCol>
                <a:gridCol w="918279">
                  <a:extLst>
                    <a:ext uri="{9D8B030D-6E8A-4147-A177-3AD203B41FA5}">
                      <a16:colId xmlns:a16="http://schemas.microsoft.com/office/drawing/2014/main" val="440844963"/>
                    </a:ext>
                  </a:extLst>
                </a:gridCol>
                <a:gridCol w="814812">
                  <a:extLst>
                    <a:ext uri="{9D8B030D-6E8A-4147-A177-3AD203B41FA5}">
                      <a16:colId xmlns:a16="http://schemas.microsoft.com/office/drawing/2014/main" val="2413133631"/>
                    </a:ext>
                  </a:extLst>
                </a:gridCol>
                <a:gridCol w="866546">
                  <a:extLst>
                    <a:ext uri="{9D8B030D-6E8A-4147-A177-3AD203B41FA5}">
                      <a16:colId xmlns:a16="http://schemas.microsoft.com/office/drawing/2014/main" val="309813487"/>
                    </a:ext>
                  </a:extLst>
                </a:gridCol>
                <a:gridCol w="2121097">
                  <a:extLst>
                    <a:ext uri="{9D8B030D-6E8A-4147-A177-3AD203B41FA5}">
                      <a16:colId xmlns:a16="http://schemas.microsoft.com/office/drawing/2014/main" val="3146587560"/>
                    </a:ext>
                  </a:extLst>
                </a:gridCol>
                <a:gridCol w="3319604">
                  <a:extLst>
                    <a:ext uri="{9D8B030D-6E8A-4147-A177-3AD203B41FA5}">
                      <a16:colId xmlns:a16="http://schemas.microsoft.com/office/drawing/2014/main" val="1071269182"/>
                    </a:ext>
                  </a:extLst>
                </a:gridCol>
              </a:tblGrid>
              <a:tr h="415222">
                <a:tc>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W</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D</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H</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r>
                        <a:rPr lang="en-US" sz="1400" dirty="0"/>
                        <a:t>Leg type</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r>
                        <a:rPr lang="en-US" sz="1400" dirty="0"/>
                        <a:t>Electric solutions</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798557215"/>
                  </a:ext>
                </a:extLst>
              </a:tr>
              <a:tr h="998689">
                <a:tc rowSpan="2">
                  <a:txBody>
                    <a:bodyPr/>
                    <a:lstStyle/>
                    <a:p>
                      <a:pPr algn="l"/>
                      <a:endParaRPr lang="en-US" sz="1100" dirty="0"/>
                    </a:p>
                  </a:txBody>
                  <a:tcPr anchor="b">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lt-LT" sz="1200" dirty="0"/>
                        <a:t>2480</a:t>
                      </a:r>
                      <a:r>
                        <a:rPr lang="fr-FR" sz="1200" dirty="0"/>
                        <a:t> (</a:t>
                      </a:r>
                      <a:r>
                        <a:rPr lang="lt-LT" sz="1200" b="1" dirty="0"/>
                        <a:t>24</a:t>
                      </a:r>
                      <a:r>
                        <a:rPr lang="fr-FR" sz="1200" b="1" dirty="0"/>
                        <a:t>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r>
                        <a:rPr lang="fr-FR" sz="1200" b="1" dirty="0"/>
                        <a:t>1</a:t>
                      </a:r>
                      <a:r>
                        <a:rPr lang="lt-LT" sz="1200" b="1" dirty="0"/>
                        <a:t>4</a:t>
                      </a:r>
                      <a:r>
                        <a:rPr lang="fr-FR" sz="1200" b="1" dirty="0"/>
                        <a:t>00</a:t>
                      </a:r>
                    </a:p>
                  </a:txBody>
                  <a:tcPr anchor="ctr">
                    <a:lnL w="12700" cap="flat" cmpd="sng" algn="ctr">
                      <a:solidFill>
                        <a:srgbClr val="9C9C9C"/>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2">
                  <a:txBody>
                    <a:bodyPr/>
                    <a:lstStyle/>
                    <a:p>
                      <a:pPr algn="ctr"/>
                      <a:r>
                        <a:rPr lang="fr-FR" sz="1200" dirty="0"/>
                        <a:t>1940 (</a:t>
                      </a:r>
                      <a:r>
                        <a:rPr lang="fr-FR" sz="1200" b="1" dirty="0"/>
                        <a:t>740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endParaRPr lang="lt-LT" sz="32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r>
                        <a:rPr lang="lt-LT" sz="2800" b="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1096284211"/>
                  </a:ext>
                </a:extLst>
              </a:tr>
              <a:tr h="88315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lt-LT" sz="1200" dirty="0"/>
                        <a:t>2</a:t>
                      </a:r>
                      <a:r>
                        <a:rPr lang="fr-FR" sz="1200" dirty="0"/>
                        <a:t>880 (</a:t>
                      </a:r>
                      <a:r>
                        <a:rPr lang="lt-LT" sz="1200" b="1" dirty="0"/>
                        <a:t>2</a:t>
                      </a:r>
                      <a:r>
                        <a:rPr lang="fr-FR" sz="1200" b="1" dirty="0"/>
                        <a:t>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963001268"/>
                  </a:ext>
                </a:extLst>
              </a:tr>
              <a:tr h="934249">
                <a:tc rowSpan="4">
                  <a:txBody>
                    <a:bodyPr/>
                    <a:lstStyle/>
                    <a:p>
                      <a:pPr algn="l"/>
                      <a:endParaRPr lang="en-US" sz="1100" dirty="0"/>
                    </a:p>
                  </a:txBody>
                  <a:tcPr anchor="b">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lt-LT" sz="1200" dirty="0"/>
                        <a:t>24</a:t>
                      </a:r>
                      <a:r>
                        <a:rPr lang="fr-FR" sz="1200" dirty="0"/>
                        <a:t>80 (</a:t>
                      </a:r>
                      <a:r>
                        <a:rPr lang="lt-LT" sz="1200" b="1" dirty="0"/>
                        <a:t>24</a:t>
                      </a:r>
                      <a:r>
                        <a:rPr lang="fr-FR" sz="1200" b="1" dirty="0"/>
                        <a:t>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lt-LT"/>
                    </a:p>
                  </a:txBody>
                  <a:tcPr/>
                </a:tc>
                <a:tc rowSpan="2">
                  <a:txBody>
                    <a:bodyPr/>
                    <a:lstStyle/>
                    <a:p>
                      <a:pPr algn="ctr"/>
                      <a:r>
                        <a:rPr lang="fr-FR" sz="1200" dirty="0"/>
                        <a:t>1940 (</a:t>
                      </a:r>
                      <a:r>
                        <a:rPr lang="fr-FR" sz="1200" b="1" dirty="0"/>
                        <a:t>900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2727845954"/>
                  </a:ext>
                </a:extLst>
              </a:tr>
              <a:tr h="791339">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lt-LT" sz="1200" dirty="0"/>
                        <a:t>2</a:t>
                      </a:r>
                      <a:r>
                        <a:rPr lang="fr-FR" sz="1200" dirty="0"/>
                        <a:t>880 (</a:t>
                      </a:r>
                      <a:r>
                        <a:rPr lang="lt-LT" sz="1200" b="1" dirty="0"/>
                        <a:t>2</a:t>
                      </a:r>
                      <a:r>
                        <a:rPr lang="fr-FR" sz="1200" b="1" dirty="0"/>
                        <a:t>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1291400735"/>
                  </a:ext>
                </a:extLst>
              </a:tr>
              <a:tr h="80161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lt-LT" sz="1200" dirty="0"/>
                        <a:t>24</a:t>
                      </a:r>
                      <a:r>
                        <a:rPr lang="fr-FR" sz="1200" dirty="0"/>
                        <a:t>80 (</a:t>
                      </a:r>
                      <a:r>
                        <a:rPr lang="lt-LT" sz="1200" b="1" dirty="0"/>
                        <a:t>24</a:t>
                      </a:r>
                      <a:r>
                        <a:rPr lang="fr-FR" sz="1200" b="1" dirty="0"/>
                        <a:t>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2">
                  <a:txBody>
                    <a:bodyPr/>
                    <a:lstStyle/>
                    <a:p>
                      <a:pPr algn="ctr"/>
                      <a:r>
                        <a:rPr lang="fr-FR" sz="1200" dirty="0"/>
                        <a:t>1940 (</a:t>
                      </a:r>
                      <a:r>
                        <a:rPr lang="fr-FR" sz="1200" b="1" dirty="0"/>
                        <a:t>1050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790210950"/>
                  </a:ext>
                </a:extLst>
              </a:tr>
              <a:tr h="76050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lt-LT" sz="1200" dirty="0"/>
                        <a:t>2</a:t>
                      </a:r>
                      <a:r>
                        <a:rPr lang="fr-FR" sz="1200" dirty="0"/>
                        <a:t>880 (</a:t>
                      </a:r>
                      <a:r>
                        <a:rPr lang="lt-LT" sz="1200" b="1" dirty="0"/>
                        <a:t>2</a:t>
                      </a:r>
                      <a:r>
                        <a:rPr lang="fr-FR" sz="1200" b="1" dirty="0"/>
                        <a:t>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990345136"/>
                  </a:ext>
                </a:extLst>
              </a:tr>
            </a:tbl>
          </a:graphicData>
        </a:graphic>
      </p:graphicFrame>
      <p:sp>
        <p:nvSpPr>
          <p:cNvPr id="7" name="Text Placeholder 3">
            <a:extLst>
              <a:ext uri="{FF2B5EF4-FFF2-40B4-BE49-F238E27FC236}">
                <a16:creationId xmlns:a16="http://schemas.microsoft.com/office/drawing/2014/main" id="{16554983-8B2D-C979-E843-6B3143CCD779}"/>
              </a:ext>
            </a:extLst>
          </p:cNvPr>
          <p:cNvSpPr txBox="1">
            <a:spLocks/>
          </p:cNvSpPr>
          <p:nvPr/>
        </p:nvSpPr>
        <p:spPr>
          <a:xfrm>
            <a:off x="236878" y="248830"/>
            <a:ext cx="6146559"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Visuelt Pro Light" panose="020B0303040202040104" pitchFamily="34" charset="0"/>
              <a:buNone/>
              <a:tabLst/>
              <a:defRPr/>
            </a:pPr>
            <a:r>
              <a:rPr kumimoji="0" lang="lt-LT" sz="1100" b="0" i="0" u="none" strike="noStrike" kern="1200" cap="none" spc="0" normalizeH="0" baseline="0" noProof="0" dirty="0">
                <a:ln>
                  <a:noFill/>
                </a:ln>
                <a:solidFill>
                  <a:srgbClr val="000000"/>
                </a:solidFill>
                <a:effectLst/>
                <a:uLnTx/>
                <a:uFillTx/>
                <a:latin typeface="Visuelt Pro Light"/>
                <a:ea typeface="+mn-ea"/>
                <a:cs typeface="+mn-cs"/>
              </a:rPr>
              <a:t>ROUND Multipurpose </a:t>
            </a:r>
            <a:r>
              <a:rPr kumimoji="0" lang="en-US" sz="1100" b="0" i="0" u="none" strike="noStrike" kern="1200" cap="none" spc="0" normalizeH="0" baseline="0" noProof="0" dirty="0">
                <a:ln>
                  <a:noFill/>
                </a:ln>
                <a:solidFill>
                  <a:srgbClr val="000000"/>
                </a:solidFill>
                <a:effectLst/>
                <a:uLnTx/>
                <a:uFillTx/>
                <a:latin typeface="Visuelt Pro Light"/>
                <a:ea typeface="+mn-ea"/>
                <a:cs typeface="+mn-cs"/>
              </a:rPr>
              <a:t>1400 mm depth tables</a:t>
            </a:r>
          </a:p>
        </p:txBody>
      </p:sp>
      <p:sp>
        <p:nvSpPr>
          <p:cNvPr id="24" name="TextBox 23">
            <a:extLst>
              <a:ext uri="{FF2B5EF4-FFF2-40B4-BE49-F238E27FC236}">
                <a16:creationId xmlns:a16="http://schemas.microsoft.com/office/drawing/2014/main" id="{52EC565B-7C86-A4B0-C7E5-5A404ACD0AEB}"/>
              </a:ext>
            </a:extLst>
          </p:cNvPr>
          <p:cNvSpPr txBox="1"/>
          <p:nvPr/>
        </p:nvSpPr>
        <p:spPr>
          <a:xfrm>
            <a:off x="2028843" y="5093502"/>
            <a:ext cx="1914073" cy="261610"/>
          </a:xfrm>
          <a:prstGeom prst="rect">
            <a:avLst/>
          </a:prstGeom>
          <a:noFill/>
        </p:spPr>
        <p:txBody>
          <a:bodyPr wrap="square" rtlCol="0">
            <a:spAutoFit/>
          </a:bodyPr>
          <a:lstStyle/>
          <a:p>
            <a:r>
              <a:rPr lang="en-US" sz="1100" dirty="0"/>
              <a:t>High multipurpose table</a:t>
            </a:r>
          </a:p>
        </p:txBody>
      </p:sp>
      <p:sp>
        <p:nvSpPr>
          <p:cNvPr id="25" name="TextBox 24">
            <a:extLst>
              <a:ext uri="{FF2B5EF4-FFF2-40B4-BE49-F238E27FC236}">
                <a16:creationId xmlns:a16="http://schemas.microsoft.com/office/drawing/2014/main" id="{FE17DC44-ACD2-380F-ED3C-AD28B3864E3F}"/>
              </a:ext>
            </a:extLst>
          </p:cNvPr>
          <p:cNvSpPr txBox="1"/>
          <p:nvPr/>
        </p:nvSpPr>
        <p:spPr>
          <a:xfrm>
            <a:off x="2028843" y="2466587"/>
            <a:ext cx="1914073" cy="261610"/>
          </a:xfrm>
          <a:prstGeom prst="rect">
            <a:avLst/>
          </a:prstGeom>
          <a:noFill/>
        </p:spPr>
        <p:txBody>
          <a:bodyPr wrap="square" rtlCol="0">
            <a:spAutoFit/>
          </a:bodyPr>
          <a:lstStyle/>
          <a:p>
            <a:r>
              <a:rPr lang="en-US" sz="1100" dirty="0"/>
              <a:t>Multipurpose table</a:t>
            </a:r>
          </a:p>
        </p:txBody>
      </p:sp>
      <p:pic>
        <p:nvPicPr>
          <p:cNvPr id="11" name="Picture 10">
            <a:extLst>
              <a:ext uri="{FF2B5EF4-FFF2-40B4-BE49-F238E27FC236}">
                <a16:creationId xmlns:a16="http://schemas.microsoft.com/office/drawing/2014/main" id="{943A08B0-3556-AF9B-256A-9ED919424D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049"/>
          <a:stretch/>
        </p:blipFill>
        <p:spPr>
          <a:xfrm>
            <a:off x="7115901" y="3654763"/>
            <a:ext cx="1395046" cy="1143250"/>
          </a:xfrm>
          <a:prstGeom prst="rect">
            <a:avLst/>
          </a:prstGeom>
        </p:spPr>
      </p:pic>
      <p:pic>
        <p:nvPicPr>
          <p:cNvPr id="2" name="Picture 1">
            <a:extLst>
              <a:ext uri="{FF2B5EF4-FFF2-40B4-BE49-F238E27FC236}">
                <a16:creationId xmlns:a16="http://schemas.microsoft.com/office/drawing/2014/main" id="{5032B605-8B77-2D54-5300-C06DD95277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2016" y="1718198"/>
            <a:ext cx="1826827" cy="1826827"/>
          </a:xfrm>
          <a:prstGeom prst="rect">
            <a:avLst/>
          </a:prstGeom>
        </p:spPr>
      </p:pic>
      <p:pic>
        <p:nvPicPr>
          <p:cNvPr id="4" name="Picture 3">
            <a:extLst>
              <a:ext uri="{FF2B5EF4-FFF2-40B4-BE49-F238E27FC236}">
                <a16:creationId xmlns:a16="http://schemas.microsoft.com/office/drawing/2014/main" id="{78A5F2AE-10F6-7544-3AF0-2FE903229F4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02016" y="4295031"/>
            <a:ext cx="1858552" cy="1858552"/>
          </a:xfrm>
          <a:prstGeom prst="rect">
            <a:avLst/>
          </a:prstGeom>
        </p:spPr>
      </p:pic>
    </p:spTree>
    <p:extLst>
      <p:ext uri="{BB962C8B-B14F-4D97-AF65-F5344CB8AC3E}">
        <p14:creationId xmlns:p14="http://schemas.microsoft.com/office/powerpoint/2010/main" val="4229663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F0207-A12F-7609-E8E6-E2F2C9F202FB}"/>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C7F3B7DB-A1AF-0201-ED1C-F81E5D2EBB4A}"/>
              </a:ext>
            </a:extLst>
          </p:cNvPr>
          <p:cNvGraphicFramePr>
            <a:graphicFrameLocks noGrp="1"/>
          </p:cNvGraphicFramePr>
          <p:nvPr>
            <p:extLst>
              <p:ext uri="{D42A27DB-BD31-4B8C-83A1-F6EECF244321}">
                <p14:modId xmlns:p14="http://schemas.microsoft.com/office/powerpoint/2010/main" val="2581821021"/>
              </p:ext>
            </p:extLst>
          </p:nvPr>
        </p:nvGraphicFramePr>
        <p:xfrm>
          <a:off x="0" y="1273215"/>
          <a:ext cx="12191999" cy="5584783"/>
        </p:xfrm>
        <a:graphic>
          <a:graphicData uri="http://schemas.openxmlformats.org/drawingml/2006/table">
            <a:tbl>
              <a:tblPr firstRow="1" bandRow="1">
                <a:tableStyleId>{2D5ABB26-0587-4C30-8999-92F81FD0307C}</a:tableStyleId>
              </a:tblPr>
              <a:tblGrid>
                <a:gridCol w="4151661">
                  <a:extLst>
                    <a:ext uri="{9D8B030D-6E8A-4147-A177-3AD203B41FA5}">
                      <a16:colId xmlns:a16="http://schemas.microsoft.com/office/drawing/2014/main" val="3837472400"/>
                    </a:ext>
                  </a:extLst>
                </a:gridCol>
                <a:gridCol w="918279">
                  <a:extLst>
                    <a:ext uri="{9D8B030D-6E8A-4147-A177-3AD203B41FA5}">
                      <a16:colId xmlns:a16="http://schemas.microsoft.com/office/drawing/2014/main" val="440844963"/>
                    </a:ext>
                  </a:extLst>
                </a:gridCol>
                <a:gridCol w="814812">
                  <a:extLst>
                    <a:ext uri="{9D8B030D-6E8A-4147-A177-3AD203B41FA5}">
                      <a16:colId xmlns:a16="http://schemas.microsoft.com/office/drawing/2014/main" val="2413133631"/>
                    </a:ext>
                  </a:extLst>
                </a:gridCol>
                <a:gridCol w="866546">
                  <a:extLst>
                    <a:ext uri="{9D8B030D-6E8A-4147-A177-3AD203B41FA5}">
                      <a16:colId xmlns:a16="http://schemas.microsoft.com/office/drawing/2014/main" val="309813487"/>
                    </a:ext>
                  </a:extLst>
                </a:gridCol>
                <a:gridCol w="2121097">
                  <a:extLst>
                    <a:ext uri="{9D8B030D-6E8A-4147-A177-3AD203B41FA5}">
                      <a16:colId xmlns:a16="http://schemas.microsoft.com/office/drawing/2014/main" val="3146587560"/>
                    </a:ext>
                  </a:extLst>
                </a:gridCol>
                <a:gridCol w="3319604">
                  <a:extLst>
                    <a:ext uri="{9D8B030D-6E8A-4147-A177-3AD203B41FA5}">
                      <a16:colId xmlns:a16="http://schemas.microsoft.com/office/drawing/2014/main" val="1071269182"/>
                    </a:ext>
                  </a:extLst>
                </a:gridCol>
              </a:tblGrid>
              <a:tr h="415222">
                <a:tc>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W</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D</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en-US" sz="1400" dirty="0"/>
                        <a:t>H</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r>
                        <a:rPr lang="en-US" sz="1400" dirty="0"/>
                        <a:t>Leg type</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r>
                        <a:rPr lang="en-US" sz="1400" dirty="0"/>
                        <a:t>Electric solutions</a:t>
                      </a:r>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798557215"/>
                  </a:ext>
                </a:extLst>
              </a:tr>
              <a:tr h="998689">
                <a:tc rowSpan="2">
                  <a:txBody>
                    <a:bodyPr/>
                    <a:lstStyle/>
                    <a:p>
                      <a:pPr algn="l"/>
                      <a:endParaRPr lang="en-US" sz="1100" dirty="0"/>
                    </a:p>
                  </a:txBody>
                  <a:tcPr anchor="b">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lt-LT" sz="1200" dirty="0"/>
                        <a:t>2480</a:t>
                      </a:r>
                      <a:r>
                        <a:rPr lang="fr-FR" sz="1200" dirty="0"/>
                        <a:t> (</a:t>
                      </a:r>
                      <a:r>
                        <a:rPr lang="lt-LT" sz="1200" b="1" dirty="0"/>
                        <a:t>24</a:t>
                      </a:r>
                      <a:r>
                        <a:rPr lang="fr-FR" sz="1200" b="1" dirty="0"/>
                        <a:t>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r>
                        <a:rPr lang="fr-FR" sz="1200" b="1" dirty="0"/>
                        <a:t>1</a:t>
                      </a:r>
                      <a:r>
                        <a:rPr lang="lt-LT" sz="1200" b="1" dirty="0"/>
                        <a:t>4</a:t>
                      </a:r>
                      <a:r>
                        <a:rPr lang="fr-FR" sz="1200" b="1" dirty="0"/>
                        <a:t>00</a:t>
                      </a:r>
                    </a:p>
                  </a:txBody>
                  <a:tcPr anchor="ctr">
                    <a:lnL w="12700" cap="flat" cmpd="sng" algn="ctr">
                      <a:solidFill>
                        <a:srgbClr val="9C9C9C"/>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2">
                  <a:txBody>
                    <a:bodyPr/>
                    <a:lstStyle/>
                    <a:p>
                      <a:pPr algn="ctr"/>
                      <a:r>
                        <a:rPr lang="fr-FR" sz="1200" dirty="0"/>
                        <a:t>1940 (</a:t>
                      </a:r>
                      <a:r>
                        <a:rPr lang="fr-FR" sz="1200" b="1" dirty="0"/>
                        <a:t>740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endParaRPr lang="lt-LT" sz="32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6">
                  <a:txBody>
                    <a:bodyPr/>
                    <a:lstStyle/>
                    <a:p>
                      <a:pPr algn="ctr"/>
                      <a:endParaRPr lang="lt-LT" sz="2800" b="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1096284211"/>
                  </a:ext>
                </a:extLst>
              </a:tr>
              <a:tr h="88315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lt-LT" sz="1200" dirty="0"/>
                        <a:t>2</a:t>
                      </a:r>
                      <a:r>
                        <a:rPr lang="fr-FR" sz="1200" dirty="0"/>
                        <a:t>880 (</a:t>
                      </a:r>
                      <a:r>
                        <a:rPr lang="lt-LT" sz="1200" b="1" dirty="0"/>
                        <a:t>2</a:t>
                      </a:r>
                      <a:r>
                        <a:rPr lang="fr-FR" sz="1200" b="1" dirty="0"/>
                        <a:t>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963001268"/>
                  </a:ext>
                </a:extLst>
              </a:tr>
              <a:tr h="934249">
                <a:tc rowSpan="4">
                  <a:txBody>
                    <a:bodyPr/>
                    <a:lstStyle/>
                    <a:p>
                      <a:pPr algn="l"/>
                      <a:endParaRPr lang="en-US" sz="1100" dirty="0"/>
                    </a:p>
                  </a:txBody>
                  <a:tcPr anchor="b">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lt-LT" sz="1200" dirty="0"/>
                        <a:t>24</a:t>
                      </a:r>
                      <a:r>
                        <a:rPr lang="fr-FR" sz="1200" dirty="0"/>
                        <a:t>80 (</a:t>
                      </a:r>
                      <a:r>
                        <a:rPr lang="lt-LT" sz="1200" b="1" dirty="0"/>
                        <a:t>24</a:t>
                      </a:r>
                      <a:r>
                        <a:rPr lang="fr-FR" sz="1200" b="1" dirty="0"/>
                        <a:t>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lt-LT"/>
                    </a:p>
                  </a:txBody>
                  <a:tcPr/>
                </a:tc>
                <a:tc rowSpan="2">
                  <a:txBody>
                    <a:bodyPr/>
                    <a:lstStyle/>
                    <a:p>
                      <a:pPr algn="ctr"/>
                      <a:r>
                        <a:rPr lang="fr-FR" sz="1200" dirty="0"/>
                        <a:t>1940 (</a:t>
                      </a:r>
                      <a:r>
                        <a:rPr lang="fr-FR" sz="1200" b="1" dirty="0"/>
                        <a:t>900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2727845954"/>
                  </a:ext>
                </a:extLst>
              </a:tr>
              <a:tr h="791339">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lt-LT" sz="1200" dirty="0"/>
                        <a:t>2</a:t>
                      </a:r>
                      <a:r>
                        <a:rPr lang="fr-FR" sz="1200" dirty="0"/>
                        <a:t>880 (</a:t>
                      </a:r>
                      <a:r>
                        <a:rPr lang="lt-LT" sz="1200" b="1" dirty="0"/>
                        <a:t>2</a:t>
                      </a:r>
                      <a:r>
                        <a:rPr lang="fr-FR" sz="1200" b="1" dirty="0"/>
                        <a:t>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1291400735"/>
                  </a:ext>
                </a:extLst>
              </a:tr>
              <a:tr h="80161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lt-LT" sz="1200" dirty="0"/>
                        <a:t>24</a:t>
                      </a:r>
                      <a:r>
                        <a:rPr lang="fr-FR" sz="1200" dirty="0"/>
                        <a:t>80 (</a:t>
                      </a:r>
                      <a:r>
                        <a:rPr lang="lt-LT" sz="1200" b="1" dirty="0"/>
                        <a:t>24</a:t>
                      </a:r>
                      <a:r>
                        <a:rPr lang="fr-FR" sz="1200" b="1" dirty="0"/>
                        <a:t>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rowSpan="2">
                  <a:txBody>
                    <a:bodyPr/>
                    <a:lstStyle/>
                    <a:p>
                      <a:pPr algn="ctr"/>
                      <a:r>
                        <a:rPr lang="fr-FR" sz="1200" dirty="0"/>
                        <a:t>1940 (</a:t>
                      </a:r>
                      <a:r>
                        <a:rPr lang="fr-FR" sz="1200" b="1" dirty="0"/>
                        <a:t>1050</a:t>
                      </a:r>
                      <a:r>
                        <a:rPr lang="fr-FR" sz="12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790210950"/>
                  </a:ext>
                </a:extLst>
              </a:tr>
              <a:tr h="760508">
                <a:tc vMerge="1">
                  <a:txBody>
                    <a:bodyPr/>
                    <a:lstStyle/>
                    <a:p>
                      <a:endParaRPr lang="en-US"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a:txBody>
                    <a:bodyPr/>
                    <a:lstStyle/>
                    <a:p>
                      <a:pPr algn="ctr"/>
                      <a:r>
                        <a:rPr lang="lt-LT" sz="1200" dirty="0"/>
                        <a:t>2</a:t>
                      </a:r>
                      <a:r>
                        <a:rPr lang="fr-FR" sz="1200" dirty="0"/>
                        <a:t>880 (</a:t>
                      </a:r>
                      <a:r>
                        <a:rPr lang="lt-LT" sz="1200" b="1" dirty="0"/>
                        <a:t>2</a:t>
                      </a:r>
                      <a:r>
                        <a:rPr lang="fr-FR" sz="1200" b="1" dirty="0"/>
                        <a:t>800</a:t>
                      </a:r>
                      <a:r>
                        <a:rPr lang="fr-FR" sz="1200" dirty="0"/>
                        <a:t>)</a:t>
                      </a:r>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r-FR" sz="1400" dirty="0"/>
                    </a:p>
                  </a:txBody>
                  <a:tcP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tc vMerge="1">
                  <a:txBody>
                    <a:bodyPr/>
                    <a:lstStyle/>
                    <a:p>
                      <a:endParaRPr lang="fi-FI"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990345136"/>
                  </a:ext>
                </a:extLst>
              </a:tr>
            </a:tbl>
          </a:graphicData>
        </a:graphic>
      </p:graphicFrame>
      <p:sp>
        <p:nvSpPr>
          <p:cNvPr id="7" name="Text Placeholder 3">
            <a:extLst>
              <a:ext uri="{FF2B5EF4-FFF2-40B4-BE49-F238E27FC236}">
                <a16:creationId xmlns:a16="http://schemas.microsoft.com/office/drawing/2014/main" id="{16554983-8B2D-C979-E843-6B3143CCD779}"/>
              </a:ext>
            </a:extLst>
          </p:cNvPr>
          <p:cNvSpPr txBox="1">
            <a:spLocks/>
          </p:cNvSpPr>
          <p:nvPr/>
        </p:nvSpPr>
        <p:spPr>
          <a:xfrm>
            <a:off x="236878" y="248830"/>
            <a:ext cx="6146559"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Visuelt Pro Light" panose="020B0303040202040104" pitchFamily="34" charset="0"/>
              <a:buNone/>
              <a:tabLst/>
              <a:defRPr/>
            </a:pPr>
            <a:r>
              <a:rPr kumimoji="0" lang="lt-LT" sz="1100" b="0" i="0" u="none" strike="noStrike" kern="1200" cap="none" spc="0" normalizeH="0" baseline="0" noProof="0" dirty="0">
                <a:ln>
                  <a:noFill/>
                </a:ln>
                <a:solidFill>
                  <a:srgbClr val="000000"/>
                </a:solidFill>
                <a:effectLst/>
                <a:uLnTx/>
                <a:uFillTx/>
                <a:latin typeface="Visuelt Pro Light"/>
                <a:ea typeface="+mn-ea"/>
                <a:cs typeface="+mn-cs"/>
              </a:rPr>
              <a:t>ROUND Multipurpose </a:t>
            </a:r>
            <a:r>
              <a:rPr kumimoji="0" lang="en-US" sz="1100" b="0" i="0" u="none" strike="noStrike" kern="1200" cap="none" spc="0" normalizeH="0" baseline="0" noProof="0" dirty="0">
                <a:ln>
                  <a:noFill/>
                </a:ln>
                <a:solidFill>
                  <a:srgbClr val="000000"/>
                </a:solidFill>
                <a:effectLst/>
                <a:uLnTx/>
                <a:uFillTx/>
                <a:latin typeface="Visuelt Pro Light"/>
                <a:ea typeface="+mn-ea"/>
                <a:cs typeface="+mn-cs"/>
              </a:rPr>
              <a:t>1400 mm depth tables with cut-out for grommet</a:t>
            </a:r>
          </a:p>
        </p:txBody>
      </p:sp>
      <p:sp>
        <p:nvSpPr>
          <p:cNvPr id="24" name="TextBox 23">
            <a:extLst>
              <a:ext uri="{FF2B5EF4-FFF2-40B4-BE49-F238E27FC236}">
                <a16:creationId xmlns:a16="http://schemas.microsoft.com/office/drawing/2014/main" id="{52EC565B-7C86-A4B0-C7E5-5A404ACD0AEB}"/>
              </a:ext>
            </a:extLst>
          </p:cNvPr>
          <p:cNvSpPr txBox="1"/>
          <p:nvPr/>
        </p:nvSpPr>
        <p:spPr>
          <a:xfrm>
            <a:off x="2028844" y="5093502"/>
            <a:ext cx="1752884" cy="430887"/>
          </a:xfrm>
          <a:prstGeom prst="rect">
            <a:avLst/>
          </a:prstGeom>
          <a:noFill/>
        </p:spPr>
        <p:txBody>
          <a:bodyPr wrap="square" rtlCol="0">
            <a:spAutoFit/>
          </a:bodyPr>
          <a:lstStyle/>
          <a:p>
            <a:r>
              <a:rPr lang="en-US" sz="1100" dirty="0"/>
              <a:t>High multipurpose table with cut-out for grommet</a:t>
            </a:r>
          </a:p>
        </p:txBody>
      </p:sp>
      <p:sp>
        <p:nvSpPr>
          <p:cNvPr id="25" name="TextBox 24">
            <a:extLst>
              <a:ext uri="{FF2B5EF4-FFF2-40B4-BE49-F238E27FC236}">
                <a16:creationId xmlns:a16="http://schemas.microsoft.com/office/drawing/2014/main" id="{FE17DC44-ACD2-380F-ED3C-AD28B3864E3F}"/>
              </a:ext>
            </a:extLst>
          </p:cNvPr>
          <p:cNvSpPr txBox="1"/>
          <p:nvPr/>
        </p:nvSpPr>
        <p:spPr>
          <a:xfrm>
            <a:off x="2028843" y="2466587"/>
            <a:ext cx="1752884" cy="430887"/>
          </a:xfrm>
          <a:prstGeom prst="rect">
            <a:avLst/>
          </a:prstGeom>
          <a:noFill/>
        </p:spPr>
        <p:txBody>
          <a:bodyPr wrap="square" rtlCol="0">
            <a:spAutoFit/>
          </a:bodyPr>
          <a:lstStyle/>
          <a:p>
            <a:r>
              <a:rPr lang="en-US" sz="1100" dirty="0"/>
              <a:t>Multipurpose table with cut-out for grommet</a:t>
            </a:r>
          </a:p>
        </p:txBody>
      </p:sp>
      <p:pic>
        <p:nvPicPr>
          <p:cNvPr id="11" name="Picture 10">
            <a:extLst>
              <a:ext uri="{FF2B5EF4-FFF2-40B4-BE49-F238E27FC236}">
                <a16:creationId xmlns:a16="http://schemas.microsoft.com/office/drawing/2014/main" id="{943A08B0-3556-AF9B-256A-9ED919424D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049"/>
          <a:stretch/>
        </p:blipFill>
        <p:spPr>
          <a:xfrm>
            <a:off x="7115901" y="3654763"/>
            <a:ext cx="1395046" cy="1143250"/>
          </a:xfrm>
          <a:prstGeom prst="rect">
            <a:avLst/>
          </a:prstGeom>
        </p:spPr>
      </p:pic>
      <p:pic>
        <p:nvPicPr>
          <p:cNvPr id="3" name="Picture 2" descr="A black rectangular object with a transparent lid&#10;&#10;Description automatically generated">
            <a:extLst>
              <a:ext uri="{FF2B5EF4-FFF2-40B4-BE49-F238E27FC236}">
                <a16:creationId xmlns:a16="http://schemas.microsoft.com/office/drawing/2014/main" id="{538F42A4-5250-A07F-32A1-D64552AE9BAC}"/>
              </a:ext>
            </a:extLst>
          </p:cNvPr>
          <p:cNvPicPr>
            <a:picLocks noChangeAspect="1"/>
          </p:cNvPicPr>
          <p:nvPr/>
        </p:nvPicPr>
        <p:blipFill>
          <a:blip r:embed="rId3"/>
          <a:stretch>
            <a:fillRect/>
          </a:stretch>
        </p:blipFill>
        <p:spPr>
          <a:xfrm>
            <a:off x="9144153" y="2261095"/>
            <a:ext cx="1106366" cy="636379"/>
          </a:xfrm>
          <a:prstGeom prst="rect">
            <a:avLst/>
          </a:prstGeom>
        </p:spPr>
      </p:pic>
      <p:sp>
        <p:nvSpPr>
          <p:cNvPr id="5" name="TextBox 4">
            <a:extLst>
              <a:ext uri="{FF2B5EF4-FFF2-40B4-BE49-F238E27FC236}">
                <a16:creationId xmlns:a16="http://schemas.microsoft.com/office/drawing/2014/main" id="{A10817F0-5E75-46D4-B867-630B738B9EC3}"/>
              </a:ext>
            </a:extLst>
          </p:cNvPr>
          <p:cNvSpPr txBox="1"/>
          <p:nvPr/>
        </p:nvSpPr>
        <p:spPr>
          <a:xfrm>
            <a:off x="9144153" y="2897474"/>
            <a:ext cx="1201745" cy="430887"/>
          </a:xfrm>
          <a:prstGeom prst="rect">
            <a:avLst/>
          </a:prstGeom>
          <a:noFill/>
        </p:spPr>
        <p:txBody>
          <a:bodyPr wrap="square" rtlCol="0">
            <a:spAutoFit/>
          </a:bodyPr>
          <a:lstStyle/>
          <a:p>
            <a:r>
              <a:rPr lang="en-US" sz="1100" dirty="0"/>
              <a:t>Rounded metal desk grommet</a:t>
            </a:r>
          </a:p>
        </p:txBody>
      </p:sp>
      <p:pic>
        <p:nvPicPr>
          <p:cNvPr id="6" name="Paveikslėlis 15" descr="A black metal object with a white background&#10;&#10;Description automatically generated">
            <a:extLst>
              <a:ext uri="{FF2B5EF4-FFF2-40B4-BE49-F238E27FC236}">
                <a16:creationId xmlns:a16="http://schemas.microsoft.com/office/drawing/2014/main" id="{37792064-BDED-6164-1E1B-E821FD474587}"/>
              </a:ext>
            </a:extLst>
          </p:cNvPr>
          <p:cNvPicPr>
            <a:picLocks noChangeAspect="1"/>
          </p:cNvPicPr>
          <p:nvPr/>
        </p:nvPicPr>
        <p:blipFill>
          <a:blip r:embed="rId4"/>
          <a:stretch>
            <a:fillRect/>
          </a:stretch>
        </p:blipFill>
        <p:spPr>
          <a:xfrm>
            <a:off x="10639004" y="2262732"/>
            <a:ext cx="1158240" cy="634742"/>
          </a:xfrm>
          <a:prstGeom prst="rect">
            <a:avLst/>
          </a:prstGeom>
        </p:spPr>
      </p:pic>
      <p:sp>
        <p:nvSpPr>
          <p:cNvPr id="9" name="TextBox 8">
            <a:extLst>
              <a:ext uri="{FF2B5EF4-FFF2-40B4-BE49-F238E27FC236}">
                <a16:creationId xmlns:a16="http://schemas.microsoft.com/office/drawing/2014/main" id="{985072EC-46A6-2EFA-846F-C3FF170EA270}"/>
              </a:ext>
            </a:extLst>
          </p:cNvPr>
          <p:cNvSpPr txBox="1"/>
          <p:nvPr/>
        </p:nvSpPr>
        <p:spPr>
          <a:xfrm>
            <a:off x="10697435" y="2911777"/>
            <a:ext cx="1235782" cy="261610"/>
          </a:xfrm>
          <a:prstGeom prst="rect">
            <a:avLst/>
          </a:prstGeom>
          <a:noFill/>
        </p:spPr>
        <p:txBody>
          <a:bodyPr wrap="square" rtlCol="0">
            <a:spAutoFit/>
          </a:bodyPr>
          <a:lstStyle/>
          <a:p>
            <a:r>
              <a:rPr lang="en-US" sz="1100" dirty="0"/>
              <a:t>Cable tray</a:t>
            </a:r>
          </a:p>
        </p:txBody>
      </p:sp>
      <p:pic>
        <p:nvPicPr>
          <p:cNvPr id="10" name="Picture 9">
            <a:extLst>
              <a:ext uri="{FF2B5EF4-FFF2-40B4-BE49-F238E27FC236}">
                <a16:creationId xmlns:a16="http://schemas.microsoft.com/office/drawing/2014/main" id="{8BEA5E71-5F42-F1BA-E104-4BE86DB91D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7971" b="-2"/>
          <a:stretch>
            <a:fillRect/>
          </a:stretch>
        </p:blipFill>
        <p:spPr bwMode="auto">
          <a:xfrm>
            <a:off x="9187821" y="3583189"/>
            <a:ext cx="644820" cy="84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3E4E8BE9-8993-6952-EFC3-937062F7BA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97435" y="3819941"/>
            <a:ext cx="769721" cy="449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62D0BAC9-BABF-05F2-FF60-26B12E9072B2}"/>
              </a:ext>
            </a:extLst>
          </p:cNvPr>
          <p:cNvSpPr txBox="1"/>
          <p:nvPr/>
        </p:nvSpPr>
        <p:spPr>
          <a:xfrm>
            <a:off x="10639004" y="4430210"/>
            <a:ext cx="1395046" cy="430887"/>
          </a:xfrm>
          <a:prstGeom prst="rect">
            <a:avLst/>
          </a:prstGeom>
          <a:noFill/>
        </p:spPr>
        <p:txBody>
          <a:bodyPr wrap="square" rtlCol="0">
            <a:spAutoFit/>
          </a:bodyPr>
          <a:lstStyle/>
          <a:p>
            <a:r>
              <a:rPr lang="en-US" sz="1100" dirty="0"/>
              <a:t>Power unit  (3 x AC power sockets)</a:t>
            </a:r>
          </a:p>
        </p:txBody>
      </p:sp>
      <p:sp>
        <p:nvSpPr>
          <p:cNvPr id="14" name="TextBox 13">
            <a:extLst>
              <a:ext uri="{FF2B5EF4-FFF2-40B4-BE49-F238E27FC236}">
                <a16:creationId xmlns:a16="http://schemas.microsoft.com/office/drawing/2014/main" id="{582DA225-2503-A070-673E-535825301D97}"/>
              </a:ext>
            </a:extLst>
          </p:cNvPr>
          <p:cNvSpPr txBox="1"/>
          <p:nvPr/>
        </p:nvSpPr>
        <p:spPr>
          <a:xfrm>
            <a:off x="9144153" y="4580958"/>
            <a:ext cx="1235782" cy="261610"/>
          </a:xfrm>
          <a:prstGeom prst="rect">
            <a:avLst/>
          </a:prstGeom>
          <a:noFill/>
        </p:spPr>
        <p:txBody>
          <a:bodyPr wrap="square" rtlCol="0">
            <a:spAutoFit/>
          </a:bodyPr>
          <a:lstStyle/>
          <a:p>
            <a:r>
              <a:rPr lang="en-US" sz="1100" dirty="0"/>
              <a:t>Cable duct</a:t>
            </a:r>
          </a:p>
        </p:txBody>
      </p:sp>
      <p:pic>
        <p:nvPicPr>
          <p:cNvPr id="15" name="Picture 14">
            <a:extLst>
              <a:ext uri="{FF2B5EF4-FFF2-40B4-BE49-F238E27FC236}">
                <a16:creationId xmlns:a16="http://schemas.microsoft.com/office/drawing/2014/main" id="{5C7A7D79-58DE-612F-BC77-63F24464DE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40977" y="5278257"/>
            <a:ext cx="899160" cy="50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E3B95BDD-07C9-B507-E7FE-E94501F51C55}"/>
              </a:ext>
            </a:extLst>
          </p:cNvPr>
          <p:cNvSpPr txBox="1"/>
          <p:nvPr/>
        </p:nvSpPr>
        <p:spPr>
          <a:xfrm>
            <a:off x="9144153" y="5844665"/>
            <a:ext cx="1404485" cy="261610"/>
          </a:xfrm>
          <a:prstGeom prst="rect">
            <a:avLst/>
          </a:prstGeom>
          <a:noFill/>
        </p:spPr>
        <p:txBody>
          <a:bodyPr wrap="square" rtlCol="0">
            <a:spAutoFit/>
          </a:bodyPr>
          <a:lstStyle/>
          <a:p>
            <a:r>
              <a:rPr lang="en-US" sz="1100" dirty="0"/>
              <a:t>Power supply cable</a:t>
            </a:r>
          </a:p>
        </p:txBody>
      </p:sp>
      <p:pic>
        <p:nvPicPr>
          <p:cNvPr id="17" name="Picture 16">
            <a:extLst>
              <a:ext uri="{FF2B5EF4-FFF2-40B4-BE49-F238E27FC236}">
                <a16:creationId xmlns:a16="http://schemas.microsoft.com/office/drawing/2014/main" id="{8EAC67EA-606F-AFAE-0055-C4185C37E0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68544" y="5305384"/>
            <a:ext cx="899160" cy="44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F848DC97-CEBB-D8A7-2373-78D012854D25}"/>
              </a:ext>
            </a:extLst>
          </p:cNvPr>
          <p:cNvSpPr txBox="1"/>
          <p:nvPr/>
        </p:nvSpPr>
        <p:spPr>
          <a:xfrm>
            <a:off x="10639004" y="5844665"/>
            <a:ext cx="1235782" cy="261610"/>
          </a:xfrm>
          <a:prstGeom prst="rect">
            <a:avLst/>
          </a:prstGeom>
          <a:noFill/>
        </p:spPr>
        <p:txBody>
          <a:bodyPr wrap="square" rtlCol="0">
            <a:spAutoFit/>
          </a:bodyPr>
          <a:lstStyle/>
          <a:p>
            <a:r>
              <a:rPr lang="en-US" sz="1100" dirty="0"/>
              <a:t>Extension cable</a:t>
            </a:r>
          </a:p>
        </p:txBody>
      </p:sp>
      <p:pic>
        <p:nvPicPr>
          <p:cNvPr id="19" name="Picture 18">
            <a:extLst>
              <a:ext uri="{FF2B5EF4-FFF2-40B4-BE49-F238E27FC236}">
                <a16:creationId xmlns:a16="http://schemas.microsoft.com/office/drawing/2014/main" id="{BD52C6EF-F532-952A-1752-F62039BDC7E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01425" y="1717146"/>
            <a:ext cx="1826827" cy="1826827"/>
          </a:xfrm>
          <a:prstGeom prst="rect">
            <a:avLst/>
          </a:prstGeom>
        </p:spPr>
      </p:pic>
      <p:pic>
        <p:nvPicPr>
          <p:cNvPr id="20" name="Picture 19">
            <a:extLst>
              <a:ext uri="{FF2B5EF4-FFF2-40B4-BE49-F238E27FC236}">
                <a16:creationId xmlns:a16="http://schemas.microsoft.com/office/drawing/2014/main" id="{B8737BB8-82FC-4D61-0CF4-D7FB251FFB8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01187" y="4291972"/>
            <a:ext cx="1860169" cy="1860169"/>
          </a:xfrm>
          <a:prstGeom prst="rect">
            <a:avLst/>
          </a:prstGeom>
        </p:spPr>
      </p:pic>
    </p:spTree>
    <p:extLst>
      <p:ext uri="{BB962C8B-B14F-4D97-AF65-F5344CB8AC3E}">
        <p14:creationId xmlns:p14="http://schemas.microsoft.com/office/powerpoint/2010/main" val="1552378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1639F-19EC-43F3-617A-F833F135FAB7}"/>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5CF5FBAF-A513-DA40-1D20-F95B536C59E9}"/>
              </a:ext>
            </a:extLst>
          </p:cNvPr>
          <p:cNvGraphicFramePr>
            <a:graphicFrameLocks noGrp="1"/>
          </p:cNvGraphicFramePr>
          <p:nvPr>
            <p:extLst>
              <p:ext uri="{D42A27DB-BD31-4B8C-83A1-F6EECF244321}">
                <p14:modId xmlns:p14="http://schemas.microsoft.com/office/powerpoint/2010/main" val="3641381368"/>
              </p:ext>
            </p:extLst>
          </p:nvPr>
        </p:nvGraphicFramePr>
        <p:xfrm>
          <a:off x="0" y="1685677"/>
          <a:ext cx="12192000" cy="5172323"/>
        </p:xfrm>
        <a:graphic>
          <a:graphicData uri="http://schemas.openxmlformats.org/drawingml/2006/table">
            <a:tbl>
              <a:tblPr firstRow="1" bandRow="1">
                <a:tableStyleId>{2D5ABB26-0587-4C30-8999-92F81FD0307C}</a:tableStyleId>
              </a:tblPr>
              <a:tblGrid>
                <a:gridCol w="12192000">
                  <a:extLst>
                    <a:ext uri="{9D8B030D-6E8A-4147-A177-3AD203B41FA5}">
                      <a16:colId xmlns:a16="http://schemas.microsoft.com/office/drawing/2014/main" val="3422469524"/>
                    </a:ext>
                  </a:extLst>
                </a:gridCol>
              </a:tblGrid>
              <a:tr h="5172323">
                <a:tc>
                  <a:txBody>
                    <a:bodyPr/>
                    <a:lstStyle/>
                    <a:p>
                      <a:endParaRPr lang="lt-LT" sz="1400" dirty="0"/>
                    </a:p>
                  </a:txBody>
                  <a:tcPr anchor="ctr">
                    <a:lnL w="12700" cap="flat" cmpd="sng" algn="ctr">
                      <a:solidFill>
                        <a:srgbClr val="9C9C9C"/>
                      </a:solidFill>
                      <a:prstDash val="solid"/>
                      <a:round/>
                      <a:headEnd type="none" w="med" len="med"/>
                      <a:tailEnd type="none" w="med" len="med"/>
                    </a:lnL>
                    <a:lnR w="12700" cap="flat" cmpd="sng" algn="ctr">
                      <a:solidFill>
                        <a:srgbClr val="9C9C9C"/>
                      </a:solidFill>
                      <a:prstDash val="solid"/>
                      <a:round/>
                      <a:headEnd type="none" w="med" len="med"/>
                      <a:tailEnd type="none" w="med" len="med"/>
                    </a:lnR>
                    <a:lnT w="12700" cap="flat" cmpd="sng" algn="ctr">
                      <a:solidFill>
                        <a:srgbClr val="9C9C9C"/>
                      </a:solidFill>
                      <a:prstDash val="solid"/>
                      <a:round/>
                      <a:headEnd type="none" w="med" len="med"/>
                      <a:tailEnd type="none" w="med" len="med"/>
                    </a:lnT>
                    <a:lnB w="12700" cap="flat" cmpd="sng" algn="ctr">
                      <a:solidFill>
                        <a:srgbClr val="9C9C9C"/>
                      </a:solidFill>
                      <a:prstDash val="solid"/>
                      <a:round/>
                      <a:headEnd type="none" w="med" len="med"/>
                      <a:tailEnd type="none" w="med" len="med"/>
                    </a:lnB>
                  </a:tcPr>
                </a:tc>
                <a:extLst>
                  <a:ext uri="{0D108BD9-81ED-4DB2-BD59-A6C34878D82A}">
                    <a16:rowId xmlns:a16="http://schemas.microsoft.com/office/drawing/2014/main" val="1096284211"/>
                  </a:ext>
                </a:extLst>
              </a:tr>
            </a:tbl>
          </a:graphicData>
        </a:graphic>
      </p:graphicFrame>
      <p:pic>
        <p:nvPicPr>
          <p:cNvPr id="3" name="Picture 2">
            <a:extLst>
              <a:ext uri="{FF2B5EF4-FFF2-40B4-BE49-F238E27FC236}">
                <a16:creationId xmlns:a16="http://schemas.microsoft.com/office/drawing/2014/main" id="{5B04918E-1AD9-883C-4CCA-679C5E4B1D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0085" y="5745044"/>
            <a:ext cx="890954" cy="890954"/>
          </a:xfrm>
          <a:prstGeom prst="rect">
            <a:avLst/>
          </a:prstGeom>
        </p:spPr>
      </p:pic>
      <p:sp>
        <p:nvSpPr>
          <p:cNvPr id="7" name="Text Placeholder 3">
            <a:extLst>
              <a:ext uri="{FF2B5EF4-FFF2-40B4-BE49-F238E27FC236}">
                <a16:creationId xmlns:a16="http://schemas.microsoft.com/office/drawing/2014/main" id="{035FFEF5-ACD2-C599-1C8E-6BB9C4EBABC4}"/>
              </a:ext>
            </a:extLst>
          </p:cNvPr>
          <p:cNvSpPr txBox="1">
            <a:spLocks/>
          </p:cNvSpPr>
          <p:nvPr/>
        </p:nvSpPr>
        <p:spPr>
          <a:xfrm>
            <a:off x="236879" y="248830"/>
            <a:ext cx="2880000" cy="285741"/>
          </a:xfrm>
          <a:prstGeom prst="rect">
            <a:avLst/>
          </a:prstGeom>
        </p:spPr>
        <p:txBody>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Visuelt Pro Light" panose="020B0303040202040104" pitchFamily="34" charset="0"/>
              <a:buNone/>
              <a:tabLst/>
              <a:defRPr/>
            </a:pPr>
            <a:r>
              <a:rPr kumimoji="0" lang="lt-LT" sz="1100" b="0" i="0" u="none" strike="noStrike" kern="1200" cap="none" spc="0" normalizeH="0" baseline="0" noProof="0" dirty="0">
                <a:ln>
                  <a:noFill/>
                </a:ln>
                <a:solidFill>
                  <a:srgbClr val="000000"/>
                </a:solidFill>
                <a:effectLst/>
                <a:uLnTx/>
                <a:uFillTx/>
                <a:latin typeface="Visuelt Pro Light"/>
                <a:ea typeface="+mn-ea"/>
                <a:cs typeface="+mn-cs"/>
              </a:rPr>
              <a:t>ROUND </a:t>
            </a:r>
            <a:r>
              <a:rPr kumimoji="0" lang="lt-LT" sz="1100" b="0" i="0" u="none" strike="noStrike" kern="1200" cap="none" spc="0" normalizeH="0" baseline="0" noProof="0" dirty="0" err="1">
                <a:ln>
                  <a:noFill/>
                </a:ln>
                <a:solidFill>
                  <a:srgbClr val="000000"/>
                </a:solidFill>
                <a:effectLst/>
                <a:uLnTx/>
                <a:uFillTx/>
                <a:latin typeface="Visuelt Pro Light"/>
                <a:ea typeface="+mn-ea"/>
                <a:cs typeface="+mn-cs"/>
              </a:rPr>
              <a:t>Multipurpose</a:t>
            </a:r>
            <a:r>
              <a:rPr kumimoji="0" lang="lt-LT" sz="1100" b="0" i="0" u="none" strike="noStrike" kern="1200" cap="none" spc="0" normalizeH="0" baseline="0" noProof="0" dirty="0">
                <a:ln>
                  <a:noFill/>
                </a:ln>
                <a:solidFill>
                  <a:srgbClr val="000000"/>
                </a:solidFill>
                <a:effectLst/>
                <a:uLnTx/>
                <a:uFillTx/>
                <a:latin typeface="Visuelt Pro Light"/>
                <a:ea typeface="+mn-ea"/>
                <a:cs typeface="+mn-cs"/>
              </a:rPr>
              <a:t> </a:t>
            </a:r>
            <a:r>
              <a:rPr kumimoji="0" lang="en-US" sz="1100" b="0" i="0" u="none" strike="noStrike" kern="1200" cap="none" spc="0" normalizeH="0" baseline="0" noProof="0" dirty="0">
                <a:ln>
                  <a:noFill/>
                </a:ln>
                <a:solidFill>
                  <a:srgbClr val="000000"/>
                </a:solidFill>
                <a:effectLst/>
                <a:uLnTx/>
                <a:uFillTx/>
                <a:latin typeface="Visuelt Pro Light"/>
                <a:ea typeface="+mn-ea"/>
                <a:cs typeface="+mn-cs"/>
              </a:rPr>
              <a:t>accessories</a:t>
            </a:r>
          </a:p>
        </p:txBody>
      </p:sp>
      <p:sp>
        <p:nvSpPr>
          <p:cNvPr id="35" name="TextBox 34">
            <a:extLst>
              <a:ext uri="{FF2B5EF4-FFF2-40B4-BE49-F238E27FC236}">
                <a16:creationId xmlns:a16="http://schemas.microsoft.com/office/drawing/2014/main" id="{B5E9A91B-C466-9FDA-DB3B-B6929D9237DB}"/>
              </a:ext>
            </a:extLst>
          </p:cNvPr>
          <p:cNvSpPr txBox="1"/>
          <p:nvPr/>
        </p:nvSpPr>
        <p:spPr>
          <a:xfrm>
            <a:off x="2154467" y="2164129"/>
            <a:ext cx="2503454" cy="261610"/>
          </a:xfrm>
          <a:prstGeom prst="rect">
            <a:avLst/>
          </a:prstGeom>
          <a:noFill/>
        </p:spPr>
        <p:txBody>
          <a:bodyPr wrap="square" rtlCol="0">
            <a:spAutoFit/>
          </a:bodyPr>
          <a:lstStyle/>
          <a:p>
            <a:r>
              <a:rPr lang="en-US" sz="1100" dirty="0"/>
              <a:t>Top side shelf, H=50 mm</a:t>
            </a:r>
          </a:p>
        </p:txBody>
      </p:sp>
      <p:sp>
        <p:nvSpPr>
          <p:cNvPr id="36" name="TextBox 35">
            <a:extLst>
              <a:ext uri="{FF2B5EF4-FFF2-40B4-BE49-F238E27FC236}">
                <a16:creationId xmlns:a16="http://schemas.microsoft.com/office/drawing/2014/main" id="{B03EE965-B551-E018-2DEE-9AE0797A0F37}"/>
              </a:ext>
            </a:extLst>
          </p:cNvPr>
          <p:cNvSpPr txBox="1"/>
          <p:nvPr/>
        </p:nvSpPr>
        <p:spPr>
          <a:xfrm>
            <a:off x="2154467" y="3170188"/>
            <a:ext cx="2648534" cy="261610"/>
          </a:xfrm>
          <a:prstGeom prst="rect">
            <a:avLst/>
          </a:prstGeom>
          <a:noFill/>
        </p:spPr>
        <p:txBody>
          <a:bodyPr wrap="square" rtlCol="0">
            <a:spAutoFit/>
          </a:bodyPr>
          <a:lstStyle/>
          <a:p>
            <a:r>
              <a:rPr lang="en-US" sz="1100" dirty="0"/>
              <a:t>Top side shelf, H=100 mm</a:t>
            </a:r>
          </a:p>
        </p:txBody>
      </p:sp>
      <p:sp>
        <p:nvSpPr>
          <p:cNvPr id="37" name="TextBox 36">
            <a:extLst>
              <a:ext uri="{FF2B5EF4-FFF2-40B4-BE49-F238E27FC236}">
                <a16:creationId xmlns:a16="http://schemas.microsoft.com/office/drawing/2014/main" id="{2AA649C8-E62D-F91F-B348-D695FB5F0123}"/>
              </a:ext>
            </a:extLst>
          </p:cNvPr>
          <p:cNvSpPr txBox="1"/>
          <p:nvPr/>
        </p:nvSpPr>
        <p:spPr>
          <a:xfrm>
            <a:off x="2154467" y="4173007"/>
            <a:ext cx="2503454" cy="261610"/>
          </a:xfrm>
          <a:prstGeom prst="rect">
            <a:avLst/>
          </a:prstGeom>
          <a:noFill/>
        </p:spPr>
        <p:txBody>
          <a:bodyPr wrap="square" rtlCol="0">
            <a:spAutoFit/>
          </a:bodyPr>
          <a:lstStyle/>
          <a:p>
            <a:r>
              <a:rPr lang="en-US" sz="1100" dirty="0"/>
              <a:t>Bottom side shelf, H=50 mm</a:t>
            </a:r>
          </a:p>
        </p:txBody>
      </p:sp>
      <p:sp>
        <p:nvSpPr>
          <p:cNvPr id="38" name="TextBox 37">
            <a:extLst>
              <a:ext uri="{FF2B5EF4-FFF2-40B4-BE49-F238E27FC236}">
                <a16:creationId xmlns:a16="http://schemas.microsoft.com/office/drawing/2014/main" id="{FEB20DE8-3BDD-980D-BF49-ECC3F629634F}"/>
              </a:ext>
            </a:extLst>
          </p:cNvPr>
          <p:cNvSpPr txBox="1"/>
          <p:nvPr/>
        </p:nvSpPr>
        <p:spPr>
          <a:xfrm>
            <a:off x="2154467" y="5095962"/>
            <a:ext cx="2503453" cy="261610"/>
          </a:xfrm>
          <a:prstGeom prst="rect">
            <a:avLst/>
          </a:prstGeom>
          <a:noFill/>
        </p:spPr>
        <p:txBody>
          <a:bodyPr wrap="square" rtlCol="0">
            <a:spAutoFit/>
          </a:bodyPr>
          <a:lstStyle/>
          <a:p>
            <a:r>
              <a:rPr lang="en-US" sz="1100" dirty="0"/>
              <a:t>Bottom side shelf, H=100 mm</a:t>
            </a:r>
          </a:p>
        </p:txBody>
      </p:sp>
      <p:sp>
        <p:nvSpPr>
          <p:cNvPr id="40" name="TextBox 39">
            <a:extLst>
              <a:ext uri="{FF2B5EF4-FFF2-40B4-BE49-F238E27FC236}">
                <a16:creationId xmlns:a16="http://schemas.microsoft.com/office/drawing/2014/main" id="{D7D42EC7-6DA4-5C7B-98BA-E41073040954}"/>
              </a:ext>
            </a:extLst>
          </p:cNvPr>
          <p:cNvSpPr txBox="1"/>
          <p:nvPr/>
        </p:nvSpPr>
        <p:spPr>
          <a:xfrm>
            <a:off x="7951189" y="2263260"/>
            <a:ext cx="2065782" cy="261610"/>
          </a:xfrm>
          <a:prstGeom prst="rect">
            <a:avLst/>
          </a:prstGeom>
          <a:noFill/>
        </p:spPr>
        <p:txBody>
          <a:bodyPr wrap="square" rtlCol="0">
            <a:spAutoFit/>
          </a:bodyPr>
          <a:lstStyle/>
          <a:p>
            <a:r>
              <a:rPr lang="en-US" sz="1100" dirty="0"/>
              <a:t>Perforated top cover</a:t>
            </a:r>
          </a:p>
        </p:txBody>
      </p:sp>
      <p:sp>
        <p:nvSpPr>
          <p:cNvPr id="42" name="TextBox 41">
            <a:extLst>
              <a:ext uri="{FF2B5EF4-FFF2-40B4-BE49-F238E27FC236}">
                <a16:creationId xmlns:a16="http://schemas.microsoft.com/office/drawing/2014/main" id="{889F73B5-482A-573B-7832-783FB6C3E527}"/>
              </a:ext>
            </a:extLst>
          </p:cNvPr>
          <p:cNvSpPr txBox="1"/>
          <p:nvPr/>
        </p:nvSpPr>
        <p:spPr>
          <a:xfrm>
            <a:off x="2154467" y="6059716"/>
            <a:ext cx="2503453" cy="261610"/>
          </a:xfrm>
          <a:prstGeom prst="rect">
            <a:avLst/>
          </a:prstGeom>
          <a:noFill/>
        </p:spPr>
        <p:txBody>
          <a:bodyPr wrap="square" rtlCol="0">
            <a:spAutoFit/>
          </a:bodyPr>
          <a:lstStyle/>
          <a:p>
            <a:r>
              <a:rPr lang="en-US" sz="1100" dirty="0"/>
              <a:t>Top planter box</a:t>
            </a:r>
          </a:p>
        </p:txBody>
      </p:sp>
      <p:sp>
        <p:nvSpPr>
          <p:cNvPr id="44" name="TextBox 43">
            <a:extLst>
              <a:ext uri="{FF2B5EF4-FFF2-40B4-BE49-F238E27FC236}">
                <a16:creationId xmlns:a16="http://schemas.microsoft.com/office/drawing/2014/main" id="{2E080860-241B-DA2A-1CE9-BED19C3BBC66}"/>
              </a:ext>
            </a:extLst>
          </p:cNvPr>
          <p:cNvSpPr txBox="1"/>
          <p:nvPr/>
        </p:nvSpPr>
        <p:spPr>
          <a:xfrm>
            <a:off x="7951189" y="6059716"/>
            <a:ext cx="2065782" cy="261610"/>
          </a:xfrm>
          <a:prstGeom prst="rect">
            <a:avLst/>
          </a:prstGeom>
          <a:noFill/>
        </p:spPr>
        <p:txBody>
          <a:bodyPr wrap="square" rtlCol="0">
            <a:spAutoFit/>
          </a:bodyPr>
          <a:lstStyle/>
          <a:p>
            <a:r>
              <a:rPr lang="en-US" sz="1100" dirty="0"/>
              <a:t>Hook</a:t>
            </a:r>
          </a:p>
        </p:txBody>
      </p:sp>
      <p:sp>
        <p:nvSpPr>
          <p:cNvPr id="46" name="TextBox 45">
            <a:extLst>
              <a:ext uri="{FF2B5EF4-FFF2-40B4-BE49-F238E27FC236}">
                <a16:creationId xmlns:a16="http://schemas.microsoft.com/office/drawing/2014/main" id="{9CEBF924-053C-0451-7A57-127CEE806AA2}"/>
              </a:ext>
            </a:extLst>
          </p:cNvPr>
          <p:cNvSpPr txBox="1"/>
          <p:nvPr/>
        </p:nvSpPr>
        <p:spPr>
          <a:xfrm>
            <a:off x="7951189" y="5095962"/>
            <a:ext cx="2328624" cy="261610"/>
          </a:xfrm>
          <a:prstGeom prst="rect">
            <a:avLst/>
          </a:prstGeom>
          <a:noFill/>
        </p:spPr>
        <p:txBody>
          <a:bodyPr wrap="square" rtlCol="0">
            <a:spAutoFit/>
          </a:bodyPr>
          <a:lstStyle/>
          <a:p>
            <a:r>
              <a:rPr lang="en-US" sz="1100" dirty="0"/>
              <a:t>HPL whiteboard with holder</a:t>
            </a:r>
          </a:p>
        </p:txBody>
      </p:sp>
      <p:sp>
        <p:nvSpPr>
          <p:cNvPr id="48" name="TextBox 47">
            <a:extLst>
              <a:ext uri="{FF2B5EF4-FFF2-40B4-BE49-F238E27FC236}">
                <a16:creationId xmlns:a16="http://schemas.microsoft.com/office/drawing/2014/main" id="{0E218BE7-C846-943E-AA09-1E4E591C8D27}"/>
              </a:ext>
            </a:extLst>
          </p:cNvPr>
          <p:cNvSpPr txBox="1"/>
          <p:nvPr/>
        </p:nvSpPr>
        <p:spPr>
          <a:xfrm>
            <a:off x="7951189" y="3178769"/>
            <a:ext cx="3081788" cy="261610"/>
          </a:xfrm>
          <a:prstGeom prst="rect">
            <a:avLst/>
          </a:prstGeom>
          <a:noFill/>
        </p:spPr>
        <p:txBody>
          <a:bodyPr wrap="square" rtlCol="0">
            <a:spAutoFit/>
          </a:bodyPr>
          <a:lstStyle/>
          <a:p>
            <a:r>
              <a:rPr lang="en-US" sz="1100" dirty="0"/>
              <a:t>Set of hooks for perforated top cover (5 pcs.)</a:t>
            </a:r>
          </a:p>
        </p:txBody>
      </p:sp>
      <p:sp>
        <p:nvSpPr>
          <p:cNvPr id="50" name="TextBox 49">
            <a:extLst>
              <a:ext uri="{FF2B5EF4-FFF2-40B4-BE49-F238E27FC236}">
                <a16:creationId xmlns:a16="http://schemas.microsoft.com/office/drawing/2014/main" id="{358C7902-1F1D-DD65-45C3-439F46957154}"/>
              </a:ext>
            </a:extLst>
          </p:cNvPr>
          <p:cNvSpPr txBox="1"/>
          <p:nvPr/>
        </p:nvSpPr>
        <p:spPr>
          <a:xfrm>
            <a:off x="7951189" y="4141033"/>
            <a:ext cx="2328624" cy="261610"/>
          </a:xfrm>
          <a:prstGeom prst="rect">
            <a:avLst/>
          </a:prstGeom>
          <a:noFill/>
        </p:spPr>
        <p:txBody>
          <a:bodyPr wrap="square" rtlCol="0">
            <a:spAutoFit/>
          </a:bodyPr>
          <a:lstStyle/>
          <a:p>
            <a:r>
              <a:rPr lang="en-US" sz="1100" dirty="0"/>
              <a:t>Monitor holder</a:t>
            </a:r>
          </a:p>
        </p:txBody>
      </p:sp>
      <p:pic>
        <p:nvPicPr>
          <p:cNvPr id="5" name="Picture 4">
            <a:extLst>
              <a:ext uri="{FF2B5EF4-FFF2-40B4-BE49-F238E27FC236}">
                <a16:creationId xmlns:a16="http://schemas.microsoft.com/office/drawing/2014/main" id="{50833D08-0BD3-83AC-E13A-9AC173620E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1869" y="4647795"/>
            <a:ext cx="1187386" cy="1187386"/>
          </a:xfrm>
          <a:prstGeom prst="rect">
            <a:avLst/>
          </a:prstGeom>
        </p:spPr>
      </p:pic>
      <p:pic>
        <p:nvPicPr>
          <p:cNvPr id="9" name="Picture 8">
            <a:extLst>
              <a:ext uri="{FF2B5EF4-FFF2-40B4-BE49-F238E27FC236}">
                <a16:creationId xmlns:a16="http://schemas.microsoft.com/office/drawing/2014/main" id="{2848340A-023B-2124-D58B-30084B1C88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0892" y="3642035"/>
            <a:ext cx="1113074" cy="1113074"/>
          </a:xfrm>
          <a:prstGeom prst="rect">
            <a:avLst/>
          </a:prstGeom>
        </p:spPr>
      </p:pic>
      <p:pic>
        <p:nvPicPr>
          <p:cNvPr id="11" name="Picture 10">
            <a:extLst>
              <a:ext uri="{FF2B5EF4-FFF2-40B4-BE49-F238E27FC236}">
                <a16:creationId xmlns:a16="http://schemas.microsoft.com/office/drawing/2014/main" id="{020CF777-C126-DF2D-0B34-81A8BF7074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5273" y="2678437"/>
            <a:ext cx="1187386" cy="1187386"/>
          </a:xfrm>
          <a:prstGeom prst="rect">
            <a:avLst/>
          </a:prstGeom>
        </p:spPr>
      </p:pic>
      <p:pic>
        <p:nvPicPr>
          <p:cNvPr id="13" name="Picture 12">
            <a:extLst>
              <a:ext uri="{FF2B5EF4-FFF2-40B4-BE49-F238E27FC236}">
                <a16:creationId xmlns:a16="http://schemas.microsoft.com/office/drawing/2014/main" id="{91E8759F-7394-8ADD-C911-B58F7B7652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8452" y="1768905"/>
            <a:ext cx="1073696" cy="1073696"/>
          </a:xfrm>
          <a:prstGeom prst="rect">
            <a:avLst/>
          </a:prstGeom>
        </p:spPr>
      </p:pic>
      <p:pic>
        <p:nvPicPr>
          <p:cNvPr id="15" name="Picture 14">
            <a:extLst>
              <a:ext uri="{FF2B5EF4-FFF2-40B4-BE49-F238E27FC236}">
                <a16:creationId xmlns:a16="http://schemas.microsoft.com/office/drawing/2014/main" id="{1BA7FDF1-7A44-C435-0660-1ACD16974E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6082" y="1789080"/>
            <a:ext cx="1073695" cy="1073695"/>
          </a:xfrm>
          <a:prstGeom prst="rect">
            <a:avLst/>
          </a:prstGeom>
        </p:spPr>
      </p:pic>
      <p:pic>
        <p:nvPicPr>
          <p:cNvPr id="17" name="Picture 16">
            <a:extLst>
              <a:ext uri="{FF2B5EF4-FFF2-40B4-BE49-F238E27FC236}">
                <a16:creationId xmlns:a16="http://schemas.microsoft.com/office/drawing/2014/main" id="{08E1DF49-427C-9835-B302-DEC451D3634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8025"/>
          <a:stretch/>
        </p:blipFill>
        <p:spPr>
          <a:xfrm>
            <a:off x="1031643" y="1857436"/>
            <a:ext cx="1007091" cy="825568"/>
          </a:xfrm>
          <a:prstGeom prst="rect">
            <a:avLst/>
          </a:prstGeom>
        </p:spPr>
      </p:pic>
      <p:pic>
        <p:nvPicPr>
          <p:cNvPr id="20" name="Picture 19">
            <a:extLst>
              <a:ext uri="{FF2B5EF4-FFF2-40B4-BE49-F238E27FC236}">
                <a16:creationId xmlns:a16="http://schemas.microsoft.com/office/drawing/2014/main" id="{5C489996-CF1A-1067-1387-7A251064371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2593"/>
          <a:stretch/>
        </p:blipFill>
        <p:spPr>
          <a:xfrm>
            <a:off x="1031787" y="2862478"/>
            <a:ext cx="1007091" cy="779557"/>
          </a:xfrm>
          <a:prstGeom prst="rect">
            <a:avLst/>
          </a:prstGeom>
        </p:spPr>
      </p:pic>
      <p:pic>
        <p:nvPicPr>
          <p:cNvPr id="22" name="Picture 21">
            <a:extLst>
              <a:ext uri="{FF2B5EF4-FFF2-40B4-BE49-F238E27FC236}">
                <a16:creationId xmlns:a16="http://schemas.microsoft.com/office/drawing/2014/main" id="{146F8169-4A1F-96AC-B15D-08BB30076A8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2593"/>
          <a:stretch/>
        </p:blipFill>
        <p:spPr>
          <a:xfrm>
            <a:off x="1018557" y="3865823"/>
            <a:ext cx="1007091" cy="779557"/>
          </a:xfrm>
          <a:prstGeom prst="rect">
            <a:avLst/>
          </a:prstGeom>
        </p:spPr>
      </p:pic>
      <p:pic>
        <p:nvPicPr>
          <p:cNvPr id="24" name="Picture 23">
            <a:extLst>
              <a:ext uri="{FF2B5EF4-FFF2-40B4-BE49-F238E27FC236}">
                <a16:creationId xmlns:a16="http://schemas.microsoft.com/office/drawing/2014/main" id="{A4DEA7B2-3AF3-066E-1DDD-F20D7C431A8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9878"/>
          <a:stretch/>
        </p:blipFill>
        <p:spPr>
          <a:xfrm>
            <a:off x="995259" y="4759539"/>
            <a:ext cx="1030389" cy="825568"/>
          </a:xfrm>
          <a:prstGeom prst="rect">
            <a:avLst/>
          </a:prstGeom>
        </p:spPr>
      </p:pic>
      <p:pic>
        <p:nvPicPr>
          <p:cNvPr id="26" name="Picture 25">
            <a:extLst>
              <a:ext uri="{FF2B5EF4-FFF2-40B4-BE49-F238E27FC236}">
                <a16:creationId xmlns:a16="http://schemas.microsoft.com/office/drawing/2014/main" id="{71163991-C60F-E9C1-09BF-620E1D3A4621}"/>
              </a:ext>
            </a:extLst>
          </p:cNvPr>
          <p:cNvPicPr>
            <a:picLocks noChangeAspect="1"/>
          </p:cNvPicPr>
          <p:nvPr/>
        </p:nvPicPr>
        <p:blipFill>
          <a:blip r:embed="rId12" cstate="print">
            <a:extLst>
              <a:ext uri="{28A0092B-C50C-407E-A947-70E740481C1C}">
                <a14:useLocalDpi xmlns:a14="http://schemas.microsoft.com/office/drawing/2010/main" val="0"/>
              </a:ext>
            </a:extLst>
          </a:blip>
          <a:srcRect t="9939" b="9939"/>
          <a:stretch/>
        </p:blipFill>
        <p:spPr>
          <a:xfrm>
            <a:off x="1060263" y="5731542"/>
            <a:ext cx="1030389" cy="825568"/>
          </a:xfrm>
          <a:prstGeom prst="rect">
            <a:avLst/>
          </a:prstGeom>
        </p:spPr>
      </p:pic>
      <p:pic>
        <p:nvPicPr>
          <p:cNvPr id="2" name="Picture 1">
            <a:extLst>
              <a:ext uri="{FF2B5EF4-FFF2-40B4-BE49-F238E27FC236}">
                <a16:creationId xmlns:a16="http://schemas.microsoft.com/office/drawing/2014/main" id="{B4E775DB-2C39-F100-4209-2A2491B2645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9878"/>
          <a:stretch/>
        </p:blipFill>
        <p:spPr>
          <a:xfrm>
            <a:off x="1012124" y="5724146"/>
            <a:ext cx="1030389" cy="825568"/>
          </a:xfrm>
          <a:prstGeom prst="rect">
            <a:avLst/>
          </a:prstGeom>
        </p:spPr>
      </p:pic>
    </p:spTree>
    <p:extLst>
      <p:ext uri="{BB962C8B-B14F-4D97-AF65-F5344CB8AC3E}">
        <p14:creationId xmlns:p14="http://schemas.microsoft.com/office/powerpoint/2010/main" val="1468996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a:extLst>
              <a:ext uri="{FF2B5EF4-FFF2-40B4-BE49-F238E27FC236}">
                <a16:creationId xmlns:a16="http://schemas.microsoft.com/office/drawing/2014/main" id="{AAA1B7BE-F16F-9804-7748-9705C2C74674}"/>
              </a:ext>
            </a:extLst>
          </p:cNvPr>
          <p:cNvPicPr>
            <a:picLocks noGrp="1" noChangeAspect="1"/>
          </p:cNvPicPr>
          <p:nvPr>
            <p:ph type="pic" sz="quarter" idx="25"/>
          </p:nvPr>
        </p:nvPicPr>
        <p:blipFill rotWithShape="1">
          <a:blip r:embed="rId2" cstate="print">
            <a:extLst>
              <a:ext uri="{28A0092B-C50C-407E-A947-70E740481C1C}">
                <a14:useLocalDpi xmlns:a14="http://schemas.microsoft.com/office/drawing/2010/main" val="0"/>
              </a:ext>
            </a:extLst>
          </a:blip>
          <a:srcRect t="3369" b="12255"/>
          <a:stretch/>
        </p:blipFill>
        <p:spPr>
          <a:xfrm>
            <a:off x="0" y="1"/>
            <a:ext cx="12192000" cy="6858000"/>
          </a:xfrm>
        </p:spPr>
      </p:pic>
      <p:pic>
        <p:nvPicPr>
          <p:cNvPr id="5" name="Graphic 4">
            <a:extLst>
              <a:ext uri="{FF2B5EF4-FFF2-40B4-BE49-F238E27FC236}">
                <a16:creationId xmlns:a16="http://schemas.microsoft.com/office/drawing/2014/main" id="{16A274A8-D9E4-10EC-0076-D90714E003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345" y="445653"/>
            <a:ext cx="2017788" cy="191848"/>
          </a:xfrm>
          <a:prstGeom prst="rect">
            <a:avLst/>
          </a:prstGeom>
        </p:spPr>
      </p:pic>
      <p:sp>
        <p:nvSpPr>
          <p:cNvPr id="7" name="Text Placeholder 2">
            <a:extLst>
              <a:ext uri="{FF2B5EF4-FFF2-40B4-BE49-F238E27FC236}">
                <a16:creationId xmlns:a16="http://schemas.microsoft.com/office/drawing/2014/main" id="{5306A25C-2E7B-052D-B108-9CE96C0490A5}"/>
              </a:ext>
            </a:extLst>
          </p:cNvPr>
          <p:cNvSpPr txBox="1">
            <a:spLocks/>
          </p:cNvSpPr>
          <p:nvPr/>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2720953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4C4F5F7-188B-0990-09CB-353768454FAD}"/>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l="-76" t="20529" r="76" b="4263"/>
          <a:stretch/>
        </p:blipFill>
        <p:spPr>
          <a:xfrm>
            <a:off x="0" y="1700213"/>
            <a:ext cx="12192000" cy="5157787"/>
          </a:xfrm>
        </p:spPr>
      </p:pic>
      <p:sp>
        <p:nvSpPr>
          <p:cNvPr id="16" name="Text Placeholder 15">
            <a:extLst>
              <a:ext uri="{FF2B5EF4-FFF2-40B4-BE49-F238E27FC236}">
                <a16:creationId xmlns:a16="http://schemas.microsoft.com/office/drawing/2014/main" id="{87B0572F-F940-9DC9-F58C-5C567650DC12}"/>
              </a:ext>
            </a:extLst>
          </p:cNvPr>
          <p:cNvSpPr>
            <a:spLocks noGrp="1"/>
          </p:cNvSpPr>
          <p:nvPr>
            <p:ph type="body" sz="quarter" idx="26"/>
          </p:nvPr>
        </p:nvSpPr>
        <p:spPr>
          <a:xfrm>
            <a:off x="12357" y="6402388"/>
            <a:ext cx="4064400" cy="392112"/>
          </a:xfrm>
        </p:spPr>
        <p:txBody>
          <a:bodyPr>
            <a:normAutofit/>
          </a:bodyPr>
          <a:lstStyle/>
          <a:p>
            <a:r>
              <a:rPr lang="lt-LT" dirty="0"/>
              <a:t>H</a:t>
            </a:r>
            <a:r>
              <a:rPr lang="en-US" dirty="0"/>
              <a:t>=</a:t>
            </a:r>
            <a:r>
              <a:rPr lang="lt-LT" dirty="0"/>
              <a:t> 1050</a:t>
            </a:r>
            <a:r>
              <a:rPr lang="fr-FR" dirty="0"/>
              <a:t> mm</a:t>
            </a:r>
            <a:endParaRPr lang="lt-LT" dirty="0"/>
          </a:p>
        </p:txBody>
      </p:sp>
      <p:sp>
        <p:nvSpPr>
          <p:cNvPr id="3" name="Text Placeholder 2">
            <a:extLst>
              <a:ext uri="{FF2B5EF4-FFF2-40B4-BE49-F238E27FC236}">
                <a16:creationId xmlns:a16="http://schemas.microsoft.com/office/drawing/2014/main" id="{5115C260-C5BE-013B-795F-CE18D9197CCD}"/>
              </a:ext>
            </a:extLst>
          </p:cNvPr>
          <p:cNvSpPr>
            <a:spLocks noGrp="1"/>
          </p:cNvSpPr>
          <p:nvPr>
            <p:ph type="body" sz="quarter" idx="27"/>
          </p:nvPr>
        </p:nvSpPr>
        <p:spPr>
          <a:xfrm>
            <a:off x="4076157" y="6402388"/>
            <a:ext cx="4064400" cy="392112"/>
          </a:xfrm>
        </p:spPr>
        <p:txBody>
          <a:bodyPr/>
          <a:lstStyle/>
          <a:p>
            <a:r>
              <a:rPr lang="lt-LT" dirty="0"/>
              <a:t>H=</a:t>
            </a:r>
            <a:r>
              <a:rPr lang="en-US" dirty="0"/>
              <a:t>90</a:t>
            </a:r>
            <a:r>
              <a:rPr lang="lt-LT" dirty="0"/>
              <a:t>0 mm</a:t>
            </a:r>
          </a:p>
        </p:txBody>
      </p:sp>
      <p:sp>
        <p:nvSpPr>
          <p:cNvPr id="5" name="Text Placeholder 4">
            <a:extLst>
              <a:ext uri="{FF2B5EF4-FFF2-40B4-BE49-F238E27FC236}">
                <a16:creationId xmlns:a16="http://schemas.microsoft.com/office/drawing/2014/main" id="{CBA31AE0-77FC-F315-F4CF-64D11DF17640}"/>
              </a:ext>
            </a:extLst>
          </p:cNvPr>
          <p:cNvSpPr>
            <a:spLocks noGrp="1"/>
          </p:cNvSpPr>
          <p:nvPr>
            <p:ph type="body" sz="quarter" idx="28"/>
          </p:nvPr>
        </p:nvSpPr>
        <p:spPr>
          <a:xfrm>
            <a:off x="8136839" y="6402388"/>
            <a:ext cx="4064400" cy="392112"/>
          </a:xfrm>
        </p:spPr>
        <p:txBody>
          <a:bodyPr>
            <a:normAutofit/>
          </a:bodyPr>
          <a:lstStyle/>
          <a:p>
            <a:r>
              <a:rPr lang="lt-LT" dirty="0"/>
              <a:t>H</a:t>
            </a:r>
            <a:r>
              <a:rPr lang="en-US" dirty="0"/>
              <a:t>= 740 mm</a:t>
            </a:r>
            <a:endParaRPr lang="lt-LT" dirty="0"/>
          </a:p>
          <a:p>
            <a:endParaRPr lang="lt-LT" dirty="0"/>
          </a:p>
        </p:txBody>
      </p:sp>
      <p:sp>
        <p:nvSpPr>
          <p:cNvPr id="6" name="Text Placeholder 5">
            <a:extLst>
              <a:ext uri="{FF2B5EF4-FFF2-40B4-BE49-F238E27FC236}">
                <a16:creationId xmlns:a16="http://schemas.microsoft.com/office/drawing/2014/main" id="{0012D94F-6317-B4C5-C56B-FB2439482ACE}"/>
              </a:ext>
            </a:extLst>
          </p:cNvPr>
          <p:cNvSpPr>
            <a:spLocks noGrp="1"/>
          </p:cNvSpPr>
          <p:nvPr>
            <p:ph type="body" sz="quarter" idx="13"/>
          </p:nvPr>
        </p:nvSpPr>
        <p:spPr>
          <a:xfrm>
            <a:off x="479425" y="717768"/>
            <a:ext cx="11232000" cy="870885"/>
          </a:xfrm>
        </p:spPr>
        <p:txBody>
          <a:bodyPr>
            <a:normAutofit fontScale="85000" lnSpcReduction="10000"/>
          </a:bodyPr>
          <a:lstStyle/>
          <a:p>
            <a:r>
              <a:rPr lang="en-US" dirty="0"/>
              <a:t>The collection consists of high and meeting tables</a:t>
            </a:r>
          </a:p>
        </p:txBody>
      </p:sp>
      <p:sp>
        <p:nvSpPr>
          <p:cNvPr id="7" name="Text Placeholder 6">
            <a:extLst>
              <a:ext uri="{FF2B5EF4-FFF2-40B4-BE49-F238E27FC236}">
                <a16:creationId xmlns:a16="http://schemas.microsoft.com/office/drawing/2014/main" id="{309458F5-DE0F-7CE2-D5D0-31583B35D3C7}"/>
              </a:ext>
            </a:extLst>
          </p:cNvPr>
          <p:cNvSpPr>
            <a:spLocks noGrp="1"/>
          </p:cNvSpPr>
          <p:nvPr>
            <p:ph type="body" sz="quarter" idx="24"/>
          </p:nvPr>
        </p:nvSpPr>
        <p:spPr>
          <a:xfrm>
            <a:off x="479425" y="432027"/>
            <a:ext cx="2880000" cy="285741"/>
          </a:xfrm>
        </p:spPr>
        <p:txBody>
          <a:bodyPr/>
          <a:lstStyle/>
          <a:p>
            <a:r>
              <a:rPr lang="lt-LT" dirty="0"/>
              <a:t>ROUND Multipurpose</a:t>
            </a:r>
            <a:endParaRPr lang="en-US" dirty="0"/>
          </a:p>
        </p:txBody>
      </p:sp>
    </p:spTree>
    <p:extLst>
      <p:ext uri="{BB962C8B-B14F-4D97-AF65-F5344CB8AC3E}">
        <p14:creationId xmlns:p14="http://schemas.microsoft.com/office/powerpoint/2010/main" val="3792661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5D6412-0D52-A6F2-B831-769AFD090F78}"/>
              </a:ext>
            </a:extLst>
          </p:cNvPr>
          <p:cNvSpPr>
            <a:spLocks noGrp="1"/>
          </p:cNvSpPr>
          <p:nvPr>
            <p:ph type="body" sz="quarter" idx="13"/>
          </p:nvPr>
        </p:nvSpPr>
        <p:spPr>
          <a:xfrm>
            <a:off x="491784" y="1066164"/>
            <a:ext cx="4489007" cy="1092573"/>
          </a:xfrm>
        </p:spPr>
        <p:txBody>
          <a:bodyPr>
            <a:normAutofit/>
          </a:bodyPr>
          <a:lstStyle/>
          <a:p>
            <a:r>
              <a:rPr lang="lt-LT" sz="4400" dirty="0"/>
              <a:t>Main </a:t>
            </a:r>
            <a:r>
              <a:rPr lang="lt-LT" sz="4400" dirty="0" err="1"/>
              <a:t>features</a:t>
            </a:r>
            <a:r>
              <a:rPr lang="lt-LT" sz="4400" dirty="0"/>
              <a:t>:</a:t>
            </a:r>
          </a:p>
        </p:txBody>
      </p:sp>
      <p:sp>
        <p:nvSpPr>
          <p:cNvPr id="3" name="Text Placeholder 2">
            <a:extLst>
              <a:ext uri="{FF2B5EF4-FFF2-40B4-BE49-F238E27FC236}">
                <a16:creationId xmlns:a16="http://schemas.microsoft.com/office/drawing/2014/main" id="{2A206BB7-805A-B3D3-145E-AA7F6A13BFD6}"/>
              </a:ext>
            </a:extLst>
          </p:cNvPr>
          <p:cNvSpPr>
            <a:spLocks noGrp="1"/>
          </p:cNvSpPr>
          <p:nvPr>
            <p:ph type="body" sz="quarter" idx="15"/>
          </p:nvPr>
        </p:nvSpPr>
        <p:spPr>
          <a:xfrm>
            <a:off x="479425" y="2735882"/>
            <a:ext cx="4385830" cy="2511163"/>
          </a:xfrm>
        </p:spPr>
        <p:txBody>
          <a:bodyPr>
            <a:normAutofit/>
          </a:bodyPr>
          <a:lstStyle/>
          <a:p>
            <a:pPr marL="514350" indent="-514350">
              <a:buFont typeface="+mj-lt"/>
              <a:buAutoNum type="arabicParenR"/>
            </a:pPr>
            <a:r>
              <a:rPr lang="en-US" sz="2400" dirty="0"/>
              <a:t>Light industrial design</a:t>
            </a:r>
          </a:p>
          <a:p>
            <a:pPr marL="514350" indent="-514350">
              <a:buFont typeface="+mj-lt"/>
              <a:buAutoNum type="arabicParenR"/>
            </a:pPr>
            <a:r>
              <a:rPr lang="en-US" sz="2400" dirty="0"/>
              <a:t>Functionalities for different scenarios</a:t>
            </a:r>
          </a:p>
          <a:p>
            <a:pPr marL="514350" indent="-514350">
              <a:buFont typeface="+mj-lt"/>
              <a:buAutoNum type="arabicParenR"/>
            </a:pPr>
            <a:r>
              <a:rPr lang="en-US" sz="2400" dirty="0"/>
              <a:t>Wide range of applications</a:t>
            </a:r>
          </a:p>
        </p:txBody>
      </p:sp>
      <p:sp>
        <p:nvSpPr>
          <p:cNvPr id="7" name="Text Placeholder 3">
            <a:extLst>
              <a:ext uri="{FF2B5EF4-FFF2-40B4-BE49-F238E27FC236}">
                <a16:creationId xmlns:a16="http://schemas.microsoft.com/office/drawing/2014/main" id="{6F62F8DA-C464-E865-205A-4BCB55DF3543}"/>
              </a:ext>
            </a:extLst>
          </p:cNvPr>
          <p:cNvSpPr>
            <a:spLocks noGrp="1"/>
          </p:cNvSpPr>
          <p:nvPr>
            <p:ph type="body" sz="quarter" idx="24"/>
          </p:nvPr>
        </p:nvSpPr>
        <p:spPr>
          <a:xfrm>
            <a:off x="479425" y="432027"/>
            <a:ext cx="2880000" cy="285741"/>
          </a:xfrm>
        </p:spPr>
        <p:txBody>
          <a:bodyPr/>
          <a:lstStyle/>
          <a:p>
            <a:r>
              <a:rPr lang="lt-LT" dirty="0"/>
              <a:t>ROUND Multipurpose</a:t>
            </a:r>
            <a:endParaRPr lang="en-US" dirty="0"/>
          </a:p>
        </p:txBody>
      </p:sp>
      <p:sp>
        <p:nvSpPr>
          <p:cNvPr id="5" name="Picture Placeholder 4">
            <a:extLst>
              <a:ext uri="{FF2B5EF4-FFF2-40B4-BE49-F238E27FC236}">
                <a16:creationId xmlns:a16="http://schemas.microsoft.com/office/drawing/2014/main" id="{9E2EA54F-FF80-0EF8-28BA-D9F21F3373B9}"/>
              </a:ext>
            </a:extLst>
          </p:cNvPr>
          <p:cNvSpPr>
            <a:spLocks noGrp="1"/>
          </p:cNvSpPr>
          <p:nvPr>
            <p:ph type="pic" sz="quarter" idx="14"/>
          </p:nvPr>
        </p:nvSpPr>
        <p:spPr/>
        <p:txBody>
          <a:bodyPr/>
          <a:lstStyle/>
          <a:p>
            <a:endParaRPr lang="lt-LT"/>
          </a:p>
        </p:txBody>
      </p:sp>
      <p:pic>
        <p:nvPicPr>
          <p:cNvPr id="6" name="Picture Placeholder 7">
            <a:extLst>
              <a:ext uri="{FF2B5EF4-FFF2-40B4-BE49-F238E27FC236}">
                <a16:creationId xmlns:a16="http://schemas.microsoft.com/office/drawing/2014/main" id="{DC7C8239-1AFB-4292-EBE6-63564ABFB9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25" t="2223" r="15420"/>
          <a:stretch/>
        </p:blipFill>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pic>
    </p:spTree>
    <p:extLst>
      <p:ext uri="{BB962C8B-B14F-4D97-AF65-F5344CB8AC3E}">
        <p14:creationId xmlns:p14="http://schemas.microsoft.com/office/powerpoint/2010/main" val="3756045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AED06-4C19-E39A-2838-E17B5E47DC6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B75C7B1-9DCB-38C1-F014-0C8AEF9DC926}"/>
              </a:ext>
            </a:extLst>
          </p:cNvPr>
          <p:cNvSpPr>
            <a:spLocks noGrp="1"/>
          </p:cNvSpPr>
          <p:nvPr>
            <p:ph type="body" sz="quarter" idx="13"/>
          </p:nvPr>
        </p:nvSpPr>
        <p:spPr>
          <a:xfrm>
            <a:off x="479425" y="2353632"/>
            <a:ext cx="7683212" cy="1770499"/>
          </a:xfrm>
        </p:spPr>
        <p:txBody>
          <a:bodyPr>
            <a:normAutofit/>
          </a:bodyPr>
          <a:lstStyle/>
          <a:p>
            <a:r>
              <a:rPr lang="lt-LT" sz="6000" dirty="0" err="1"/>
              <a:t>Light</a:t>
            </a:r>
            <a:r>
              <a:rPr lang="lt-LT" sz="6000" dirty="0"/>
              <a:t> </a:t>
            </a:r>
            <a:r>
              <a:rPr lang="lt-LT" sz="6000" dirty="0" err="1"/>
              <a:t>industrial</a:t>
            </a:r>
            <a:r>
              <a:rPr lang="lt-LT" sz="6000" dirty="0"/>
              <a:t> </a:t>
            </a:r>
            <a:r>
              <a:rPr lang="lt-LT" sz="6000" dirty="0" err="1"/>
              <a:t>design</a:t>
            </a:r>
            <a:endParaRPr lang="lt-LT" sz="6000" dirty="0"/>
          </a:p>
        </p:txBody>
      </p:sp>
    </p:spTree>
    <p:extLst>
      <p:ext uri="{BB962C8B-B14F-4D97-AF65-F5344CB8AC3E}">
        <p14:creationId xmlns:p14="http://schemas.microsoft.com/office/powerpoint/2010/main" val="2904740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3FA3E1FD-FE1D-D34C-0280-86C511ADA66C}"/>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l="20228" t="11256" r="4732" b="4323"/>
          <a:stretch/>
        </p:blipFill>
        <p:spPr>
          <a:xfrm>
            <a:off x="0" y="0"/>
            <a:ext cx="12192000" cy="6858000"/>
          </a:xfrm>
        </p:spPr>
      </p:pic>
      <p:sp>
        <p:nvSpPr>
          <p:cNvPr id="6" name="Text Placeholder 5">
            <a:extLst>
              <a:ext uri="{FF2B5EF4-FFF2-40B4-BE49-F238E27FC236}">
                <a16:creationId xmlns:a16="http://schemas.microsoft.com/office/drawing/2014/main" id="{FB252C80-302F-907B-A210-673E1827CA3E}"/>
              </a:ext>
            </a:extLst>
          </p:cNvPr>
          <p:cNvSpPr>
            <a:spLocks noGrp="1"/>
          </p:cNvSpPr>
          <p:nvPr>
            <p:ph type="body" sz="quarter" idx="24"/>
          </p:nvPr>
        </p:nvSpPr>
        <p:spPr/>
        <p:txBody>
          <a:bodyPr/>
          <a:lstStyle/>
          <a:p>
            <a:r>
              <a:rPr lang="lt-LT" dirty="0"/>
              <a:t>ROUND Multipurpose</a:t>
            </a:r>
          </a:p>
          <a:p>
            <a:endParaRPr lang="lt-LT" dirty="0"/>
          </a:p>
        </p:txBody>
      </p:sp>
      <p:sp>
        <p:nvSpPr>
          <p:cNvPr id="5" name="Text Placeholder 4">
            <a:extLst>
              <a:ext uri="{FF2B5EF4-FFF2-40B4-BE49-F238E27FC236}">
                <a16:creationId xmlns:a16="http://schemas.microsoft.com/office/drawing/2014/main" id="{2929BFBE-0271-C2BE-81C6-E620AE5021DD}"/>
              </a:ext>
            </a:extLst>
          </p:cNvPr>
          <p:cNvSpPr>
            <a:spLocks noGrp="1"/>
          </p:cNvSpPr>
          <p:nvPr>
            <p:ph type="body" sz="quarter" idx="14"/>
          </p:nvPr>
        </p:nvSpPr>
        <p:spPr>
          <a:xfrm>
            <a:off x="6096000" y="2494280"/>
            <a:ext cx="5486400" cy="3071633"/>
          </a:xfrm>
        </p:spPr>
        <p:txBody>
          <a:bodyPr vert="horz" lIns="0" tIns="45720" rIns="0" bIns="45720" rtlCol="0" anchor="t">
            <a:noAutofit/>
          </a:bodyPr>
          <a:lstStyle/>
          <a:p>
            <a:r>
              <a:rPr lang="en-US" sz="2000" dirty="0">
                <a:effectLst/>
              </a:rPr>
              <a:t>Minimalist or decorative, industrial</a:t>
            </a:r>
            <a:r>
              <a:rPr lang="lt-LT" sz="2000" dirty="0">
                <a:effectLst/>
              </a:rPr>
              <a:t> </a:t>
            </a:r>
            <a:r>
              <a:rPr lang="en-US" sz="2000" dirty="0">
                <a:effectLst/>
              </a:rPr>
              <a:t>or </a:t>
            </a:r>
            <a:r>
              <a:rPr lang="lt-LT" sz="2000" dirty="0">
                <a:effectLst/>
              </a:rPr>
              <a:t>biophilic design-</a:t>
            </a:r>
            <a:r>
              <a:rPr lang="lt-LT" sz="2000" dirty="0" err="1">
                <a:effectLst/>
              </a:rPr>
              <a:t>inspired</a:t>
            </a:r>
            <a:r>
              <a:rPr lang="en-US" sz="2000" dirty="0">
                <a:effectLst/>
              </a:rPr>
              <a:t> - ROUND Multipurpose system</a:t>
            </a:r>
            <a:r>
              <a:rPr lang="lt-LT" sz="2000" dirty="0">
                <a:effectLst/>
              </a:rPr>
              <a:t>‘s </a:t>
            </a:r>
            <a:r>
              <a:rPr lang="en-US" sz="2000" dirty="0">
                <a:effectLst/>
              </a:rPr>
              <a:t>design can be adapted to fit the needs of every space. We paid a lot of attention to the table‘s silhouette – it balances strict shapes and soft, </a:t>
            </a:r>
            <a:r>
              <a:rPr lang="en-US" sz="2000" dirty="0"/>
              <a:t>r</a:t>
            </a:r>
            <a:r>
              <a:rPr lang="en-US" sz="2000" dirty="0">
                <a:effectLst/>
              </a:rPr>
              <a:t>ounded details, </a:t>
            </a:r>
            <a:r>
              <a:rPr lang="en-US" sz="2000" dirty="0" err="1">
                <a:effectLst/>
              </a:rPr>
              <a:t>emphasising</a:t>
            </a:r>
            <a:r>
              <a:rPr lang="en-US" sz="2000" dirty="0">
                <a:effectLst/>
              </a:rPr>
              <a:t> the subtle lightness of th</a:t>
            </a:r>
            <a:r>
              <a:rPr lang="en-US" sz="2000" dirty="0"/>
              <a:t>e furniture‘s character.</a:t>
            </a:r>
            <a:endParaRPr lang="en-US" sz="2000" dirty="0">
              <a:effectLst/>
            </a:endParaRPr>
          </a:p>
        </p:txBody>
      </p:sp>
      <p:sp>
        <p:nvSpPr>
          <p:cNvPr id="8" name="Text Placeholder 7">
            <a:extLst>
              <a:ext uri="{FF2B5EF4-FFF2-40B4-BE49-F238E27FC236}">
                <a16:creationId xmlns:a16="http://schemas.microsoft.com/office/drawing/2014/main" id="{DDE41977-C129-B595-C80B-AD2ABDBAB059}"/>
              </a:ext>
            </a:extLst>
          </p:cNvPr>
          <p:cNvSpPr>
            <a:spLocks noGrp="1"/>
          </p:cNvSpPr>
          <p:nvPr>
            <p:ph type="body" sz="quarter" idx="27"/>
          </p:nvPr>
        </p:nvSpPr>
        <p:spPr>
          <a:xfrm>
            <a:off x="6096000" y="5565913"/>
            <a:ext cx="4549775" cy="827902"/>
          </a:xfrm>
        </p:spPr>
        <p:txBody>
          <a:bodyPr/>
          <a:lstStyle/>
          <a:p>
            <a:r>
              <a:rPr lang="lt-LT" sz="2000" dirty="0"/>
              <a:t>NARBUTAS </a:t>
            </a:r>
            <a:r>
              <a:rPr lang="lt-LT" sz="2000" dirty="0" err="1"/>
              <a:t>Designer</a:t>
            </a:r>
            <a:endParaRPr lang="lt-LT" sz="2000" dirty="0"/>
          </a:p>
          <a:p>
            <a:r>
              <a:rPr lang="lt-LT" sz="2000" dirty="0"/>
              <a:t>Rytė </a:t>
            </a:r>
            <a:r>
              <a:rPr lang="lt-LT" sz="2000" dirty="0" err="1"/>
              <a:t>Milišiūnaitė</a:t>
            </a:r>
            <a:endParaRPr lang="lt-LT" sz="2000" dirty="0"/>
          </a:p>
        </p:txBody>
      </p:sp>
      <p:sp>
        <p:nvSpPr>
          <p:cNvPr id="9" name="Text Placeholder 8">
            <a:extLst>
              <a:ext uri="{FF2B5EF4-FFF2-40B4-BE49-F238E27FC236}">
                <a16:creationId xmlns:a16="http://schemas.microsoft.com/office/drawing/2014/main" id="{CB3B7464-15CE-6E4D-E1C9-AB1E6924650C}"/>
              </a:ext>
            </a:extLst>
          </p:cNvPr>
          <p:cNvSpPr>
            <a:spLocks noGrp="1"/>
          </p:cNvSpPr>
          <p:nvPr>
            <p:ph type="body" sz="quarter" idx="28"/>
          </p:nvPr>
        </p:nvSpPr>
        <p:spPr>
          <a:xfrm>
            <a:off x="6042991" y="1586752"/>
            <a:ext cx="4549775" cy="907528"/>
          </a:xfrm>
        </p:spPr>
        <p:txBody>
          <a:bodyPr/>
          <a:lstStyle/>
          <a:p>
            <a:r>
              <a:rPr lang="lt-LT" dirty="0"/>
              <a:t>“</a:t>
            </a:r>
          </a:p>
        </p:txBody>
      </p:sp>
    </p:spTree>
    <p:extLst>
      <p:ext uri="{BB962C8B-B14F-4D97-AF65-F5344CB8AC3E}">
        <p14:creationId xmlns:p14="http://schemas.microsoft.com/office/powerpoint/2010/main" val="4245392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4D5C1-251F-8606-385B-C88212DA62F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8E0FE7F-64D4-9276-86B2-4FDA39614579}"/>
              </a:ext>
            </a:extLst>
          </p:cNvPr>
          <p:cNvSpPr>
            <a:spLocks noGrp="1"/>
          </p:cNvSpPr>
          <p:nvPr>
            <p:ph type="body" sz="quarter" idx="13"/>
          </p:nvPr>
        </p:nvSpPr>
        <p:spPr/>
        <p:txBody>
          <a:bodyPr>
            <a:normAutofit/>
          </a:bodyPr>
          <a:lstStyle/>
          <a:p>
            <a:r>
              <a:rPr lang="en-US" sz="3200" dirty="0"/>
              <a:t>Balance between industrial elements and light aesthetics</a:t>
            </a:r>
          </a:p>
        </p:txBody>
      </p:sp>
      <p:sp>
        <p:nvSpPr>
          <p:cNvPr id="4" name="Text Placeholder 3">
            <a:extLst>
              <a:ext uri="{FF2B5EF4-FFF2-40B4-BE49-F238E27FC236}">
                <a16:creationId xmlns:a16="http://schemas.microsoft.com/office/drawing/2014/main" id="{0720DF08-7F27-E4BD-2C9F-D1447A19C76F}"/>
              </a:ext>
            </a:extLst>
          </p:cNvPr>
          <p:cNvSpPr>
            <a:spLocks noGrp="1"/>
          </p:cNvSpPr>
          <p:nvPr>
            <p:ph type="body" sz="quarter" idx="24"/>
          </p:nvPr>
        </p:nvSpPr>
        <p:spPr/>
        <p:txBody>
          <a:bodyPr/>
          <a:lstStyle/>
          <a:p>
            <a:r>
              <a:rPr lang="lt-LT" dirty="0"/>
              <a:t>ROUND </a:t>
            </a:r>
            <a:r>
              <a:rPr lang="lt-LT" dirty="0" err="1"/>
              <a:t>Multipurpose</a:t>
            </a:r>
            <a:endParaRPr lang="en-US" dirty="0"/>
          </a:p>
        </p:txBody>
      </p:sp>
      <p:sp>
        <p:nvSpPr>
          <p:cNvPr id="5" name="Picture Placeholder 4">
            <a:extLst>
              <a:ext uri="{FF2B5EF4-FFF2-40B4-BE49-F238E27FC236}">
                <a16:creationId xmlns:a16="http://schemas.microsoft.com/office/drawing/2014/main" id="{B0AEF367-8D83-27D7-0D05-27FE6A1505F0}"/>
              </a:ext>
            </a:extLst>
          </p:cNvPr>
          <p:cNvSpPr>
            <a:spLocks noGrp="1"/>
          </p:cNvSpPr>
          <p:nvPr>
            <p:ph type="pic" sz="quarter" idx="25"/>
          </p:nvPr>
        </p:nvSpPr>
        <p:spPr/>
        <p:txBody>
          <a:bodyPr/>
          <a:lstStyle/>
          <a:p>
            <a:endParaRPr lang="lt-LT"/>
          </a:p>
        </p:txBody>
      </p:sp>
      <p:sp>
        <p:nvSpPr>
          <p:cNvPr id="8" name="Picture Placeholder 7">
            <a:extLst>
              <a:ext uri="{FF2B5EF4-FFF2-40B4-BE49-F238E27FC236}">
                <a16:creationId xmlns:a16="http://schemas.microsoft.com/office/drawing/2014/main" id="{E4111CF1-F9B0-00C2-6E4A-98A47C955E18}"/>
              </a:ext>
            </a:extLst>
          </p:cNvPr>
          <p:cNvSpPr>
            <a:spLocks noGrp="1"/>
          </p:cNvSpPr>
          <p:nvPr>
            <p:ph type="pic" sz="quarter" idx="26"/>
          </p:nvPr>
        </p:nvSpPr>
        <p:spPr/>
        <p:txBody>
          <a:bodyPr/>
          <a:lstStyle/>
          <a:p>
            <a:endParaRPr lang="lt-LT"/>
          </a:p>
        </p:txBody>
      </p:sp>
      <p:pic>
        <p:nvPicPr>
          <p:cNvPr id="9" name="Picture Placeholder 5">
            <a:extLst>
              <a:ext uri="{FF2B5EF4-FFF2-40B4-BE49-F238E27FC236}">
                <a16:creationId xmlns:a16="http://schemas.microsoft.com/office/drawing/2014/main" id="{574BAFF5-089B-5A93-F290-71AEBFC8EC7F}"/>
              </a:ext>
            </a:extLst>
          </p:cNvPr>
          <p:cNvPicPr>
            <a:picLocks noChangeAspect="1"/>
          </p:cNvPicPr>
          <p:nvPr/>
        </p:nvPicPr>
        <p:blipFill>
          <a:blip r:embed="rId3" cstate="print">
            <a:extLst>
              <a:ext uri="{28A0092B-C50C-407E-A947-70E740481C1C}">
                <a14:useLocalDpi xmlns:a14="http://schemas.microsoft.com/office/drawing/2010/main" val="0"/>
              </a:ext>
            </a:extLst>
          </a:blip>
          <a:srcRect l="16017" r="16017"/>
          <a:stretch/>
        </p:blipFill>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pic>
      <p:pic>
        <p:nvPicPr>
          <p:cNvPr id="10" name="Picture Placeholder 11">
            <a:extLst>
              <a:ext uri="{FF2B5EF4-FFF2-40B4-BE49-F238E27FC236}">
                <a16:creationId xmlns:a16="http://schemas.microsoft.com/office/drawing/2014/main" id="{3B340D3B-88E5-8F64-3ABF-A358FF2F02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691" t="8596" r="8659" b="5348"/>
          <a:stretch/>
        </p:blipFill>
        <p:spPr>
          <a:xfrm>
            <a:off x="0" y="1700213"/>
            <a:ext cx="6936000" cy="5157787"/>
          </a:xfrm>
          <a:prstGeom prst="rect">
            <a:avLst/>
          </a:prstGeom>
          <a:gradFill>
            <a:gsLst>
              <a:gs pos="0">
                <a:schemeClr val="bg1">
                  <a:lumMod val="95000"/>
                </a:schemeClr>
              </a:gs>
              <a:gs pos="100000">
                <a:schemeClr val="bg1">
                  <a:lumMod val="85000"/>
                </a:schemeClr>
              </a:gs>
            </a:gsLst>
            <a:lin ang="5400000" scaled="1"/>
          </a:gradFill>
        </p:spPr>
      </p:pic>
    </p:spTree>
    <p:extLst>
      <p:ext uri="{BB962C8B-B14F-4D97-AF65-F5344CB8AC3E}">
        <p14:creationId xmlns:p14="http://schemas.microsoft.com/office/powerpoint/2010/main" val="3501898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3C8E0-0CAF-7E6A-516F-89F26C2C8FF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0B8537F-84ED-5C4B-C2C0-FD9FF3F58634}"/>
              </a:ext>
            </a:extLst>
          </p:cNvPr>
          <p:cNvSpPr>
            <a:spLocks noGrp="1"/>
          </p:cNvSpPr>
          <p:nvPr>
            <p:ph type="body" sz="quarter" idx="13"/>
          </p:nvPr>
        </p:nvSpPr>
        <p:spPr/>
        <p:txBody>
          <a:bodyPr>
            <a:normAutofit/>
          </a:bodyPr>
          <a:lstStyle/>
          <a:p>
            <a:r>
              <a:rPr lang="en-US" sz="3200" dirty="0"/>
              <a:t>Round metal tube legs as an eye-catching design element</a:t>
            </a:r>
          </a:p>
        </p:txBody>
      </p:sp>
      <p:sp>
        <p:nvSpPr>
          <p:cNvPr id="4" name="Text Placeholder 3">
            <a:extLst>
              <a:ext uri="{FF2B5EF4-FFF2-40B4-BE49-F238E27FC236}">
                <a16:creationId xmlns:a16="http://schemas.microsoft.com/office/drawing/2014/main" id="{30E9B72E-26EB-DCE8-11F9-73F88AC666A7}"/>
              </a:ext>
            </a:extLst>
          </p:cNvPr>
          <p:cNvSpPr>
            <a:spLocks noGrp="1"/>
          </p:cNvSpPr>
          <p:nvPr>
            <p:ph type="body" sz="quarter" idx="24"/>
          </p:nvPr>
        </p:nvSpPr>
        <p:spPr/>
        <p:txBody>
          <a:bodyPr/>
          <a:lstStyle/>
          <a:p>
            <a:r>
              <a:rPr lang="lt-LT" dirty="0"/>
              <a:t>ROUND </a:t>
            </a:r>
            <a:r>
              <a:rPr lang="lt-LT" dirty="0" err="1"/>
              <a:t>Multipurpose</a:t>
            </a:r>
            <a:endParaRPr lang="en-US" dirty="0"/>
          </a:p>
        </p:txBody>
      </p:sp>
      <p:sp>
        <p:nvSpPr>
          <p:cNvPr id="6" name="Text Placeholder 2">
            <a:extLst>
              <a:ext uri="{FF2B5EF4-FFF2-40B4-BE49-F238E27FC236}">
                <a16:creationId xmlns:a16="http://schemas.microsoft.com/office/drawing/2014/main" id="{A8B70D3F-8CD4-8983-AECD-98C33ED438EE}"/>
              </a:ext>
            </a:extLst>
          </p:cNvPr>
          <p:cNvSpPr txBox="1">
            <a:spLocks/>
          </p:cNvSpPr>
          <p:nvPr/>
        </p:nvSpPr>
        <p:spPr>
          <a:xfrm>
            <a:off x="479425" y="1795326"/>
            <a:ext cx="11232000" cy="870885"/>
          </a:xfrm>
          <a:prstGeom prst="rect">
            <a:avLst/>
          </a:prstGeom>
        </p:spPr>
        <p:txBody>
          <a:bodyPr vert="horz" lIns="0" tIns="45720" rIns="0" bIns="45720" rtlCol="0" anchor="t" anchorCtr="0">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48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pic>
        <p:nvPicPr>
          <p:cNvPr id="15" name="Picture Placeholder 14">
            <a:extLst>
              <a:ext uri="{FF2B5EF4-FFF2-40B4-BE49-F238E27FC236}">
                <a16:creationId xmlns:a16="http://schemas.microsoft.com/office/drawing/2014/main" id="{3A6F9F3D-786E-0DFB-CD80-DB52D4418107}"/>
              </a:ext>
            </a:extLst>
          </p:cNvPr>
          <p:cNvPicPr>
            <a:picLocks noGrp="1" noChangeAspect="1"/>
          </p:cNvPicPr>
          <p:nvPr>
            <p:ph type="pic" sz="quarter" idx="26"/>
          </p:nvPr>
        </p:nvPicPr>
        <p:blipFill rotWithShape="1">
          <a:blip r:embed="rId3" cstate="print">
            <a:extLst>
              <a:ext uri="{28A0092B-C50C-407E-A947-70E740481C1C}">
                <a14:useLocalDpi xmlns:a14="http://schemas.microsoft.com/office/drawing/2010/main" val="0"/>
              </a:ext>
            </a:extLst>
          </a:blip>
          <a:srcRect l="29309" t="13451" r="49357" b="59486"/>
          <a:stretch/>
        </p:blipFill>
        <p:spPr>
          <a:xfrm>
            <a:off x="6096000" y="1700213"/>
            <a:ext cx="6096000" cy="5157787"/>
          </a:xfrm>
        </p:spPr>
      </p:pic>
      <p:sp>
        <p:nvSpPr>
          <p:cNvPr id="10" name="Picture Placeholder 9">
            <a:extLst>
              <a:ext uri="{FF2B5EF4-FFF2-40B4-BE49-F238E27FC236}">
                <a16:creationId xmlns:a16="http://schemas.microsoft.com/office/drawing/2014/main" id="{E939D348-59A9-85AA-45F6-7CF41DCB6A31}"/>
              </a:ext>
            </a:extLst>
          </p:cNvPr>
          <p:cNvSpPr>
            <a:spLocks noGrp="1"/>
          </p:cNvSpPr>
          <p:nvPr>
            <p:ph type="pic" sz="quarter" idx="25"/>
          </p:nvPr>
        </p:nvSpPr>
        <p:spPr/>
        <p:txBody>
          <a:bodyPr/>
          <a:lstStyle/>
          <a:p>
            <a:endParaRPr lang="lt-LT"/>
          </a:p>
        </p:txBody>
      </p:sp>
      <p:pic>
        <p:nvPicPr>
          <p:cNvPr id="2" name="Picture Placeholder 7">
            <a:extLst>
              <a:ext uri="{FF2B5EF4-FFF2-40B4-BE49-F238E27FC236}">
                <a16:creationId xmlns:a16="http://schemas.microsoft.com/office/drawing/2014/main" id="{4F7A846C-7114-99D3-9FC9-AE9C0974DF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92" r="9184"/>
          <a:stretch/>
        </p:blipFill>
        <p:spPr>
          <a:xfrm>
            <a:off x="-1150" y="1700213"/>
            <a:ext cx="6010183" cy="5157787"/>
          </a:xfrm>
          <a:prstGeom prst="rect">
            <a:avLst/>
          </a:prstGeom>
          <a:gradFill>
            <a:gsLst>
              <a:gs pos="0">
                <a:schemeClr val="bg1">
                  <a:lumMod val="95000"/>
                </a:schemeClr>
              </a:gs>
              <a:gs pos="100000">
                <a:schemeClr val="bg1">
                  <a:lumMod val="85000"/>
                </a:schemeClr>
              </a:gs>
            </a:gsLst>
            <a:lin ang="5400000" scaled="1"/>
          </a:gradFill>
        </p:spPr>
      </p:pic>
    </p:spTree>
    <p:extLst>
      <p:ext uri="{BB962C8B-B14F-4D97-AF65-F5344CB8AC3E}">
        <p14:creationId xmlns:p14="http://schemas.microsoft.com/office/powerpoint/2010/main" val="2458612335"/>
      </p:ext>
    </p:extLst>
  </p:cSld>
  <p:clrMapOvr>
    <a:masterClrMapping/>
  </p:clrMapOvr>
</p:sld>
</file>

<file path=ppt/theme/theme1.xml><?xml version="1.0" encoding="utf-8"?>
<a:theme xmlns:a="http://schemas.openxmlformats.org/drawingml/2006/main" name="1-Dynamic Blue">
  <a:themeElements>
    <a:clrScheme name="Custom 4">
      <a:dk1>
        <a:srgbClr val="000000"/>
      </a:dk1>
      <a:lt1>
        <a:srgbClr val="FFFFFF"/>
      </a:lt1>
      <a:dk2>
        <a:srgbClr val="4A93FF"/>
      </a:dk2>
      <a:lt2>
        <a:srgbClr val="DFE9F4"/>
      </a:lt2>
      <a:accent1>
        <a:srgbClr val="4A93FF"/>
      </a:accent1>
      <a:accent2>
        <a:srgbClr val="CADDEF"/>
      </a:accent2>
      <a:accent3>
        <a:srgbClr val="4A93FF"/>
      </a:accent3>
      <a:accent4>
        <a:srgbClr val="DFE9F4"/>
      </a:accent4>
      <a:accent5>
        <a:srgbClr val="4A93FF"/>
      </a:accent5>
      <a:accent6>
        <a:srgbClr val="CADDEF"/>
      </a:accent6>
      <a:hlink>
        <a:srgbClr val="4A93FF"/>
      </a:hlink>
      <a:folHlink>
        <a:srgbClr val="DFE9F4"/>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2.xml><?xml version="1.0" encoding="utf-8"?>
<a:theme xmlns:a="http://schemas.openxmlformats.org/drawingml/2006/main" name="2_Sage Green">
  <a:themeElements>
    <a:clrScheme name="Custom 1">
      <a:dk1>
        <a:srgbClr val="000000"/>
      </a:dk1>
      <a:lt1>
        <a:srgbClr val="FFFFFF"/>
      </a:lt1>
      <a:dk2>
        <a:srgbClr val="768770"/>
      </a:dk2>
      <a:lt2>
        <a:srgbClr val="E0E8DD"/>
      </a:lt2>
      <a:accent1>
        <a:srgbClr val="768770"/>
      </a:accent1>
      <a:accent2>
        <a:srgbClr val="E0E8DD"/>
      </a:accent2>
      <a:accent3>
        <a:srgbClr val="768770"/>
      </a:accent3>
      <a:accent4>
        <a:srgbClr val="E0E8DD"/>
      </a:accent4>
      <a:accent5>
        <a:srgbClr val="768770"/>
      </a:accent5>
      <a:accent6>
        <a:srgbClr val="E0E8DD"/>
      </a:accent6>
      <a:hlink>
        <a:srgbClr val="768770"/>
      </a:hlink>
      <a:folHlink>
        <a:srgbClr val="E0E8DD"/>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3.xml><?xml version="1.0" encoding="utf-8"?>
<a:theme xmlns:a="http://schemas.openxmlformats.org/drawingml/2006/main" name="3_Orange Sandstone">
  <a:themeElements>
    <a:clrScheme name="Custom 2">
      <a:dk1>
        <a:srgbClr val="000000"/>
      </a:dk1>
      <a:lt1>
        <a:srgbClr val="FFFFFF"/>
      </a:lt1>
      <a:dk2>
        <a:srgbClr val="F48769"/>
      </a:dk2>
      <a:lt2>
        <a:srgbClr val="F7E3DF"/>
      </a:lt2>
      <a:accent1>
        <a:srgbClr val="F48769"/>
      </a:accent1>
      <a:accent2>
        <a:srgbClr val="F7E3DF"/>
      </a:accent2>
      <a:accent3>
        <a:srgbClr val="F48769"/>
      </a:accent3>
      <a:accent4>
        <a:srgbClr val="F7E3DF"/>
      </a:accent4>
      <a:accent5>
        <a:srgbClr val="F48769"/>
      </a:accent5>
      <a:accent6>
        <a:srgbClr val="F7E3DF"/>
      </a:accent6>
      <a:hlink>
        <a:srgbClr val="F48769"/>
      </a:hlink>
      <a:folHlink>
        <a:srgbClr val="F7E3DF"/>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4.xml><?xml version="1.0" encoding="utf-8"?>
<a:theme xmlns:a="http://schemas.openxmlformats.org/drawingml/2006/main" name="4_Linen Grey">
  <a:themeElements>
    <a:clrScheme name="Custom 3">
      <a:dk1>
        <a:srgbClr val="000000"/>
      </a:dk1>
      <a:lt1>
        <a:srgbClr val="FFFFFF"/>
      </a:lt1>
      <a:dk2>
        <a:srgbClr val="C1AFAE"/>
      </a:dk2>
      <a:lt2>
        <a:srgbClr val="E8DFDF"/>
      </a:lt2>
      <a:accent1>
        <a:srgbClr val="C1AFAE"/>
      </a:accent1>
      <a:accent2>
        <a:srgbClr val="E8DFDF"/>
      </a:accent2>
      <a:accent3>
        <a:srgbClr val="C1AFAE"/>
      </a:accent3>
      <a:accent4>
        <a:srgbClr val="DDD3D3"/>
      </a:accent4>
      <a:accent5>
        <a:srgbClr val="C1AFAE"/>
      </a:accent5>
      <a:accent6>
        <a:srgbClr val="E8DFDF"/>
      </a:accent6>
      <a:hlink>
        <a:srgbClr val="AF9797"/>
      </a:hlink>
      <a:folHlink>
        <a:srgbClr val="E8DFDF"/>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5.xml><?xml version="1.0" encoding="utf-8"?>
<a:theme xmlns:a="http://schemas.openxmlformats.org/drawingml/2006/main" name="5_Graphite Grey">
  <a:themeElements>
    <a:clrScheme name="Custom 6">
      <a:dk1>
        <a:srgbClr val="000000"/>
      </a:dk1>
      <a:lt1>
        <a:srgbClr val="FFFFFF"/>
      </a:lt1>
      <a:dk2>
        <a:srgbClr val="9C9C9C"/>
      </a:dk2>
      <a:lt2>
        <a:srgbClr val="D8D8D8"/>
      </a:lt2>
      <a:accent1>
        <a:srgbClr val="9C9C9C"/>
      </a:accent1>
      <a:accent2>
        <a:srgbClr val="D8D8D8"/>
      </a:accent2>
      <a:accent3>
        <a:srgbClr val="9C9C9C"/>
      </a:accent3>
      <a:accent4>
        <a:srgbClr val="D8D8D8"/>
      </a:accent4>
      <a:accent5>
        <a:srgbClr val="9C9C9C"/>
      </a:accent5>
      <a:accent6>
        <a:srgbClr val="D8D8D8"/>
      </a:accent6>
      <a:hlink>
        <a:srgbClr val="9C9C9C"/>
      </a:hlink>
      <a:folHlink>
        <a:srgbClr val="9C9C9C"/>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6.xml><?xml version="1.0" encoding="utf-8"?>
<a:theme xmlns:a="http://schemas.openxmlformats.org/drawingml/2006/main" name="2-Sage Green">
  <a:themeElements>
    <a:clrScheme name="Custom 1">
      <a:dk1>
        <a:srgbClr val="000000"/>
      </a:dk1>
      <a:lt1>
        <a:srgbClr val="FFFFFF"/>
      </a:lt1>
      <a:dk2>
        <a:srgbClr val="768770"/>
      </a:dk2>
      <a:lt2>
        <a:srgbClr val="E0E8DD"/>
      </a:lt2>
      <a:accent1>
        <a:srgbClr val="768770"/>
      </a:accent1>
      <a:accent2>
        <a:srgbClr val="E0E8DD"/>
      </a:accent2>
      <a:accent3>
        <a:srgbClr val="768770"/>
      </a:accent3>
      <a:accent4>
        <a:srgbClr val="E0E8DD"/>
      </a:accent4>
      <a:accent5>
        <a:srgbClr val="768770"/>
      </a:accent5>
      <a:accent6>
        <a:srgbClr val="E0E8DD"/>
      </a:accent6>
      <a:hlink>
        <a:srgbClr val="768770"/>
      </a:hlink>
      <a:folHlink>
        <a:srgbClr val="E0E8DD"/>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18690</TotalTime>
  <Words>2216</Words>
  <Application>Microsoft Office PowerPoint</Application>
  <PresentationFormat>Widescreen</PresentationFormat>
  <Paragraphs>288</Paragraphs>
  <Slides>36</Slides>
  <Notes>29</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36</vt:i4>
      </vt:variant>
    </vt:vector>
  </HeadingPairs>
  <TitlesOfParts>
    <vt:vector size="50" baseType="lpstr">
      <vt:lpstr>Segoe UI</vt:lpstr>
      <vt:lpstr>Söhne</vt:lpstr>
      <vt:lpstr>Visuelt Pro Light</vt:lpstr>
      <vt:lpstr>Arial</vt:lpstr>
      <vt:lpstr>Visuelt Pro</vt:lpstr>
      <vt:lpstr>Roboto</vt:lpstr>
      <vt:lpstr>Aptos</vt:lpstr>
      <vt:lpstr>Calibri</vt:lpstr>
      <vt:lpstr>1-Dynamic Blue</vt:lpstr>
      <vt:lpstr>2_Sage Green</vt:lpstr>
      <vt:lpstr>3_Orange Sandstone</vt:lpstr>
      <vt:lpstr>4_Linen Grey</vt:lpstr>
      <vt:lpstr>5_Graphite Grey</vt:lpstr>
      <vt:lpstr>2-Sage Green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Ignas</dc:creator>
  <cp:lastModifiedBy>Emilė Kertinauskaitė</cp:lastModifiedBy>
  <cp:revision>443</cp:revision>
  <dcterms:created xsi:type="dcterms:W3CDTF">2021-05-14T07:59:25Z</dcterms:created>
  <dcterms:modified xsi:type="dcterms:W3CDTF">2024-04-29T06:05:10Z</dcterms:modified>
</cp:coreProperties>
</file>